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6" r:id="rId3"/>
    <p:sldId id="285" r:id="rId4"/>
    <p:sldId id="289" r:id="rId5"/>
    <p:sldId id="259" r:id="rId6"/>
    <p:sldId id="260" r:id="rId7"/>
    <p:sldId id="305" r:id="rId8"/>
    <p:sldId id="306" r:id="rId9"/>
    <p:sldId id="307" r:id="rId10"/>
    <p:sldId id="308" r:id="rId11"/>
    <p:sldId id="304" r:id="rId12"/>
    <p:sldId id="303" r:id="rId13"/>
    <p:sldId id="313" r:id="rId14"/>
    <p:sldId id="312" r:id="rId15"/>
    <p:sldId id="311" r:id="rId16"/>
    <p:sldId id="310" r:id="rId17"/>
    <p:sldId id="309" r:id="rId18"/>
    <p:sldId id="302" r:id="rId19"/>
    <p:sldId id="268" r:id="rId20"/>
    <p:sldId id="317" r:id="rId21"/>
    <p:sldId id="318" r:id="rId22"/>
    <p:sldId id="319" r:id="rId23"/>
    <p:sldId id="320" r:id="rId24"/>
    <p:sldId id="314" r:id="rId25"/>
    <p:sldId id="315" r:id="rId26"/>
    <p:sldId id="316" r:id="rId27"/>
    <p:sldId id="291" r:id="rId28"/>
    <p:sldId id="321" r:id="rId29"/>
    <p:sldId id="267" r:id="rId30"/>
    <p:sldId id="322" r:id="rId31"/>
    <p:sldId id="324" r:id="rId32"/>
    <p:sldId id="283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CCFFCC"/>
    <a:srgbClr val="CCFFFF"/>
    <a:srgbClr val="990033"/>
    <a:srgbClr val="000099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7" autoAdjust="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E4BC-8542-4BDA-B02D-31FF4330F0A4}" type="datetimeFigureOut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FC89-4C72-422C-A778-96A8AC5B33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8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245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597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934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923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65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88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89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728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518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5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14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011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860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166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190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42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2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510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46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50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y0.ifengimg.com/cmpp/2015/06/17/04/9badcd27-8ce2-4fa0-8dd0-fd780062469c_size51_w400_h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801245" y="1290826"/>
            <a:ext cx="5229445" cy="233910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</a:t>
            </a:r>
            <a:r>
              <a:rPr lang="en-US" altLang="zh-CN" sz="8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altLang="zh-C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Next</a:t>
            </a:r>
            <a:r>
              <a:rPr lang="en-US" altLang="zh-C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  <a:p>
            <a:pPr algn="ctr"/>
            <a:r>
              <a:rPr lang="zh-CN" alt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成长三部曲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2724" y="486916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选自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《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多维阅读第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级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</a:rPr>
              <a:t>》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360D096-E246-4372-B55D-5C38584AA84D}"/>
              </a:ext>
            </a:extLst>
          </p:cNvPr>
          <p:cNvSpPr txBox="1"/>
          <p:nvPr/>
        </p:nvSpPr>
        <p:spPr>
          <a:xfrm>
            <a:off x="539551" y="1556792"/>
            <a:ext cx="2152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What next?</a:t>
            </a:r>
            <a:endParaRPr lang="zh-CN" altLang="en-US" sz="32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0648"/>
            <a:ext cx="468052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4091"/>
            <a:ext cx="5050657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9448852-FE2A-48DC-8794-4E49E0ADAE6F}"/>
              </a:ext>
            </a:extLst>
          </p:cNvPr>
          <p:cNvSpPr txBox="1"/>
          <p:nvPr/>
        </p:nvSpPr>
        <p:spPr>
          <a:xfrm>
            <a:off x="467544" y="1628800"/>
            <a:ext cx="2152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What next?</a:t>
            </a:r>
            <a:endParaRPr lang="zh-CN" altLang="en-US" sz="32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40"/>
            <a:ext cx="497228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4777573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8CB588B-789F-4054-89D1-8E0A479BE628}"/>
              </a:ext>
            </a:extLst>
          </p:cNvPr>
          <p:cNvSpPr txBox="1"/>
          <p:nvPr/>
        </p:nvSpPr>
        <p:spPr>
          <a:xfrm>
            <a:off x="539550" y="1700808"/>
            <a:ext cx="2152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What next?</a:t>
            </a:r>
            <a:endParaRPr lang="zh-CN" altLang="en-US" sz="32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40"/>
            <a:ext cx="489654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89654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6A8FC54-D466-49C7-AF52-72DE8D5D2E42}"/>
              </a:ext>
            </a:extLst>
          </p:cNvPr>
          <p:cNvSpPr txBox="1"/>
          <p:nvPr/>
        </p:nvSpPr>
        <p:spPr>
          <a:xfrm>
            <a:off x="467544" y="1628800"/>
            <a:ext cx="2152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What next?</a:t>
            </a:r>
            <a:endParaRPr lang="zh-CN" altLang="en-US" sz="32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487124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2656"/>
            <a:ext cx="481348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5928"/>
            <a:ext cx="4888601" cy="6408712"/>
          </a:xfrm>
          <a:prstGeom prst="rect">
            <a:avLst/>
          </a:prstGeom>
        </p:spPr>
      </p:pic>
      <p:sp>
        <p:nvSpPr>
          <p:cNvPr id="4" name="文本框 2">
            <a:extLst>
              <a:ext uri="{FF2B5EF4-FFF2-40B4-BE49-F238E27FC236}">
                <a16:creationId xmlns:a16="http://schemas.microsoft.com/office/drawing/2014/main" xmlns="" id="{C6A8FC54-D466-49C7-AF52-72DE8D5D2E42}"/>
              </a:ext>
            </a:extLst>
          </p:cNvPr>
          <p:cNvSpPr txBox="1"/>
          <p:nvPr/>
        </p:nvSpPr>
        <p:spPr>
          <a:xfrm>
            <a:off x="683567" y="1484784"/>
            <a:ext cx="2152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What next?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067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0955"/>
            <a:ext cx="8928992" cy="5474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F218BE-97A4-43FD-9729-7314F53240FE}"/>
              </a:ext>
            </a:extLst>
          </p:cNvPr>
          <p:cNvSpPr txBox="1"/>
          <p:nvPr/>
        </p:nvSpPr>
        <p:spPr>
          <a:xfrm>
            <a:off x="1475656" y="44624"/>
            <a:ext cx="5472608" cy="646331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n w="22225">
                  <a:solidFill>
                    <a:schemeClr val="accent2"/>
                  </a:solidFill>
                  <a:prstDash val="solid"/>
                </a:ln>
              </a:rPr>
              <a:t>Matching </a:t>
            </a:r>
            <a:r>
              <a:rPr lang="en-US" altLang="zh-CN" sz="3600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Game </a:t>
            </a:r>
            <a:r>
              <a:rPr lang="zh-CN" altLang="en-US" sz="3600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读图</a:t>
            </a:r>
            <a:r>
              <a:rPr lang="zh-CN" altLang="en-US" sz="3600" dirty="0">
                <a:ln w="22225">
                  <a:solidFill>
                    <a:schemeClr val="accent2"/>
                  </a:solidFill>
                  <a:prstDash val="solid"/>
                </a:ln>
              </a:rPr>
              <a:t>匹配</a:t>
            </a:r>
            <a:endParaRPr lang="zh-CN" altLang="en-US" sz="3600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E46D523E-19A4-4ABD-90B9-68FD0B1186FC}"/>
              </a:ext>
            </a:extLst>
          </p:cNvPr>
          <p:cNvCxnSpPr/>
          <p:nvPr/>
        </p:nvCxnSpPr>
        <p:spPr>
          <a:xfrm>
            <a:off x="1259632" y="1916832"/>
            <a:ext cx="2952328" cy="1008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49B76D92-DE9A-4E0F-AF0D-4E226D92162D}"/>
              </a:ext>
            </a:extLst>
          </p:cNvPr>
          <p:cNvCxnSpPr>
            <a:cxnSpLocks/>
          </p:cNvCxnSpPr>
          <p:nvPr/>
        </p:nvCxnSpPr>
        <p:spPr>
          <a:xfrm>
            <a:off x="4932040" y="3501008"/>
            <a:ext cx="2952328" cy="1512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5E917B9B-5DA0-4357-B597-96F47AFA9F59}"/>
              </a:ext>
            </a:extLst>
          </p:cNvPr>
          <p:cNvCxnSpPr>
            <a:cxnSpLocks/>
          </p:cNvCxnSpPr>
          <p:nvPr/>
        </p:nvCxnSpPr>
        <p:spPr>
          <a:xfrm flipH="1">
            <a:off x="1475656" y="1844824"/>
            <a:ext cx="2736304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06BE3AB7-5758-462F-BAB3-E1C0C701DE93}"/>
              </a:ext>
            </a:extLst>
          </p:cNvPr>
          <p:cNvCxnSpPr>
            <a:cxnSpLocks/>
          </p:cNvCxnSpPr>
          <p:nvPr/>
        </p:nvCxnSpPr>
        <p:spPr>
          <a:xfrm>
            <a:off x="1475656" y="3681028"/>
            <a:ext cx="2736304" cy="13321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430C9728-BE9E-4BB3-BDA4-986DA42B78EE}"/>
              </a:ext>
            </a:extLst>
          </p:cNvPr>
          <p:cNvCxnSpPr>
            <a:cxnSpLocks/>
          </p:cNvCxnSpPr>
          <p:nvPr/>
        </p:nvCxnSpPr>
        <p:spPr>
          <a:xfrm>
            <a:off x="7668344" y="1772816"/>
            <a:ext cx="0" cy="1179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45A7F313-5A54-4283-94FD-FE0C686AABE7}"/>
              </a:ext>
            </a:extLst>
          </p:cNvPr>
          <p:cNvCxnSpPr>
            <a:cxnSpLocks/>
          </p:cNvCxnSpPr>
          <p:nvPr/>
        </p:nvCxnSpPr>
        <p:spPr>
          <a:xfrm flipH="1">
            <a:off x="1403648" y="3717032"/>
            <a:ext cx="6264696" cy="15841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979079F3-3426-47CA-B3CF-F5D183743621}"/>
              </a:ext>
            </a:extLst>
          </p:cNvPr>
          <p:cNvSpPr/>
          <p:nvPr/>
        </p:nvSpPr>
        <p:spPr>
          <a:xfrm>
            <a:off x="2175023" y="6040862"/>
            <a:ext cx="5021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does this chart tell us?</a:t>
            </a:r>
            <a:endParaRPr lang="zh-CN" altLang="zh-CN" sz="2400" b="1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90381"/>
            <a:ext cx="7056784" cy="646331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Warm-up: Guessing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game (</a:t>
            </a:r>
            <a:r>
              <a:rPr lang="zh-CN" altLang="en-US" sz="3600" b="1" dirty="0">
                <a:solidFill>
                  <a:schemeClr val="tx2"/>
                </a:solidFill>
                <a:ea typeface="黑体" pitchFamily="49" charset="-122"/>
              </a:rPr>
              <a:t>猜一猜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)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5137350-1C73-4745-B555-088A86FD9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91" y="1340768"/>
            <a:ext cx="3144366" cy="31443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A97E536-EDAB-4935-AB57-FE873FB7A962}"/>
              </a:ext>
            </a:extLst>
          </p:cNvPr>
          <p:cNvSpPr txBox="1"/>
          <p:nvPr/>
        </p:nvSpPr>
        <p:spPr>
          <a:xfrm>
            <a:off x="2515732" y="4870901"/>
            <a:ext cx="411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What is in the bag</a:t>
            </a:r>
            <a:r>
              <a:rPr lang="zh-CN" altLang="zh-CN" sz="3600" b="1" dirty="0"/>
              <a:t>？</a:t>
            </a:r>
            <a:endParaRPr lang="zh-CN" altLang="en-US" sz="36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3F38061-AA30-4859-8BC3-9267660F56D0}"/>
              </a:ext>
            </a:extLst>
          </p:cNvPr>
          <p:cNvSpPr txBox="1"/>
          <p:nvPr/>
        </p:nvSpPr>
        <p:spPr>
          <a:xfrm>
            <a:off x="2555776" y="5734997"/>
            <a:ext cx="4092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What is in the egg</a:t>
            </a:r>
            <a:r>
              <a:rPr lang="zh-CN" altLang="zh-CN" sz="3600" b="1" dirty="0"/>
              <a:t>？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50" y="378242"/>
            <a:ext cx="4752529" cy="6147102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84E0CC9B-A9F5-4B38-A0D9-DECCD56F4A01}"/>
              </a:ext>
            </a:extLst>
          </p:cNvPr>
          <p:cNvSpPr txBox="1"/>
          <p:nvPr/>
        </p:nvSpPr>
        <p:spPr>
          <a:xfrm>
            <a:off x="107504" y="116632"/>
            <a:ext cx="2737712" cy="523220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Third-reading</a:t>
            </a:r>
            <a:endParaRPr lang="zh-CN" altLang="en-US" sz="28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B490DA29-74C5-4FB7-AA11-1D11AD6FC4FD}"/>
              </a:ext>
            </a:extLst>
          </p:cNvPr>
          <p:cNvSpPr txBox="1"/>
          <p:nvPr/>
        </p:nvSpPr>
        <p:spPr>
          <a:xfrm>
            <a:off x="107504" y="1124744"/>
            <a:ext cx="41764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Which word says egg?</a:t>
            </a:r>
          </a:p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How do you know? 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xmlns="" id="{182C1B1E-A2E2-40C1-BCBC-AEC87AD23AAB}"/>
              </a:ext>
            </a:extLst>
          </p:cNvPr>
          <p:cNvSpPr/>
          <p:nvPr/>
        </p:nvSpPr>
        <p:spPr>
          <a:xfrm>
            <a:off x="6516216" y="5066694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74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" y="116632"/>
            <a:ext cx="4860032" cy="6552728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8729BA7B-1F5D-4F20-B00B-159DA2888555}"/>
              </a:ext>
            </a:extLst>
          </p:cNvPr>
          <p:cNvSpPr txBox="1"/>
          <p:nvPr/>
        </p:nvSpPr>
        <p:spPr>
          <a:xfrm>
            <a:off x="4932040" y="548680"/>
            <a:ext cx="42119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Which word says chick?</a:t>
            </a:r>
          </a:p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How do you know? 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B2715E86-42FB-402F-9583-464B533A1189}"/>
              </a:ext>
            </a:extLst>
          </p:cNvPr>
          <p:cNvSpPr/>
          <p:nvPr/>
        </p:nvSpPr>
        <p:spPr>
          <a:xfrm>
            <a:off x="2374767" y="5157192"/>
            <a:ext cx="95040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5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5" y="188640"/>
            <a:ext cx="4836702" cy="6480720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6055F867-F13E-45A7-ADF1-E1A0D9DBDFC2}"/>
              </a:ext>
            </a:extLst>
          </p:cNvPr>
          <p:cNvSpPr txBox="1"/>
          <p:nvPr/>
        </p:nvSpPr>
        <p:spPr>
          <a:xfrm>
            <a:off x="4966240" y="564700"/>
            <a:ext cx="406794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Which word says hen?</a:t>
            </a:r>
          </a:p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How do you know? 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05D365DD-F108-4260-BA6B-98325C1B83B1}"/>
              </a:ext>
            </a:extLst>
          </p:cNvPr>
          <p:cNvSpPr/>
          <p:nvPr/>
        </p:nvSpPr>
        <p:spPr>
          <a:xfrm>
            <a:off x="2411760" y="5157192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3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838"/>
            <a:ext cx="4896544" cy="6552728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34717E0C-A57F-4D20-82A4-5828CC113A63}"/>
              </a:ext>
            </a:extLst>
          </p:cNvPr>
          <p:cNvSpPr txBox="1"/>
          <p:nvPr/>
        </p:nvSpPr>
        <p:spPr>
          <a:xfrm>
            <a:off x="5076056" y="764704"/>
            <a:ext cx="387068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/>
              <a:t>Put </a:t>
            </a:r>
            <a:r>
              <a:rPr lang="en-US" altLang="zh-CN" sz="2800" b="1" dirty="0" smtClean="0"/>
              <a:t>your </a:t>
            </a:r>
            <a:r>
              <a:rPr lang="en-US" altLang="zh-CN" sz="2800" b="1" dirty="0"/>
              <a:t>fingers on the high-frequency words “here</a:t>
            </a:r>
            <a:r>
              <a:rPr lang="en-US" altLang="zh-CN" sz="2800" b="1" dirty="0" smtClean="0"/>
              <a:t>” </a:t>
            </a:r>
            <a:r>
              <a:rPr lang="en-US" altLang="zh-CN" sz="2800" b="1" dirty="0"/>
              <a:t>“is</a:t>
            </a:r>
            <a:r>
              <a:rPr lang="en-US" altLang="zh-CN" sz="2800" b="1" dirty="0" smtClean="0"/>
              <a:t>” </a:t>
            </a:r>
            <a:r>
              <a:rPr lang="en-US" altLang="zh-CN" sz="2800" b="1" dirty="0"/>
              <a:t>“the”.</a:t>
            </a:r>
            <a:endParaRPr lang="zh-CN" altLang="zh-CN" sz="2800" b="1" dirty="0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xmlns="" id="{E868CCC8-4B01-4FD3-A7E9-28DFB70F6F2A}"/>
              </a:ext>
            </a:extLst>
          </p:cNvPr>
          <p:cNvSpPr/>
          <p:nvPr/>
        </p:nvSpPr>
        <p:spPr>
          <a:xfrm>
            <a:off x="971600" y="5733256"/>
            <a:ext cx="288032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xmlns="" id="{4C5E453F-D960-4B23-B7AA-041E29C0B2D9}"/>
              </a:ext>
            </a:extLst>
          </p:cNvPr>
          <p:cNvSpPr/>
          <p:nvPr/>
        </p:nvSpPr>
        <p:spPr>
          <a:xfrm>
            <a:off x="1619672" y="5733256"/>
            <a:ext cx="288032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xmlns="" id="{DF6B0DC3-3CFB-47CD-85AB-463497B276CB}"/>
              </a:ext>
            </a:extLst>
          </p:cNvPr>
          <p:cNvSpPr/>
          <p:nvPr/>
        </p:nvSpPr>
        <p:spPr>
          <a:xfrm>
            <a:off x="2123728" y="5733256"/>
            <a:ext cx="288032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9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88640"/>
            <a:ext cx="4968552" cy="6480720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84626D4F-C0BE-4157-BC6D-F8DE3E6DC413}"/>
              </a:ext>
            </a:extLst>
          </p:cNvPr>
          <p:cNvSpPr txBox="1"/>
          <p:nvPr/>
        </p:nvSpPr>
        <p:spPr>
          <a:xfrm>
            <a:off x="5220072" y="332656"/>
            <a:ext cx="392392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Which word says tadpole?</a:t>
            </a:r>
          </a:p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How do you know? 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DDB821E4-B6B2-45EF-9BD9-F6F0501B26A9}"/>
              </a:ext>
            </a:extLst>
          </p:cNvPr>
          <p:cNvSpPr/>
          <p:nvPr/>
        </p:nvSpPr>
        <p:spPr>
          <a:xfrm>
            <a:off x="2555776" y="5157192"/>
            <a:ext cx="151216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189FAD2D-3236-4998-9C89-AEA64460B362}"/>
              </a:ext>
            </a:extLst>
          </p:cNvPr>
          <p:cNvSpPr txBox="1"/>
          <p:nvPr/>
        </p:nvSpPr>
        <p:spPr>
          <a:xfrm>
            <a:off x="5838205" y="5157192"/>
            <a:ext cx="1462067" cy="58477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t</a:t>
            </a:r>
            <a:r>
              <a:rPr lang="en-US" altLang="zh-CN" sz="3200" dirty="0">
                <a:solidFill>
                  <a:srgbClr val="FF0000"/>
                </a:solidFill>
              </a:rPr>
              <a:t>a</a:t>
            </a:r>
            <a:r>
              <a:rPr lang="en-US" altLang="zh-CN" sz="3200" dirty="0"/>
              <a:t>dp</a:t>
            </a:r>
            <a:r>
              <a:rPr lang="en-US" altLang="zh-CN" sz="3200" dirty="0">
                <a:solidFill>
                  <a:srgbClr val="FF0000"/>
                </a:solidFill>
              </a:rPr>
              <a:t>o</a:t>
            </a:r>
            <a:r>
              <a:rPr lang="en-US" altLang="zh-CN" sz="3200" dirty="0"/>
              <a:t>le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5335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3" y="260648"/>
            <a:ext cx="4752528" cy="640871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BEB73DB4-4F60-4304-9892-12482E7FFB2A}"/>
              </a:ext>
            </a:extLst>
          </p:cNvPr>
          <p:cNvSpPr txBox="1"/>
          <p:nvPr/>
        </p:nvSpPr>
        <p:spPr>
          <a:xfrm>
            <a:off x="4932041" y="555822"/>
            <a:ext cx="406794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Which word says frog?</a:t>
            </a:r>
          </a:p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How do you know? 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C332B604-DA00-46CE-B0D9-B85306B1CFDE}"/>
              </a:ext>
            </a:extLst>
          </p:cNvPr>
          <p:cNvSpPr/>
          <p:nvPr/>
        </p:nvSpPr>
        <p:spPr>
          <a:xfrm>
            <a:off x="2449244" y="5151682"/>
            <a:ext cx="826612" cy="771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3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365"/>
            <a:ext cx="4777483" cy="6480720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42067E53-37A7-4BA2-A7AA-20A91E5FD70F}"/>
              </a:ext>
            </a:extLst>
          </p:cNvPr>
          <p:cNvSpPr txBox="1"/>
          <p:nvPr/>
        </p:nvSpPr>
        <p:spPr>
          <a:xfrm>
            <a:off x="5004048" y="637694"/>
            <a:ext cx="406794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Which word says </a:t>
            </a:r>
            <a:r>
              <a:rPr lang="en-US" altLang="zh-CN" sz="2800" b="1" dirty="0" smtClean="0">
                <a:solidFill>
                  <a:schemeClr val="tx2"/>
                </a:solidFill>
                <a:ea typeface="黑体" pitchFamily="49" charset="-122"/>
              </a:rPr>
              <a:t>hatchling/crocodile</a:t>
            </a: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?</a:t>
            </a:r>
          </a:p>
          <a:p>
            <a:pPr marL="514350" lvl="0" indent="-514350">
              <a:buAutoNum type="arabicPeriod"/>
              <a:defRPr/>
            </a:pPr>
            <a:r>
              <a:rPr lang="en-US" altLang="zh-CN" sz="2800" b="1" dirty="0">
                <a:solidFill>
                  <a:schemeClr val="tx2"/>
                </a:solidFill>
                <a:ea typeface="黑体" pitchFamily="49" charset="-122"/>
              </a:rPr>
              <a:t>How do you know? 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65D9D8CE-A8DB-43DF-96A3-D6C126A89CF0}"/>
              </a:ext>
            </a:extLst>
          </p:cNvPr>
          <p:cNvSpPr/>
          <p:nvPr/>
        </p:nvSpPr>
        <p:spPr>
          <a:xfrm>
            <a:off x="2411760" y="2924944"/>
            <a:ext cx="1584175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84880F4-D5D3-4762-BC7F-24B85F804E60}"/>
              </a:ext>
            </a:extLst>
          </p:cNvPr>
          <p:cNvSpPr/>
          <p:nvPr/>
        </p:nvSpPr>
        <p:spPr>
          <a:xfrm>
            <a:off x="2411759" y="5229200"/>
            <a:ext cx="1656186" cy="771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3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317025" y="3933056"/>
            <a:ext cx="13681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7200" b="1" dirty="0">
                <a:latin typeface="Times New Roman" pitchFamily="18" charset="0"/>
                <a:cs typeface="Times New Roman" pitchFamily="18" charset="0"/>
              </a:rPr>
              <a:t>h</a:t>
            </a:r>
            <a:endParaRPr lang="zh-CN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2543" y="4095301"/>
            <a:ext cx="1224136" cy="10081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7200" b="1" dirty="0">
                <a:latin typeface="Times New Roman" pitchFamily="18" charset="0"/>
                <a:cs typeface="Times New Roman" pitchFamily="18" charset="0"/>
              </a:rPr>
              <a:t>e</a:t>
            </a:r>
            <a:endParaRPr lang="zh-CN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01119" y="2545613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72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06679" y="5373216"/>
            <a:ext cx="12241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7200" b="1" dirty="0" err="1">
                <a:latin typeface="Times New Roman" pitchFamily="18" charset="0"/>
                <a:cs typeface="Times New Roman" pitchFamily="18" charset="0"/>
              </a:rPr>
              <a:t>ch</a:t>
            </a:r>
            <a:endParaRPr lang="zh-CN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00568" y="2500737"/>
            <a:ext cx="10081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7200" b="1" dirty="0">
                <a:latin typeface="Times New Roman" pitchFamily="18" charset="0"/>
                <a:cs typeface="Times New Roman" pitchFamily="18" charset="0"/>
              </a:rPr>
              <a:t>f</a:t>
            </a:r>
            <a:endParaRPr lang="zh-CN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xmlns="" id="{8E4F346D-CF94-4E01-9DB8-5F1DD362CA4B}"/>
              </a:ext>
            </a:extLst>
          </p:cNvPr>
          <p:cNvSpPr txBox="1"/>
          <p:nvPr/>
        </p:nvSpPr>
        <p:spPr>
          <a:xfrm>
            <a:off x="450969" y="332655"/>
            <a:ext cx="3924436" cy="646331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Game</a:t>
            </a:r>
            <a:r>
              <a:rPr lang="en-US" altLang="zh-CN" sz="3600" b="1" dirty="0" smtClean="0"/>
              <a:t>: </a:t>
            </a:r>
            <a:r>
              <a:rPr lang="zh-CN" altLang="zh-CN" sz="3600" b="1" dirty="0" smtClean="0"/>
              <a:t>听</a:t>
            </a:r>
            <a:r>
              <a:rPr lang="zh-CN" altLang="zh-CN" sz="3600" b="1" dirty="0"/>
              <a:t>音</a:t>
            </a:r>
            <a:r>
              <a:rPr lang="zh-CN" altLang="zh-CN" sz="3600" b="1" dirty="0" smtClean="0"/>
              <a:t>起立</a:t>
            </a:r>
            <a:endParaRPr lang="en-US" altLang="zh-CN" sz="36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6EE11D7A-235A-46DC-A2A6-CE07A702B2A2}"/>
              </a:ext>
            </a:extLst>
          </p:cNvPr>
          <p:cNvSpPr/>
          <p:nvPr/>
        </p:nvSpPr>
        <p:spPr>
          <a:xfrm>
            <a:off x="1801119" y="4869160"/>
            <a:ext cx="12241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7200" b="1" dirty="0">
                <a:latin typeface="Times New Roman" pitchFamily="18" charset="0"/>
                <a:cs typeface="Times New Roman" pitchFamily="18" charset="0"/>
              </a:rPr>
              <a:t>t</a:t>
            </a:r>
            <a:endParaRPr lang="zh-CN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969" y="1268759"/>
            <a:ext cx="800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教师指定一个音，如“</a:t>
            </a:r>
            <a:r>
              <a:rPr lang="en-US" altLang="zh-CN" sz="2800" b="1" dirty="0"/>
              <a:t>h</a:t>
            </a:r>
            <a:r>
              <a:rPr lang="zh-CN" altLang="zh-CN" sz="2800" b="1" dirty="0"/>
              <a:t>”，学生听到</a:t>
            </a:r>
            <a:r>
              <a:rPr lang="zh-CN" altLang="en-US" sz="2800" b="1" dirty="0"/>
              <a:t>首字母发音是</a:t>
            </a:r>
            <a:r>
              <a:rPr lang="zh-CN" altLang="zh-CN" sz="2800" b="1" dirty="0"/>
              <a:t>“</a:t>
            </a:r>
            <a:r>
              <a:rPr lang="en-US" altLang="zh-CN" sz="2800" b="1" dirty="0"/>
              <a:t>h</a:t>
            </a:r>
            <a:r>
              <a:rPr lang="zh-CN" altLang="zh-CN" sz="2800" b="1" dirty="0"/>
              <a:t>”</a:t>
            </a:r>
            <a:r>
              <a:rPr lang="zh-CN" altLang="en-US" sz="2800" b="1" dirty="0"/>
              <a:t>的单词</a:t>
            </a:r>
            <a:r>
              <a:rPr lang="zh-CN" altLang="zh-CN" sz="2800" b="1" dirty="0"/>
              <a:t>时要起立，反之则不动</a:t>
            </a:r>
            <a:r>
              <a:rPr lang="zh-CN" altLang="zh-CN" sz="2800" b="1" dirty="0" smtClean="0"/>
              <a:t>。</a:t>
            </a:r>
            <a:endParaRPr lang="zh-CN" altLang="zh-C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03791" y="1484784"/>
            <a:ext cx="66967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Level 1: each student tells a sentence and acts with sounds and actions</a:t>
            </a:r>
            <a:endParaRPr lang="zh-CN" altLang="zh-CN" sz="2800" b="1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FDDCE8A2-335D-4916-A39B-032F250BDCE2}"/>
              </a:ext>
            </a:extLst>
          </p:cNvPr>
          <p:cNvSpPr txBox="1"/>
          <p:nvPr/>
        </p:nvSpPr>
        <p:spPr>
          <a:xfrm>
            <a:off x="385691" y="3028762"/>
            <a:ext cx="6614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Level 2: each student tells </a:t>
            </a:r>
            <a:r>
              <a:rPr lang="en-US" altLang="zh-CN" sz="2800" b="1" dirty="0" smtClean="0"/>
              <a:t>an </a:t>
            </a:r>
            <a:r>
              <a:rPr lang="en-US" altLang="zh-CN" sz="2800" b="1" dirty="0"/>
              <a:t>animal and acts with sounds and actions</a:t>
            </a:r>
            <a:endParaRPr lang="en-US" altLang="zh-CN" sz="2800" b="1" dirty="0">
              <a:ea typeface="黑体" pitchFamily="49" charset="-122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22558D08-73AA-4C17-983E-5FDEEB76D395}"/>
              </a:ext>
            </a:extLst>
          </p:cNvPr>
          <p:cNvSpPr txBox="1"/>
          <p:nvPr/>
        </p:nvSpPr>
        <p:spPr>
          <a:xfrm>
            <a:off x="381738" y="332656"/>
            <a:ext cx="4766326" cy="646331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Group work: </a:t>
            </a:r>
            <a:r>
              <a:rPr lang="zh-CN" altLang="en-US" sz="3600" b="1" dirty="0"/>
              <a:t>小组表演</a:t>
            </a:r>
            <a:endParaRPr lang="zh-CN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274986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E20A1ED-40C4-419F-85D5-673DA2266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33392"/>
            <a:ext cx="8892480" cy="526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32BD9A-0782-4295-B7EE-A6A6C7C20997}"/>
              </a:ext>
            </a:extLst>
          </p:cNvPr>
          <p:cNvSpPr txBox="1"/>
          <p:nvPr/>
        </p:nvSpPr>
        <p:spPr>
          <a:xfrm>
            <a:off x="755576" y="188640"/>
            <a:ext cx="7776863" cy="646331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Finish the thinking map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. </a:t>
            </a:r>
            <a:r>
              <a:rPr lang="zh-CN" altLang="en-US" sz="3600" b="1" dirty="0" smtClean="0">
                <a:solidFill>
                  <a:schemeClr val="tx2"/>
                </a:solidFill>
                <a:ea typeface="黑体" pitchFamily="49" charset="-122"/>
              </a:rPr>
              <a:t>完成</a:t>
            </a:r>
            <a:r>
              <a:rPr lang="zh-CN" altLang="en-US" sz="3600" b="1" dirty="0">
                <a:solidFill>
                  <a:schemeClr val="tx2"/>
                </a:solidFill>
                <a:ea typeface="黑体" pitchFamily="49" charset="-122"/>
              </a:rPr>
              <a:t>思维导图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3E908AF-B7AD-4014-A576-AAC0078E78C4}"/>
              </a:ext>
            </a:extLst>
          </p:cNvPr>
          <p:cNvSpPr txBox="1"/>
          <p:nvPr/>
        </p:nvSpPr>
        <p:spPr>
          <a:xfrm>
            <a:off x="1475656" y="1556792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hen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773D2A5-7593-43C0-AECC-660DAB72AFA5}"/>
              </a:ext>
            </a:extLst>
          </p:cNvPr>
          <p:cNvSpPr txBox="1"/>
          <p:nvPr/>
        </p:nvSpPr>
        <p:spPr>
          <a:xfrm>
            <a:off x="2987824" y="2761764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chick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69F93A0-070B-4925-9EB3-A770F42A62A3}"/>
              </a:ext>
            </a:extLst>
          </p:cNvPr>
          <p:cNvSpPr txBox="1"/>
          <p:nvPr/>
        </p:nvSpPr>
        <p:spPr>
          <a:xfrm>
            <a:off x="6156176" y="2761764"/>
            <a:ext cx="1299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tadpole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D71CDD9-9F45-4667-AAD8-9B18ACC60D0B}"/>
              </a:ext>
            </a:extLst>
          </p:cNvPr>
          <p:cNvSpPr txBox="1"/>
          <p:nvPr/>
        </p:nvSpPr>
        <p:spPr>
          <a:xfrm>
            <a:off x="7449262" y="1537628"/>
            <a:ext cx="770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frog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FA770ED9-C54B-40D9-A8C1-34A7229C0D9B}"/>
              </a:ext>
            </a:extLst>
          </p:cNvPr>
          <p:cNvSpPr txBox="1"/>
          <p:nvPr/>
        </p:nvSpPr>
        <p:spPr>
          <a:xfrm>
            <a:off x="2555776" y="4922004"/>
            <a:ext cx="152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hatchling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C8E7CD0-5ACE-454D-8963-64DABE03A687}"/>
              </a:ext>
            </a:extLst>
          </p:cNvPr>
          <p:cNvSpPr txBox="1"/>
          <p:nvPr/>
        </p:nvSpPr>
        <p:spPr>
          <a:xfrm>
            <a:off x="539552" y="5805264"/>
            <a:ext cx="151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crocodile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64986E00-6F51-42A8-B41B-6F75CCB7BDF2}"/>
              </a:ext>
            </a:extLst>
          </p:cNvPr>
          <p:cNvSpPr txBox="1"/>
          <p:nvPr/>
        </p:nvSpPr>
        <p:spPr>
          <a:xfrm>
            <a:off x="107504" y="219640"/>
            <a:ext cx="3888432" cy="646331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Prediction </a:t>
            </a:r>
            <a:r>
              <a:rPr lang="zh-CN" altLang="en-US" sz="3600" b="1" dirty="0" smtClean="0">
                <a:solidFill>
                  <a:schemeClr val="tx2"/>
                </a:solidFill>
                <a:ea typeface="黑体" pitchFamily="49" charset="-122"/>
              </a:rPr>
              <a:t>预测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C8F2532-946D-4AAC-993B-CC5130491DDC}"/>
              </a:ext>
            </a:extLst>
          </p:cNvPr>
          <p:cNvSpPr txBox="1"/>
          <p:nvPr/>
        </p:nvSpPr>
        <p:spPr>
          <a:xfrm>
            <a:off x="128040" y="3111351"/>
            <a:ext cx="3524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2. What </a:t>
            </a:r>
            <a:r>
              <a:rPr lang="en-US" altLang="zh-CN" sz="3200" b="1" dirty="0"/>
              <a:t>is the title?</a:t>
            </a:r>
            <a:endParaRPr lang="zh-CN" altLang="en-US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16" y="1916832"/>
            <a:ext cx="36881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 smtClean="0"/>
              <a:t>1. What </a:t>
            </a:r>
            <a:r>
              <a:rPr lang="en-US" altLang="zh-CN" sz="3200" b="1" dirty="0"/>
              <a:t>can you see on </a:t>
            </a:r>
            <a:r>
              <a:rPr lang="en-US" altLang="zh-CN" sz="3200" b="1" dirty="0" smtClean="0"/>
              <a:t>the cover</a:t>
            </a:r>
            <a:r>
              <a:rPr lang="en-US" altLang="zh-CN" sz="3200" b="1" dirty="0"/>
              <a:t>?</a:t>
            </a:r>
            <a:endParaRPr lang="zh-CN" altLang="zh-CN" sz="32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253715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E20A1ED-40C4-419F-85D5-673DA2266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65" y="1105580"/>
            <a:ext cx="8167783" cy="4834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32BD9A-0782-4295-B7EE-A6A6C7C20997}"/>
              </a:ext>
            </a:extLst>
          </p:cNvPr>
          <p:cNvSpPr txBox="1"/>
          <p:nvPr/>
        </p:nvSpPr>
        <p:spPr>
          <a:xfrm>
            <a:off x="971600" y="154813"/>
            <a:ext cx="7253022" cy="646331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More discussion. </a:t>
            </a:r>
            <a:r>
              <a:rPr lang="zh-CN" altLang="en-US" sz="3600" b="1" dirty="0">
                <a:solidFill>
                  <a:schemeClr val="tx2"/>
                </a:solidFill>
                <a:ea typeface="黑体" pitchFamily="49" charset="-122"/>
              </a:rPr>
              <a:t>拓展延伸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3E908AF-B7AD-4014-A576-AAC0078E78C4}"/>
              </a:ext>
            </a:extLst>
          </p:cNvPr>
          <p:cNvSpPr txBox="1"/>
          <p:nvPr/>
        </p:nvSpPr>
        <p:spPr>
          <a:xfrm>
            <a:off x="1475656" y="1373560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hen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773D2A5-7593-43C0-AECC-660DAB72AFA5}"/>
              </a:ext>
            </a:extLst>
          </p:cNvPr>
          <p:cNvSpPr txBox="1"/>
          <p:nvPr/>
        </p:nvSpPr>
        <p:spPr>
          <a:xfrm>
            <a:off x="2814031" y="2423429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chick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69F93A0-070B-4925-9EB3-A770F42A62A3}"/>
              </a:ext>
            </a:extLst>
          </p:cNvPr>
          <p:cNvSpPr txBox="1"/>
          <p:nvPr/>
        </p:nvSpPr>
        <p:spPr>
          <a:xfrm>
            <a:off x="5652120" y="2423429"/>
            <a:ext cx="1299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tadpole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D71CDD9-9F45-4667-AAD8-9B18ACC60D0B}"/>
              </a:ext>
            </a:extLst>
          </p:cNvPr>
          <p:cNvSpPr txBox="1"/>
          <p:nvPr/>
        </p:nvSpPr>
        <p:spPr>
          <a:xfrm>
            <a:off x="7167346" y="1321604"/>
            <a:ext cx="770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frog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FA770ED9-C54B-40D9-A8C1-34A7229C0D9B}"/>
              </a:ext>
            </a:extLst>
          </p:cNvPr>
          <p:cNvSpPr txBox="1"/>
          <p:nvPr/>
        </p:nvSpPr>
        <p:spPr>
          <a:xfrm>
            <a:off x="2403640" y="4417948"/>
            <a:ext cx="152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hatchling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C8E7CD0-5ACE-454D-8963-64DABE03A687}"/>
              </a:ext>
            </a:extLst>
          </p:cNvPr>
          <p:cNvSpPr txBox="1"/>
          <p:nvPr/>
        </p:nvSpPr>
        <p:spPr>
          <a:xfrm>
            <a:off x="539552" y="5229200"/>
            <a:ext cx="151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crocodile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xmlns="" id="{2112025A-0875-4F32-A0E2-A728308512C9}"/>
              </a:ext>
            </a:extLst>
          </p:cNvPr>
          <p:cNvCxnSpPr/>
          <p:nvPr/>
        </p:nvCxnSpPr>
        <p:spPr>
          <a:xfrm>
            <a:off x="5364088" y="4005064"/>
            <a:ext cx="576064" cy="4128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61DB2715-153D-495A-9DAE-04287A314633}"/>
              </a:ext>
            </a:extLst>
          </p:cNvPr>
          <p:cNvSpPr/>
          <p:nvPr/>
        </p:nvSpPr>
        <p:spPr>
          <a:xfrm>
            <a:off x="5800037" y="4329953"/>
            <a:ext cx="1520287" cy="811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duckling</a:t>
            </a:r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C3E290F7-EAA2-4841-B915-7014392EF234}"/>
              </a:ext>
            </a:extLst>
          </p:cNvPr>
          <p:cNvCxnSpPr/>
          <p:nvPr/>
        </p:nvCxnSpPr>
        <p:spPr>
          <a:xfrm>
            <a:off x="6878207" y="5037383"/>
            <a:ext cx="576064" cy="4128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EB9FE3CE-CE12-42CC-A31C-6DAE40CE8D2D}"/>
              </a:ext>
            </a:extLst>
          </p:cNvPr>
          <p:cNvSpPr/>
          <p:nvPr/>
        </p:nvSpPr>
        <p:spPr>
          <a:xfrm>
            <a:off x="7222961" y="5403187"/>
            <a:ext cx="1299202" cy="811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F83F875D-E06D-4EEC-80A5-43F1B2ABA13F}"/>
              </a:ext>
            </a:extLst>
          </p:cNvPr>
          <p:cNvSpPr txBox="1"/>
          <p:nvPr/>
        </p:nvSpPr>
        <p:spPr>
          <a:xfrm>
            <a:off x="7520175" y="5563857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duck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xmlns="" id="{5EE9EB07-D60E-4B40-BA84-9A5A51C6AA34}"/>
              </a:ext>
            </a:extLst>
          </p:cNvPr>
          <p:cNvSpPr txBox="1"/>
          <p:nvPr/>
        </p:nvSpPr>
        <p:spPr>
          <a:xfrm>
            <a:off x="2426398" y="5229200"/>
            <a:ext cx="455451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/>
              <a:t>Do you know any other animals ? </a:t>
            </a:r>
            <a:endParaRPr lang="zh-CN" altLang="zh-CN" sz="2400" b="1" dirty="0"/>
          </a:p>
          <a:p>
            <a:pPr lvl="0"/>
            <a:r>
              <a:rPr lang="en-US" altLang="zh-CN" sz="2400" b="1" dirty="0"/>
              <a:t>What are they?</a:t>
            </a:r>
            <a:endParaRPr lang="zh-CN" altLang="zh-CN" sz="2400" b="1" dirty="0"/>
          </a:p>
          <a:p>
            <a:pPr lvl="0"/>
            <a:r>
              <a:rPr lang="en-US" altLang="zh-CN" sz="2400" b="1" dirty="0"/>
              <a:t>What is the process of duck’s growth</a:t>
            </a:r>
            <a:r>
              <a:rPr lang="zh-CN" altLang="zh-CN" sz="2400" b="1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0894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9" grpId="0" animBg="1"/>
      <p:bldP spid="14" grpId="0" animBg="1"/>
      <p:bldP spid="16" grpId="0" animBg="1"/>
      <p:bldP spid="1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xmlns="" id="{B8FAF7BE-0EEF-4458-B2EC-5054258FC3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7704" y="332656"/>
            <a:ext cx="5589748" cy="646331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More discussion. </a:t>
            </a:r>
            <a:r>
              <a:rPr lang="zh-CN" altLang="en-US" sz="3600" b="1" dirty="0">
                <a:solidFill>
                  <a:schemeClr val="tx2"/>
                </a:solidFill>
                <a:ea typeface="黑体" pitchFamily="49" charset="-122"/>
              </a:rPr>
              <a:t>拓展延伸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33AF652-8B4C-4CFF-A5EC-758E226AE53A}"/>
              </a:ext>
            </a:extLst>
          </p:cNvPr>
          <p:cNvSpPr/>
          <p:nvPr/>
        </p:nvSpPr>
        <p:spPr>
          <a:xfrm>
            <a:off x="1294152" y="1988840"/>
            <a:ext cx="6534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altLang="zh-CN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What about you</a:t>
            </a:r>
            <a:r>
              <a:rPr lang="en-US" altLang="zh-CN" sz="28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zh-CN" altLang="zh-CN" sz="28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2. What’s the process of your growth?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376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51520" y="2028904"/>
            <a:ext cx="86044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宋体" pitchFamily="2" charset="-122"/>
                <a:cs typeface="Times New Roman" pitchFamily="18" charset="0"/>
              </a:rPr>
              <a:t>Listen to the audio and read the story.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宋体" pitchFamily="2" charset="-122"/>
                <a:cs typeface="Times New Roman" pitchFamily="18" charset="0"/>
              </a:rPr>
              <a:t>Tell the story to your parents.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宋体" pitchFamily="2" charset="-122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宋体" pitchFamily="2" charset="-122"/>
                <a:cs typeface="Calibri" pitchFamily="34" charset="0"/>
              </a:rPr>
              <a:t>Make a new book about other animals, such as duck…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541129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2"/>
                </a:solidFill>
                <a:ea typeface="黑体" pitchFamily="49" charset="-122"/>
              </a:rPr>
              <a:t>Homework</a:t>
            </a:r>
            <a:endParaRPr lang="zh-CN" altLang="en-US" sz="60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">
            <a:extLst>
              <a:ext uri="{FF2B5EF4-FFF2-40B4-BE49-F238E27FC236}">
                <a16:creationId xmlns:a16="http://schemas.microsoft.com/office/drawing/2014/main" xmlns="" id="{F06B5D8B-DAE4-4F87-8F5F-D6F036F809FC}"/>
              </a:ext>
            </a:extLst>
          </p:cNvPr>
          <p:cNvSpPr txBox="1"/>
          <p:nvPr/>
        </p:nvSpPr>
        <p:spPr>
          <a:xfrm>
            <a:off x="107504" y="332656"/>
            <a:ext cx="9001000" cy="646331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First-reading: View &amp;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Answer (</a:t>
            </a:r>
            <a:r>
              <a:rPr lang="zh-CN" altLang="en-US" sz="3600" b="1" dirty="0">
                <a:solidFill>
                  <a:schemeClr val="tx2"/>
                </a:solidFill>
                <a:ea typeface="黑体" pitchFamily="49" charset="-122"/>
              </a:rPr>
              <a:t>看图回答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)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8478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View the pictures in the book:</a:t>
            </a:r>
          </a:p>
          <a:p>
            <a:endParaRPr lang="en-US" altLang="zh-CN" sz="2800" dirty="0" smtClean="0">
              <a:ea typeface="黑体" pitchFamily="49" charset="-122"/>
            </a:endParaRPr>
          </a:p>
          <a:p>
            <a:r>
              <a:rPr lang="en-US" altLang="zh-CN" sz="2800" dirty="0" smtClean="0">
                <a:ea typeface="黑体" pitchFamily="49" charset="-122"/>
              </a:rPr>
              <a:t>1. How </a:t>
            </a:r>
            <a:r>
              <a:rPr lang="en-US" altLang="zh-CN" sz="2800" dirty="0">
                <a:ea typeface="黑体" pitchFamily="49" charset="-122"/>
              </a:rPr>
              <a:t>many animals can you see</a:t>
            </a:r>
            <a:r>
              <a:rPr lang="en-US" altLang="zh-CN" sz="2800" dirty="0" smtClean="0">
                <a:ea typeface="黑体" pitchFamily="49" charset="-122"/>
              </a:rPr>
              <a:t>?</a:t>
            </a:r>
          </a:p>
          <a:p>
            <a:endParaRPr lang="en-US" altLang="zh-CN" sz="2800" dirty="0">
              <a:ea typeface="黑体" pitchFamily="49" charset="-122"/>
            </a:endParaRPr>
          </a:p>
          <a:p>
            <a:r>
              <a:rPr lang="en-US" altLang="zh-CN" sz="2800" dirty="0"/>
              <a:t>2. Where are they from?</a:t>
            </a:r>
            <a:endParaRPr lang="zh-CN" altLang="en-US" sz="2800" dirty="0">
              <a:solidFill>
                <a:schemeClr val="tx2"/>
              </a:solidFill>
              <a:ea typeface="黑体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84E0CC9B-A9F5-4B38-A0D9-DECCD56F4A01}"/>
              </a:ext>
            </a:extLst>
          </p:cNvPr>
          <p:cNvSpPr txBox="1"/>
          <p:nvPr/>
        </p:nvSpPr>
        <p:spPr>
          <a:xfrm>
            <a:off x="467544" y="332656"/>
            <a:ext cx="3312368" cy="646331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Second-reading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1217"/>
            <a:ext cx="4896544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DCD3E0F-6ED0-4AA2-B353-2C2200E72501}"/>
              </a:ext>
            </a:extLst>
          </p:cNvPr>
          <p:cNvSpPr txBox="1"/>
          <p:nvPr/>
        </p:nvSpPr>
        <p:spPr>
          <a:xfrm>
            <a:off x="467542" y="1628800"/>
            <a:ext cx="2152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What next?</a:t>
            </a:r>
            <a:endParaRPr lang="zh-CN" altLang="en-US" sz="32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4536504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4680521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4644A45-2EAD-48F2-8BC3-D5B65C242093}"/>
              </a:ext>
            </a:extLst>
          </p:cNvPr>
          <p:cNvSpPr txBox="1"/>
          <p:nvPr/>
        </p:nvSpPr>
        <p:spPr>
          <a:xfrm>
            <a:off x="755576" y="1772816"/>
            <a:ext cx="2152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What next?</a:t>
            </a:r>
            <a:endParaRPr lang="zh-CN" altLang="en-US" sz="32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460851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7356"/>
            <a:ext cx="4836702" cy="63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390</Words>
  <Application>Microsoft Office PowerPoint</Application>
  <PresentationFormat>全屏显示(4:3)</PresentationFormat>
  <Paragraphs>103</Paragraphs>
  <Slides>32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More discussion. 拓展延伸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fltrp</cp:lastModifiedBy>
  <cp:revision>100</cp:revision>
  <dcterms:created xsi:type="dcterms:W3CDTF">2018-07-04T15:07:56Z</dcterms:created>
  <dcterms:modified xsi:type="dcterms:W3CDTF">2018-09-03T09:36:00Z</dcterms:modified>
</cp:coreProperties>
</file>