
<file path=[Content_Types].xml><?xml version="1.0" encoding="utf-8"?>
<Types xmlns="http://schemas.openxmlformats.org/package/2006/content-types">
  <Default Extension="bmp" ContentType="image/bmp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85" r:id="rId3"/>
    <p:sldId id="289" r:id="rId4"/>
    <p:sldId id="259" r:id="rId5"/>
    <p:sldId id="260" r:id="rId6"/>
    <p:sldId id="325" r:id="rId7"/>
    <p:sldId id="326" r:id="rId8"/>
    <p:sldId id="327" r:id="rId9"/>
    <p:sldId id="328" r:id="rId10"/>
    <p:sldId id="329" r:id="rId11"/>
    <p:sldId id="268" r:id="rId12"/>
    <p:sldId id="317" r:id="rId13"/>
    <p:sldId id="318" r:id="rId14"/>
    <p:sldId id="319" r:id="rId15"/>
    <p:sldId id="314" r:id="rId16"/>
    <p:sldId id="315" r:id="rId17"/>
    <p:sldId id="316" r:id="rId18"/>
    <p:sldId id="330" r:id="rId19"/>
    <p:sldId id="320" r:id="rId20"/>
    <p:sldId id="291" r:id="rId21"/>
    <p:sldId id="333" r:id="rId22"/>
    <p:sldId id="331" r:id="rId23"/>
    <p:sldId id="267" r:id="rId24"/>
    <p:sldId id="332" r:id="rId25"/>
    <p:sldId id="324" r:id="rId26"/>
    <p:sldId id="283" r:id="rId2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05C1"/>
    <a:srgbClr val="990033"/>
    <a:srgbClr val="FFFFCC"/>
    <a:srgbClr val="CCFFCC"/>
    <a:srgbClr val="CCFFFF"/>
    <a:srgbClr val="000099"/>
    <a:srgbClr val="FFCCCC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07" autoAdjust="0"/>
  </p:normalViewPr>
  <p:slideViewPr>
    <p:cSldViewPr>
      <p:cViewPr varScale="1">
        <p:scale>
          <a:sx n="82" d="100"/>
          <a:sy n="82" d="100"/>
        </p:scale>
        <p:origin x="-1474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77E4BC-8542-4BDA-B02D-31FF4330F0A4}" type="datetimeFigureOut">
              <a:rPr lang="zh-CN" altLang="en-US" smtClean="0"/>
              <a:pPr/>
              <a:t>2018/11/7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F3FC89-4C72-422C-A778-96A8AC5B336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280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3FC89-4C72-422C-A778-96A8AC5B336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3FC89-4C72-422C-A778-96A8AC5B3364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85185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3FC89-4C72-422C-A778-96A8AC5B3364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42550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3FC89-4C72-422C-A778-96A8AC5B3364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07146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3FC89-4C72-422C-A778-96A8AC5B3364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58603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3FC89-4C72-422C-A778-96A8AC5B3364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71660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3FC89-4C72-422C-A778-96A8AC5B3364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71903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3FC89-4C72-422C-A778-96A8AC5B3364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27734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3FC89-4C72-422C-A778-96A8AC5B3364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70119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3FC89-4C72-422C-A778-96A8AC5B3364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77853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3FC89-4C72-422C-A778-96A8AC5B3364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1827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3FC89-4C72-422C-A778-96A8AC5B3364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3FC89-4C72-422C-A778-96A8AC5B3364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3FC89-4C72-422C-A778-96A8AC5B3364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3FC89-4C72-422C-A778-96A8AC5B3364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92187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3FC89-4C72-422C-A778-96A8AC5B3364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3757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3FC89-4C72-422C-A778-96A8AC5B3364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78950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3FC89-4C72-422C-A778-96A8AC5B3364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59781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3FC89-4C72-422C-A778-96A8AC5B3364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7480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2018/11/7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2018/11/7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2018/11/7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2018/11/7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bmp"/><Relationship Id="rId3" Type="http://schemas.openxmlformats.org/officeDocument/2006/relationships/image" Target="../media/image17.bmp"/><Relationship Id="rId7" Type="http://schemas.openxmlformats.org/officeDocument/2006/relationships/image" Target="../media/image21.png"/><Relationship Id="rId2" Type="http://schemas.openxmlformats.org/officeDocument/2006/relationships/image" Target="../media/image16.b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bmp"/><Relationship Id="rId5" Type="http://schemas.openxmlformats.org/officeDocument/2006/relationships/image" Target="../media/image19.bmp"/><Relationship Id="rId4" Type="http://schemas.openxmlformats.org/officeDocument/2006/relationships/image" Target="../media/image18.b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1.png"/><Relationship Id="rId7" Type="http://schemas.openxmlformats.org/officeDocument/2006/relationships/image" Target="../media/image7.jpg"/><Relationship Id="rId12" Type="http://schemas.openxmlformats.org/officeDocument/2006/relationships/image" Target="../media/image1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11" Type="http://schemas.openxmlformats.org/officeDocument/2006/relationships/image" Target="../media/image38.jpeg"/><Relationship Id="rId5" Type="http://schemas.openxmlformats.org/officeDocument/2006/relationships/image" Target="../media/image33.png"/><Relationship Id="rId10" Type="http://schemas.openxmlformats.org/officeDocument/2006/relationships/image" Target="../media/image37.jpeg"/><Relationship Id="rId4" Type="http://schemas.openxmlformats.org/officeDocument/2006/relationships/image" Target="../media/image32.png"/><Relationship Id="rId9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39.jpe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Relationship Id="rId9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g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y0.ifengimg.com/cmpp/2015/06/17/04/9badcd27-8ce2-4fa0-8dd0-fd780062469c_size51_w400_h3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716016" y="5085184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ea typeface="黑体" pitchFamily="49" charset="-122"/>
              </a:rPr>
              <a:t>选自</a:t>
            </a:r>
            <a:r>
              <a:rPr lang="en-US" altLang="zh-CN" sz="2800" b="1" dirty="0" smtClean="0">
                <a:ea typeface="黑体" pitchFamily="49" charset="-122"/>
              </a:rPr>
              <a:t>《</a:t>
            </a:r>
            <a:r>
              <a:rPr lang="zh-CN" altLang="en-US" sz="2800" b="1" dirty="0" smtClean="0">
                <a:ea typeface="黑体" pitchFamily="49" charset="-122"/>
              </a:rPr>
              <a:t>多维阅读第</a:t>
            </a:r>
            <a:r>
              <a:rPr lang="en-US" altLang="zh-CN" sz="2800" b="1" dirty="0" smtClean="0">
                <a:ea typeface="黑体" pitchFamily="49" charset="-122"/>
              </a:rPr>
              <a:t>1</a:t>
            </a:r>
            <a:r>
              <a:rPr lang="zh-CN" altLang="en-US" sz="2800" b="1" dirty="0" smtClean="0">
                <a:ea typeface="黑体" pitchFamily="49" charset="-122"/>
              </a:rPr>
              <a:t>级</a:t>
            </a:r>
            <a:r>
              <a:rPr lang="en-US" altLang="zh-CN" sz="2800" b="1" dirty="0" smtClean="0">
                <a:ea typeface="黑体" pitchFamily="49" charset="-122"/>
              </a:rPr>
              <a:t>》</a:t>
            </a:r>
            <a:endParaRPr lang="zh-CN" altLang="en-US" sz="2800" b="1" dirty="0">
              <a:ea typeface="黑体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565140" y="908720"/>
            <a:ext cx="536877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What</a:t>
            </a:r>
            <a:r>
              <a:rPr lang="en-US" altLang="zh-CN" sz="6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altLang="zh-CN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Is Long</a:t>
            </a:r>
            <a:r>
              <a:rPr lang="en-US" altLang="zh-CN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</a:p>
          <a:p>
            <a:pPr algn="ctr"/>
            <a:r>
              <a:rPr lang="zh-CN" alt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 动物的“长处”</a:t>
            </a:r>
            <a:endParaRPr lang="zh-CN" alt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2B0D7DF3-C044-4003-BC97-47298185BE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" y="-1"/>
            <a:ext cx="9133944" cy="685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09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752" y="3894059"/>
            <a:ext cx="1992790" cy="92565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2" y="4885411"/>
            <a:ext cx="1584176" cy="132839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4" y="3082921"/>
            <a:ext cx="1623012" cy="173678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926" y="1381982"/>
            <a:ext cx="1818443" cy="223655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802" y="1399353"/>
            <a:ext cx="2510454" cy="142273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7" y="1399354"/>
            <a:ext cx="2290722" cy="110090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3" y="1430498"/>
            <a:ext cx="1453520" cy="1391593"/>
          </a:xfrm>
          <a:prstGeom prst="rect">
            <a:avLst/>
          </a:prstGeom>
        </p:spPr>
      </p:pic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xmlns="" id="{5E917B9B-5DA0-4357-B597-96F47AFA9F59}"/>
              </a:ext>
            </a:extLst>
          </p:cNvPr>
          <p:cNvCxnSpPr>
            <a:cxnSpLocks/>
          </p:cNvCxnSpPr>
          <p:nvPr/>
        </p:nvCxnSpPr>
        <p:spPr>
          <a:xfrm flipH="1">
            <a:off x="2559846" y="2214981"/>
            <a:ext cx="3524322" cy="25120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椭圆 4">
            <a:extLst>
              <a:ext uri="{FF2B5EF4-FFF2-40B4-BE49-F238E27FC236}">
                <a16:creationId xmlns:a16="http://schemas.microsoft.com/office/drawing/2014/main" xmlns="" id="{C81A9F66-1586-4B24-9B01-B4631D9E774E}"/>
              </a:ext>
            </a:extLst>
          </p:cNvPr>
          <p:cNvSpPr/>
          <p:nvPr/>
        </p:nvSpPr>
        <p:spPr>
          <a:xfrm>
            <a:off x="7757694" y="2110721"/>
            <a:ext cx="540906" cy="15078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xmlns="" id="{BE6B7935-8D4B-43CD-8923-8606DF50BC7C}"/>
              </a:ext>
            </a:extLst>
          </p:cNvPr>
          <p:cNvSpPr/>
          <p:nvPr/>
        </p:nvSpPr>
        <p:spPr>
          <a:xfrm>
            <a:off x="3766379" y="1756848"/>
            <a:ext cx="360040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xmlns="" id="{749F74D9-2245-436D-AF21-687B1C572701}"/>
              </a:ext>
            </a:extLst>
          </p:cNvPr>
          <p:cNvSpPr/>
          <p:nvPr/>
        </p:nvSpPr>
        <p:spPr>
          <a:xfrm>
            <a:off x="7079250" y="4077072"/>
            <a:ext cx="678443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xmlns="" id="{67F0ECC5-ED14-4E0D-8425-7A69A143DB6D}"/>
              </a:ext>
            </a:extLst>
          </p:cNvPr>
          <p:cNvSpPr/>
          <p:nvPr/>
        </p:nvSpPr>
        <p:spPr>
          <a:xfrm>
            <a:off x="942819" y="1476381"/>
            <a:ext cx="576064" cy="8004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xmlns="" id="{AE08F8EE-3AF8-4E1D-8936-48915FDF7E76}"/>
              </a:ext>
            </a:extLst>
          </p:cNvPr>
          <p:cNvSpPr/>
          <p:nvPr/>
        </p:nvSpPr>
        <p:spPr>
          <a:xfrm>
            <a:off x="112118" y="2937436"/>
            <a:ext cx="704571" cy="5847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xmlns="" id="{B3146CD3-97BA-4883-A817-7C53BE9A77E4}"/>
              </a:ext>
            </a:extLst>
          </p:cNvPr>
          <p:cNvSpPr/>
          <p:nvPr/>
        </p:nvSpPr>
        <p:spPr>
          <a:xfrm>
            <a:off x="5868144" y="1236823"/>
            <a:ext cx="983454" cy="10400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xmlns="" id="{BE18266F-E1AB-4F47-859E-AF32F621F912}"/>
              </a:ext>
            </a:extLst>
          </p:cNvPr>
          <p:cNvSpPr/>
          <p:nvPr/>
        </p:nvSpPr>
        <p:spPr>
          <a:xfrm>
            <a:off x="488582" y="4984088"/>
            <a:ext cx="432048" cy="6567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xmlns="" id="{C1129605-9A16-459C-80C9-B7BDDE9F74AB}"/>
              </a:ext>
            </a:extLst>
          </p:cNvPr>
          <p:cNvCxnSpPr>
            <a:cxnSpLocks/>
          </p:cNvCxnSpPr>
          <p:nvPr/>
        </p:nvCxnSpPr>
        <p:spPr>
          <a:xfrm flipH="1" flipV="1">
            <a:off x="3059832" y="3522211"/>
            <a:ext cx="4124456" cy="8428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xmlns="" id="{4E918165-2C35-415C-80ED-7E0F539ED955}"/>
              </a:ext>
            </a:extLst>
          </p:cNvPr>
          <p:cNvCxnSpPr>
            <a:cxnSpLocks/>
          </p:cNvCxnSpPr>
          <p:nvPr/>
        </p:nvCxnSpPr>
        <p:spPr>
          <a:xfrm flipH="1" flipV="1">
            <a:off x="3946399" y="2060848"/>
            <a:ext cx="1594174" cy="136559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xmlns="" id="{85F2ABB9-C3A2-4306-8D24-302D22CD49C6}"/>
              </a:ext>
            </a:extLst>
          </p:cNvPr>
          <p:cNvCxnSpPr>
            <a:cxnSpLocks/>
          </p:cNvCxnSpPr>
          <p:nvPr/>
        </p:nvCxnSpPr>
        <p:spPr>
          <a:xfrm flipH="1" flipV="1">
            <a:off x="1331640" y="1926949"/>
            <a:ext cx="2614760" cy="156896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xmlns="" id="{26EE8FC3-ABBF-4284-9179-AB2F1117883C}"/>
              </a:ext>
            </a:extLst>
          </p:cNvPr>
          <p:cNvCxnSpPr>
            <a:cxnSpLocks/>
          </p:cNvCxnSpPr>
          <p:nvPr/>
        </p:nvCxnSpPr>
        <p:spPr>
          <a:xfrm>
            <a:off x="833530" y="3336287"/>
            <a:ext cx="2932849" cy="75473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xmlns="" id="{54B3B2EF-27DF-4DFF-AD6D-4DBE2AC25135}"/>
              </a:ext>
            </a:extLst>
          </p:cNvPr>
          <p:cNvCxnSpPr>
            <a:cxnSpLocks/>
          </p:cNvCxnSpPr>
          <p:nvPr/>
        </p:nvCxnSpPr>
        <p:spPr>
          <a:xfrm flipV="1">
            <a:off x="942819" y="4797616"/>
            <a:ext cx="2935106" cy="51486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3">
            <a:extLst>
              <a:ext uri="{FF2B5EF4-FFF2-40B4-BE49-F238E27FC236}">
                <a16:creationId xmlns:a16="http://schemas.microsoft.com/office/drawing/2014/main" xmlns="" id="{84E0CC9B-A9F5-4B38-A0D9-DECCD56F4A01}"/>
              </a:ext>
            </a:extLst>
          </p:cNvPr>
          <p:cNvSpPr txBox="1"/>
          <p:nvPr/>
        </p:nvSpPr>
        <p:spPr>
          <a:xfrm>
            <a:off x="65363" y="116632"/>
            <a:ext cx="5401304" cy="523220"/>
          </a:xfrm>
          <a:prstGeom prst="rect">
            <a:avLst/>
          </a:prstGeom>
          <a:solidFill>
            <a:srgbClr val="FFFF00"/>
          </a:solidFill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2"/>
                </a:solidFill>
                <a:ea typeface="黑体" pitchFamily="49" charset="-122"/>
              </a:rPr>
              <a:t> Circle and match </a:t>
            </a:r>
            <a:r>
              <a:rPr lang="zh-CN" altLang="en-US" sz="2800" b="1" dirty="0" smtClean="0">
                <a:solidFill>
                  <a:schemeClr val="tx2"/>
                </a:solidFill>
                <a:ea typeface="黑体" pitchFamily="49" charset="-122"/>
              </a:rPr>
              <a:t>画圈并连线</a:t>
            </a:r>
            <a:endParaRPr lang="zh-CN" altLang="en-US" sz="2800" b="1" dirty="0">
              <a:solidFill>
                <a:schemeClr val="tx2"/>
              </a:solidFill>
              <a:ea typeface="黑体" pitchFamily="49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363" y="836712"/>
            <a:ext cx="6912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Circle the long part and match the words. </a:t>
            </a:r>
            <a:endParaRPr lang="zh-CN" altLang="en-US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076055" y="4557387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Long legs</a:t>
            </a:r>
            <a:endParaRPr lang="zh-CN" altLang="en-US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629129" y="4542354"/>
            <a:ext cx="1446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Long neck</a:t>
            </a:r>
            <a:endParaRPr lang="zh-CN" altLang="en-US" sz="20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3609718" y="3905095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Long horns</a:t>
            </a:r>
            <a:endParaRPr lang="zh-CN" altLang="en-US" sz="20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1986478" y="3307320"/>
            <a:ext cx="16426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Long nose</a:t>
            </a:r>
            <a:endParaRPr lang="zh-CN" altLang="en-US" sz="20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2045935" y="4555816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Long tail</a:t>
            </a:r>
            <a:endParaRPr lang="zh-CN" altLang="en-US" sz="20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3582902" y="3325185"/>
            <a:ext cx="1576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</a:lstStyle>
          <a:p>
            <a:r>
              <a:rPr lang="en-US" altLang="zh-CN" sz="2000" b="1" dirty="0"/>
              <a:t>Long claws</a:t>
            </a:r>
            <a:endParaRPr lang="zh-CN" altLang="en-US" sz="20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5159299" y="3325185"/>
            <a:ext cx="1818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Long tongue</a:t>
            </a:r>
            <a:endParaRPr lang="zh-CN" altLang="en-US" sz="2000" b="1" dirty="0"/>
          </a:p>
        </p:txBody>
      </p: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xmlns="" id="{C1129605-9A16-459C-80C9-B7BDDE9F74AB}"/>
              </a:ext>
            </a:extLst>
          </p:cNvPr>
          <p:cNvCxnSpPr>
            <a:cxnSpLocks/>
          </p:cNvCxnSpPr>
          <p:nvPr/>
        </p:nvCxnSpPr>
        <p:spPr>
          <a:xfrm flipH="1">
            <a:off x="5868144" y="2822090"/>
            <a:ext cx="2088233" cy="183104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883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6" grpId="0" animBg="1"/>
      <p:bldP spid="18" grpId="0" animBg="1"/>
      <p:bldP spid="20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5CEE221E-3598-4E9C-BE1F-00B00B7F25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732" y="509122"/>
            <a:ext cx="4675730" cy="6343507"/>
          </a:xfrm>
          <a:prstGeom prst="rect">
            <a:avLst/>
          </a:prstGeom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xmlns="" id="{84E0CC9B-A9F5-4B38-A0D9-DECCD56F4A01}"/>
              </a:ext>
            </a:extLst>
          </p:cNvPr>
          <p:cNvSpPr txBox="1"/>
          <p:nvPr/>
        </p:nvSpPr>
        <p:spPr>
          <a:xfrm>
            <a:off x="107504" y="108977"/>
            <a:ext cx="2737712" cy="523220"/>
          </a:xfrm>
          <a:prstGeom prst="rect">
            <a:avLst/>
          </a:prstGeom>
          <a:solidFill>
            <a:srgbClr val="FFFF00"/>
          </a:solidFill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2"/>
                </a:solidFill>
                <a:ea typeface="黑体" pitchFamily="49" charset="-122"/>
              </a:rPr>
              <a:t> Third-reading</a:t>
            </a:r>
            <a:endParaRPr lang="zh-CN" altLang="en-US" sz="2800" b="1" dirty="0">
              <a:solidFill>
                <a:schemeClr val="tx2"/>
              </a:solidFill>
              <a:ea typeface="黑体" pitchFamily="49" charset="-122"/>
            </a:endParaRPr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xmlns="" id="{B490DA29-74C5-4FB7-AA11-1D11AD6FC4FD}"/>
              </a:ext>
            </a:extLst>
          </p:cNvPr>
          <p:cNvSpPr txBox="1"/>
          <p:nvPr/>
        </p:nvSpPr>
        <p:spPr>
          <a:xfrm>
            <a:off x="107504" y="1124744"/>
            <a:ext cx="4338228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514350" lvl="0" indent="-514350">
              <a:buAutoNum type="arabicPeriod"/>
              <a:defRPr/>
            </a:pPr>
            <a:r>
              <a:rPr lang="en-US" altLang="zh-CN" sz="2800" b="1" dirty="0">
                <a:solidFill>
                  <a:schemeClr val="tx2"/>
                </a:solidFill>
                <a:ea typeface="黑体" pitchFamily="49" charset="-122"/>
              </a:rPr>
              <a:t>Which word says </a:t>
            </a:r>
            <a:r>
              <a:rPr lang="en-US" altLang="zh-CN" sz="2800" b="1" dirty="0">
                <a:solidFill>
                  <a:srgbClr val="FF0000"/>
                </a:solidFill>
                <a:ea typeface="黑体" pitchFamily="49" charset="-122"/>
              </a:rPr>
              <a:t>legs</a:t>
            </a:r>
            <a:r>
              <a:rPr lang="en-US" altLang="zh-CN" sz="2800" b="1" dirty="0">
                <a:solidFill>
                  <a:schemeClr val="tx2"/>
                </a:solidFill>
                <a:ea typeface="黑体" pitchFamily="49" charset="-122"/>
              </a:rPr>
              <a:t>?</a:t>
            </a:r>
          </a:p>
          <a:p>
            <a:pPr marL="514350" lvl="0" indent="-514350">
              <a:buAutoNum type="arabicPeriod"/>
              <a:defRPr/>
            </a:pPr>
            <a:r>
              <a:rPr lang="en-US" altLang="zh-CN" sz="2800" b="1" dirty="0">
                <a:solidFill>
                  <a:schemeClr val="tx2"/>
                </a:solidFill>
                <a:ea typeface="黑体" pitchFamily="49" charset="-122"/>
              </a:rPr>
              <a:t>How do you know? </a:t>
            </a:r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xmlns="" id="{182C1B1E-A2E2-40C1-BCBC-AEC87AD23AAB}"/>
              </a:ext>
            </a:extLst>
          </p:cNvPr>
          <p:cNvSpPr/>
          <p:nvPr/>
        </p:nvSpPr>
        <p:spPr>
          <a:xfrm>
            <a:off x="7596336" y="5373216"/>
            <a:ext cx="792088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6E03AD86-B46A-462F-9D2C-1A11ACB70520}"/>
              </a:ext>
            </a:extLst>
          </p:cNvPr>
          <p:cNvSpPr txBox="1"/>
          <p:nvPr/>
        </p:nvSpPr>
        <p:spPr>
          <a:xfrm>
            <a:off x="1350834" y="5301208"/>
            <a:ext cx="1348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/>
              <a:t>a leg</a:t>
            </a:r>
            <a:endParaRPr lang="zh-CN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441747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2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4AE76554-CE10-4D70-B169-1DEB27CD52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8" y="132724"/>
            <a:ext cx="4970120" cy="6755886"/>
          </a:xfrm>
          <a:prstGeom prst="rect">
            <a:avLst/>
          </a:prstGeom>
        </p:spPr>
      </p:pic>
      <p:sp>
        <p:nvSpPr>
          <p:cNvPr id="3" name="TextBox 9">
            <a:extLst>
              <a:ext uri="{FF2B5EF4-FFF2-40B4-BE49-F238E27FC236}">
                <a16:creationId xmlns:a16="http://schemas.microsoft.com/office/drawing/2014/main" xmlns="" id="{8729BA7B-1F5D-4F20-B00B-159DA2888555}"/>
              </a:ext>
            </a:extLst>
          </p:cNvPr>
          <p:cNvSpPr txBox="1"/>
          <p:nvPr/>
        </p:nvSpPr>
        <p:spPr>
          <a:xfrm>
            <a:off x="5007014" y="548679"/>
            <a:ext cx="4338228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514350" lvl="0" indent="-514350">
              <a:buAutoNum type="arabicPeriod"/>
              <a:defRPr/>
            </a:pPr>
            <a:r>
              <a:rPr lang="en-US" altLang="zh-CN" sz="2800" b="1" dirty="0">
                <a:solidFill>
                  <a:schemeClr val="tx2"/>
                </a:solidFill>
                <a:ea typeface="黑体" pitchFamily="49" charset="-122"/>
              </a:rPr>
              <a:t>Which word says </a:t>
            </a:r>
            <a:r>
              <a:rPr lang="en-US" altLang="zh-CN" sz="2800" b="1" dirty="0">
                <a:solidFill>
                  <a:srgbClr val="FF0000"/>
                </a:solidFill>
                <a:ea typeface="黑体" pitchFamily="49" charset="-122"/>
              </a:rPr>
              <a:t>neck</a:t>
            </a:r>
            <a:r>
              <a:rPr lang="en-US" altLang="zh-CN" sz="2800" b="1" dirty="0">
                <a:solidFill>
                  <a:schemeClr val="tx2"/>
                </a:solidFill>
                <a:ea typeface="黑体" pitchFamily="49" charset="-122"/>
              </a:rPr>
              <a:t>?</a:t>
            </a:r>
          </a:p>
          <a:p>
            <a:pPr marL="514350" lvl="0" indent="-514350">
              <a:buAutoNum type="arabicPeriod"/>
              <a:defRPr/>
            </a:pPr>
            <a:r>
              <a:rPr lang="en-US" altLang="zh-CN" sz="2800" b="1" dirty="0">
                <a:solidFill>
                  <a:schemeClr val="tx2"/>
                </a:solidFill>
                <a:ea typeface="黑体" pitchFamily="49" charset="-122"/>
              </a:rPr>
              <a:t>How do you know? </a:t>
            </a: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xmlns="" id="{B2715E86-42FB-402F-9583-464B533A1189}"/>
              </a:ext>
            </a:extLst>
          </p:cNvPr>
          <p:cNvSpPr/>
          <p:nvPr/>
        </p:nvSpPr>
        <p:spPr>
          <a:xfrm>
            <a:off x="3347864" y="5301208"/>
            <a:ext cx="936104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757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B739980D-DA49-4755-9799-5E7F8E1E8D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5" y="273919"/>
            <a:ext cx="4781219" cy="6524163"/>
          </a:xfrm>
          <a:prstGeom prst="rect">
            <a:avLst/>
          </a:prstGeom>
        </p:spPr>
      </p:pic>
      <p:sp>
        <p:nvSpPr>
          <p:cNvPr id="6" name="TextBox 9">
            <a:extLst>
              <a:ext uri="{FF2B5EF4-FFF2-40B4-BE49-F238E27FC236}">
                <a16:creationId xmlns:a16="http://schemas.microsoft.com/office/drawing/2014/main" xmlns="" id="{6055F867-F13E-45A7-ADF1-E1A0D9DBDFC2}"/>
              </a:ext>
            </a:extLst>
          </p:cNvPr>
          <p:cNvSpPr txBox="1"/>
          <p:nvPr/>
        </p:nvSpPr>
        <p:spPr>
          <a:xfrm>
            <a:off x="4860032" y="555822"/>
            <a:ext cx="4176464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514350" lvl="0" indent="-514350">
              <a:buAutoNum type="arabicPeriod"/>
              <a:defRPr/>
            </a:pPr>
            <a:r>
              <a:rPr lang="en-US" altLang="zh-CN" sz="2800" b="1" dirty="0">
                <a:solidFill>
                  <a:schemeClr val="tx2"/>
                </a:solidFill>
                <a:ea typeface="黑体" pitchFamily="49" charset="-122"/>
              </a:rPr>
              <a:t>Which word says </a:t>
            </a:r>
            <a:r>
              <a:rPr lang="en-US" altLang="zh-CN" sz="2800" b="1" dirty="0">
                <a:solidFill>
                  <a:srgbClr val="FF0000"/>
                </a:solidFill>
                <a:ea typeface="黑体" pitchFamily="49" charset="-122"/>
              </a:rPr>
              <a:t>horns</a:t>
            </a:r>
            <a:r>
              <a:rPr lang="en-US" altLang="zh-CN" sz="2800" b="1" dirty="0">
                <a:solidFill>
                  <a:schemeClr val="tx2"/>
                </a:solidFill>
                <a:ea typeface="黑体" pitchFamily="49" charset="-122"/>
              </a:rPr>
              <a:t>?</a:t>
            </a:r>
          </a:p>
          <a:p>
            <a:pPr marL="514350" lvl="0" indent="-514350">
              <a:buAutoNum type="arabicPeriod"/>
              <a:defRPr/>
            </a:pPr>
            <a:r>
              <a:rPr lang="en-US" altLang="zh-CN" sz="2800" b="1" dirty="0">
                <a:solidFill>
                  <a:schemeClr val="tx2"/>
                </a:solidFill>
                <a:ea typeface="黑体" pitchFamily="49" charset="-122"/>
              </a:rPr>
              <a:t>How do you know? </a:t>
            </a: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xmlns="" id="{05D365DD-F108-4260-BA6B-98325C1B83B1}"/>
              </a:ext>
            </a:extLst>
          </p:cNvPr>
          <p:cNvSpPr/>
          <p:nvPr/>
        </p:nvSpPr>
        <p:spPr>
          <a:xfrm>
            <a:off x="3203848" y="5373216"/>
            <a:ext cx="1008112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D951180E-E602-4B43-B89B-38A292D7A905}"/>
              </a:ext>
            </a:extLst>
          </p:cNvPr>
          <p:cNvSpPr txBox="1"/>
          <p:nvPr/>
        </p:nvSpPr>
        <p:spPr>
          <a:xfrm>
            <a:off x="6053340" y="5284116"/>
            <a:ext cx="1285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/>
              <a:t>a horn</a:t>
            </a:r>
            <a:endParaRPr lang="zh-CN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22732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F99C7E40-5FB8-4A44-805C-9C9D0371F4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2" y="58316"/>
            <a:ext cx="4992726" cy="6741368"/>
          </a:xfrm>
          <a:prstGeom prst="rect">
            <a:avLst/>
          </a:prstGeom>
        </p:spPr>
      </p:pic>
      <p:sp>
        <p:nvSpPr>
          <p:cNvPr id="3" name="TextBox 9">
            <a:extLst>
              <a:ext uri="{FF2B5EF4-FFF2-40B4-BE49-F238E27FC236}">
                <a16:creationId xmlns:a16="http://schemas.microsoft.com/office/drawing/2014/main" xmlns="" id="{84626D4F-C0BE-4157-BC6D-F8DE3E6DC413}"/>
              </a:ext>
            </a:extLst>
          </p:cNvPr>
          <p:cNvSpPr txBox="1"/>
          <p:nvPr/>
        </p:nvSpPr>
        <p:spPr>
          <a:xfrm>
            <a:off x="4932040" y="458669"/>
            <a:ext cx="4248472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514350" lvl="0" indent="-514350">
              <a:buAutoNum type="arabicPeriod"/>
              <a:defRPr/>
            </a:pPr>
            <a:r>
              <a:rPr lang="en-US" altLang="zh-CN" sz="2800" b="1" dirty="0">
                <a:solidFill>
                  <a:schemeClr val="tx2"/>
                </a:solidFill>
                <a:ea typeface="黑体" pitchFamily="49" charset="-122"/>
              </a:rPr>
              <a:t>Which word says </a:t>
            </a:r>
            <a:r>
              <a:rPr lang="en-US" altLang="zh-CN" sz="2800" b="1" dirty="0">
                <a:solidFill>
                  <a:srgbClr val="FF0000"/>
                </a:solidFill>
                <a:ea typeface="黑体" pitchFamily="49" charset="-122"/>
              </a:rPr>
              <a:t>nose</a:t>
            </a:r>
            <a:r>
              <a:rPr lang="en-US" altLang="zh-CN" sz="2800" b="1" dirty="0">
                <a:solidFill>
                  <a:schemeClr val="tx2"/>
                </a:solidFill>
                <a:ea typeface="黑体" pitchFamily="49" charset="-122"/>
              </a:rPr>
              <a:t>?</a:t>
            </a:r>
          </a:p>
          <a:p>
            <a:pPr marL="514350" lvl="0" indent="-514350">
              <a:buAutoNum type="arabicPeriod"/>
              <a:defRPr/>
            </a:pPr>
            <a:r>
              <a:rPr lang="en-US" altLang="zh-CN" sz="2800" b="1" dirty="0">
                <a:solidFill>
                  <a:schemeClr val="tx2"/>
                </a:solidFill>
                <a:ea typeface="黑体" pitchFamily="49" charset="-122"/>
              </a:rPr>
              <a:t>How do you know? </a:t>
            </a: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xmlns="" id="{DDB821E4-B6B2-45EF-9BD9-F6F0501B26A9}"/>
              </a:ext>
            </a:extLst>
          </p:cNvPr>
          <p:cNvSpPr/>
          <p:nvPr/>
        </p:nvSpPr>
        <p:spPr>
          <a:xfrm>
            <a:off x="3275856" y="5229200"/>
            <a:ext cx="1008112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3350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F297CF8E-9B38-4D4D-8A38-2ECBEDD662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7" y="0"/>
            <a:ext cx="8121197" cy="5914860"/>
          </a:xfrm>
          <a:prstGeom prst="rect">
            <a:avLst/>
          </a:prstGeom>
        </p:spPr>
      </p:pic>
      <p:sp>
        <p:nvSpPr>
          <p:cNvPr id="3" name="TextBox 9">
            <a:extLst>
              <a:ext uri="{FF2B5EF4-FFF2-40B4-BE49-F238E27FC236}">
                <a16:creationId xmlns:a16="http://schemas.microsoft.com/office/drawing/2014/main" xmlns="" id="{BEB73DB4-4F60-4304-9892-12482E7FFB2A}"/>
              </a:ext>
            </a:extLst>
          </p:cNvPr>
          <p:cNvSpPr txBox="1"/>
          <p:nvPr/>
        </p:nvSpPr>
        <p:spPr>
          <a:xfrm>
            <a:off x="395536" y="5915103"/>
            <a:ext cx="4067944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514350" lvl="0" indent="-514350">
              <a:buAutoNum type="arabicPeriod"/>
              <a:defRPr/>
            </a:pPr>
            <a:r>
              <a:rPr lang="en-US" altLang="zh-CN" sz="2800" b="1" dirty="0">
                <a:solidFill>
                  <a:schemeClr val="tx2"/>
                </a:solidFill>
                <a:ea typeface="黑体" pitchFamily="49" charset="-122"/>
              </a:rPr>
              <a:t>Which word says </a:t>
            </a:r>
            <a:r>
              <a:rPr lang="en-US" altLang="zh-CN" sz="2800" b="1" dirty="0">
                <a:solidFill>
                  <a:srgbClr val="FF0000"/>
                </a:solidFill>
                <a:ea typeface="黑体" pitchFamily="49" charset="-122"/>
              </a:rPr>
              <a:t>tails</a:t>
            </a:r>
            <a:r>
              <a:rPr lang="en-US" altLang="zh-CN" sz="2800" b="1" dirty="0">
                <a:solidFill>
                  <a:schemeClr val="tx2"/>
                </a:solidFill>
                <a:ea typeface="黑体" pitchFamily="49" charset="-122"/>
              </a:rPr>
              <a:t>?</a:t>
            </a:r>
          </a:p>
          <a:p>
            <a:pPr marL="514350" lvl="0" indent="-514350">
              <a:buAutoNum type="arabicPeriod"/>
              <a:defRPr/>
            </a:pPr>
            <a:r>
              <a:rPr lang="en-US" altLang="zh-CN" sz="2800" b="1" dirty="0">
                <a:solidFill>
                  <a:schemeClr val="tx2"/>
                </a:solidFill>
                <a:ea typeface="黑体" pitchFamily="49" charset="-122"/>
              </a:rPr>
              <a:t>How do you know? 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3B13A707-0F24-4822-BEB4-8BED1AD89C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3808" y="4653136"/>
            <a:ext cx="864096" cy="648072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211A8BBD-9C73-40FE-B4DF-294F66822A57}"/>
              </a:ext>
            </a:extLst>
          </p:cNvPr>
          <p:cNvSpPr txBox="1"/>
          <p:nvPr/>
        </p:nvSpPr>
        <p:spPr>
          <a:xfrm>
            <a:off x="8143116" y="4490628"/>
            <a:ext cx="10222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990033"/>
                </a:solidFill>
              </a:rPr>
              <a:t>a tail</a:t>
            </a:r>
            <a:endParaRPr lang="zh-CN" altLang="en-US" sz="3200" b="1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31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CBFC7CFE-6615-4DB5-A535-4332BD626C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0" y="119898"/>
            <a:ext cx="4957036" cy="6738101"/>
          </a:xfrm>
          <a:prstGeom prst="rect">
            <a:avLst/>
          </a:prstGeom>
        </p:spPr>
      </p:pic>
      <p:sp>
        <p:nvSpPr>
          <p:cNvPr id="3" name="TextBox 9">
            <a:extLst>
              <a:ext uri="{FF2B5EF4-FFF2-40B4-BE49-F238E27FC236}">
                <a16:creationId xmlns:a16="http://schemas.microsoft.com/office/drawing/2014/main" xmlns="" id="{42067E53-37A7-4BA2-A7AA-20A91E5FD70F}"/>
              </a:ext>
            </a:extLst>
          </p:cNvPr>
          <p:cNvSpPr txBox="1"/>
          <p:nvPr/>
        </p:nvSpPr>
        <p:spPr>
          <a:xfrm>
            <a:off x="4943884" y="637694"/>
            <a:ext cx="421196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514350" lvl="0" indent="-514350">
              <a:buAutoNum type="arabicPeriod"/>
              <a:defRPr/>
            </a:pPr>
            <a:r>
              <a:rPr lang="en-US" altLang="zh-CN" sz="2800" b="1" dirty="0">
                <a:solidFill>
                  <a:schemeClr val="tx2"/>
                </a:solidFill>
                <a:ea typeface="黑体" pitchFamily="49" charset="-122"/>
              </a:rPr>
              <a:t>Which word says </a:t>
            </a:r>
            <a:r>
              <a:rPr lang="en-US" altLang="zh-CN" sz="2800" b="1" dirty="0">
                <a:solidFill>
                  <a:srgbClr val="FF0000"/>
                </a:solidFill>
                <a:ea typeface="黑体" pitchFamily="49" charset="-122"/>
              </a:rPr>
              <a:t>claws</a:t>
            </a:r>
            <a:r>
              <a:rPr lang="en-US" altLang="zh-CN" sz="2800" b="1" dirty="0">
                <a:solidFill>
                  <a:schemeClr val="tx2"/>
                </a:solidFill>
                <a:ea typeface="黑体" pitchFamily="49" charset="-122"/>
              </a:rPr>
              <a:t>?</a:t>
            </a:r>
          </a:p>
          <a:p>
            <a:pPr marL="514350" lvl="0" indent="-514350">
              <a:buAutoNum type="arabicPeriod"/>
              <a:defRPr/>
            </a:pPr>
            <a:r>
              <a:rPr lang="en-US" altLang="zh-CN" sz="2800" b="1" dirty="0">
                <a:solidFill>
                  <a:schemeClr val="tx2"/>
                </a:solidFill>
                <a:ea typeface="黑体" pitchFamily="49" charset="-122"/>
              </a:rPr>
              <a:t>How do you know? </a:t>
            </a: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xmlns="" id="{384880F4-D5D3-4762-BC7F-24B85F804E60}"/>
              </a:ext>
            </a:extLst>
          </p:cNvPr>
          <p:cNvSpPr/>
          <p:nvPr/>
        </p:nvSpPr>
        <p:spPr>
          <a:xfrm>
            <a:off x="3275856" y="5229200"/>
            <a:ext cx="1152128" cy="7713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96A8D653-B5B8-45C4-BC61-1951B9C5BC2E}"/>
              </a:ext>
            </a:extLst>
          </p:cNvPr>
          <p:cNvSpPr txBox="1"/>
          <p:nvPr/>
        </p:nvSpPr>
        <p:spPr>
          <a:xfrm>
            <a:off x="5364088" y="5229200"/>
            <a:ext cx="12570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990033"/>
                </a:solidFill>
              </a:rPr>
              <a:t>a claw</a:t>
            </a:r>
            <a:endParaRPr lang="zh-CN" altLang="en-US" sz="3200" b="1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32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1B673D5E-EB13-4E96-8FA2-3611BD5498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3" y="0"/>
            <a:ext cx="5038396" cy="6813376"/>
          </a:xfrm>
          <a:prstGeom prst="rect">
            <a:avLst/>
          </a:prstGeom>
        </p:spPr>
      </p:pic>
      <p:sp>
        <p:nvSpPr>
          <p:cNvPr id="3" name="TextBox 9">
            <a:extLst>
              <a:ext uri="{FF2B5EF4-FFF2-40B4-BE49-F238E27FC236}">
                <a16:creationId xmlns:a16="http://schemas.microsoft.com/office/drawing/2014/main" xmlns="" id="{42067E53-37A7-4BA2-A7AA-20A91E5FD70F}"/>
              </a:ext>
            </a:extLst>
          </p:cNvPr>
          <p:cNvSpPr txBox="1"/>
          <p:nvPr/>
        </p:nvSpPr>
        <p:spPr>
          <a:xfrm>
            <a:off x="5112568" y="675853"/>
            <a:ext cx="3951364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514350" lvl="0" indent="-514350">
              <a:buAutoNum type="arabicPeriod"/>
              <a:defRPr/>
            </a:pPr>
            <a:r>
              <a:rPr lang="en-US" altLang="zh-CN" sz="2800" b="1" dirty="0">
                <a:solidFill>
                  <a:schemeClr val="tx2"/>
                </a:solidFill>
                <a:ea typeface="黑体" pitchFamily="49" charset="-122"/>
              </a:rPr>
              <a:t>Which word says </a:t>
            </a:r>
            <a:r>
              <a:rPr lang="en-US" altLang="zh-CN" sz="2800" b="1" dirty="0">
                <a:solidFill>
                  <a:srgbClr val="FF0000"/>
                </a:solidFill>
                <a:ea typeface="黑体" pitchFamily="49" charset="-122"/>
              </a:rPr>
              <a:t>tongue</a:t>
            </a:r>
            <a:r>
              <a:rPr lang="en-US" altLang="zh-CN" sz="2800" b="1" dirty="0">
                <a:solidFill>
                  <a:schemeClr val="tx2"/>
                </a:solidFill>
                <a:ea typeface="黑体" pitchFamily="49" charset="-122"/>
              </a:rPr>
              <a:t>?</a:t>
            </a:r>
          </a:p>
          <a:p>
            <a:pPr marL="514350" lvl="0" indent="-514350">
              <a:buAutoNum type="arabicPeriod"/>
              <a:defRPr/>
            </a:pPr>
            <a:r>
              <a:rPr lang="en-US" altLang="zh-CN" sz="2800" b="1" dirty="0">
                <a:solidFill>
                  <a:schemeClr val="tx2"/>
                </a:solidFill>
                <a:ea typeface="黑体" pitchFamily="49" charset="-122"/>
              </a:rPr>
              <a:t>How do you know? </a:t>
            </a: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xmlns="" id="{384880F4-D5D3-4762-BC7F-24B85F804E60}"/>
              </a:ext>
            </a:extLst>
          </p:cNvPr>
          <p:cNvSpPr/>
          <p:nvPr/>
        </p:nvSpPr>
        <p:spPr>
          <a:xfrm>
            <a:off x="3275856" y="5157192"/>
            <a:ext cx="1224136" cy="7713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2207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65088B24-C4D3-41B3-98AB-DDEBA53EDB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22" y="0"/>
            <a:ext cx="4875472" cy="6590347"/>
          </a:xfrm>
          <a:prstGeom prst="rect">
            <a:avLst/>
          </a:prstGeom>
        </p:spPr>
      </p:pic>
      <p:sp>
        <p:nvSpPr>
          <p:cNvPr id="3" name="TextBox 9">
            <a:extLst>
              <a:ext uri="{FF2B5EF4-FFF2-40B4-BE49-F238E27FC236}">
                <a16:creationId xmlns:a16="http://schemas.microsoft.com/office/drawing/2014/main" xmlns="" id="{34717E0C-A57F-4D20-82A4-5828CC113A63}"/>
              </a:ext>
            </a:extLst>
          </p:cNvPr>
          <p:cNvSpPr txBox="1"/>
          <p:nvPr/>
        </p:nvSpPr>
        <p:spPr>
          <a:xfrm>
            <a:off x="5076056" y="764704"/>
            <a:ext cx="3870684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altLang="zh-CN" sz="2800" b="1" dirty="0"/>
              <a:t>Put </a:t>
            </a:r>
            <a:r>
              <a:rPr lang="en-US" altLang="zh-CN" sz="2800" b="1" dirty="0" smtClean="0"/>
              <a:t>your </a:t>
            </a:r>
            <a:r>
              <a:rPr lang="en-US" altLang="zh-CN" sz="2800" b="1" dirty="0"/>
              <a:t>fingers on the </a:t>
            </a:r>
            <a:r>
              <a:rPr lang="en-US" altLang="zh-CN" sz="2800" b="1" dirty="0" smtClean="0"/>
              <a:t>words 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look</a:t>
            </a:r>
            <a:r>
              <a:rPr lang="en-US" altLang="zh-CN" sz="2800" b="1" dirty="0" smtClean="0"/>
              <a:t>, 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at</a:t>
            </a:r>
            <a:r>
              <a:rPr lang="en-US" altLang="zh-CN" sz="2800" b="1" dirty="0" smtClean="0"/>
              <a:t>, 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the</a:t>
            </a:r>
            <a:r>
              <a:rPr lang="en-US" altLang="zh-CN" sz="2800" b="1" dirty="0" smtClean="0"/>
              <a:t>.</a:t>
            </a:r>
            <a:endParaRPr lang="zh-CN" altLang="zh-CN" sz="2800" b="1" dirty="0"/>
          </a:p>
        </p:txBody>
      </p:sp>
      <p:sp>
        <p:nvSpPr>
          <p:cNvPr id="6" name="等腰三角形 5">
            <a:extLst>
              <a:ext uri="{FF2B5EF4-FFF2-40B4-BE49-F238E27FC236}">
                <a16:creationId xmlns:a16="http://schemas.microsoft.com/office/drawing/2014/main" xmlns="" id="{E868CCC8-4B01-4FD3-A7E9-28DFB70F6F2A}"/>
              </a:ext>
            </a:extLst>
          </p:cNvPr>
          <p:cNvSpPr/>
          <p:nvPr/>
        </p:nvSpPr>
        <p:spPr>
          <a:xfrm>
            <a:off x="755576" y="5733256"/>
            <a:ext cx="288032" cy="216024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等腰三角形 6">
            <a:extLst>
              <a:ext uri="{FF2B5EF4-FFF2-40B4-BE49-F238E27FC236}">
                <a16:creationId xmlns:a16="http://schemas.microsoft.com/office/drawing/2014/main" xmlns="" id="{4C5E453F-D960-4B23-B7AA-041E29C0B2D9}"/>
              </a:ext>
            </a:extLst>
          </p:cNvPr>
          <p:cNvSpPr/>
          <p:nvPr/>
        </p:nvSpPr>
        <p:spPr>
          <a:xfrm>
            <a:off x="1403648" y="5733256"/>
            <a:ext cx="288032" cy="216024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等腰三角形 7">
            <a:extLst>
              <a:ext uri="{FF2B5EF4-FFF2-40B4-BE49-F238E27FC236}">
                <a16:creationId xmlns:a16="http://schemas.microsoft.com/office/drawing/2014/main" xmlns="" id="{DF6B0DC3-3CFB-47CD-85AB-463497B276CB}"/>
              </a:ext>
            </a:extLst>
          </p:cNvPr>
          <p:cNvSpPr/>
          <p:nvPr/>
        </p:nvSpPr>
        <p:spPr>
          <a:xfrm>
            <a:off x="1907704" y="5733256"/>
            <a:ext cx="288032" cy="216024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199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1F84536D-DADC-4088-8CBA-16F6ACE615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13891"/>
            <a:ext cx="8568952" cy="5256584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xmlns="" id="{64986E00-6F51-42A8-B41B-6F75CCB7BDF2}"/>
              </a:ext>
            </a:extLst>
          </p:cNvPr>
          <p:cNvSpPr txBox="1"/>
          <p:nvPr/>
        </p:nvSpPr>
        <p:spPr>
          <a:xfrm>
            <a:off x="-13075" y="0"/>
            <a:ext cx="3888432" cy="646331"/>
          </a:xfrm>
          <a:prstGeom prst="rect">
            <a:avLst/>
          </a:prstGeom>
          <a:solidFill>
            <a:srgbClr val="FFFF00"/>
          </a:solidFill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tx2"/>
                </a:solidFill>
                <a:ea typeface="黑体" pitchFamily="49" charset="-122"/>
              </a:rPr>
              <a:t>Prediction </a:t>
            </a:r>
            <a:r>
              <a:rPr lang="zh-CN" altLang="en-US" sz="3600" b="1" dirty="0">
                <a:solidFill>
                  <a:schemeClr val="tx2"/>
                </a:solidFill>
                <a:ea typeface="黑体" pitchFamily="49" charset="-122"/>
              </a:rPr>
              <a:t>预测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573" y="4653136"/>
            <a:ext cx="3765135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lvl="0" indent="-457200">
              <a:buAutoNum type="arabicPeriod"/>
            </a:pPr>
            <a:r>
              <a:rPr lang="en-US" altLang="zh-CN" sz="2400" b="1" dirty="0" smtClean="0"/>
              <a:t>What </a:t>
            </a:r>
            <a:r>
              <a:rPr lang="en-US" altLang="zh-CN" sz="2400" b="1" dirty="0"/>
              <a:t>can you see on the front cover</a:t>
            </a:r>
            <a:r>
              <a:rPr lang="en-US" altLang="zh-CN" sz="2400" b="1" dirty="0" smtClean="0"/>
              <a:t>?</a:t>
            </a:r>
          </a:p>
          <a:p>
            <a:pPr marL="457200" indent="-457200">
              <a:buFontTx/>
              <a:buAutoNum type="arabicPeriod"/>
            </a:pPr>
            <a:r>
              <a:rPr lang="en-US" altLang="zh-CN" sz="2400" b="1" dirty="0" smtClean="0"/>
              <a:t>What </a:t>
            </a:r>
            <a:r>
              <a:rPr lang="en-US" altLang="zh-CN" sz="2400" b="1" dirty="0"/>
              <a:t>is long</a:t>
            </a:r>
            <a:r>
              <a:rPr lang="en-US" altLang="zh-CN" sz="2400" b="1" dirty="0" smtClean="0"/>
              <a:t>?</a:t>
            </a:r>
            <a:endParaRPr lang="zh-CN" altLang="en-US" sz="2400" b="1" dirty="0">
              <a:solidFill>
                <a:schemeClr val="tx2"/>
              </a:solidFill>
              <a:ea typeface="黑体" pitchFamily="49" charset="-122"/>
            </a:endParaRP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xmlns="" id="{E1A2E085-0BD2-4CE2-B4CC-AE87568A55ED}"/>
              </a:ext>
            </a:extLst>
          </p:cNvPr>
          <p:cNvSpPr/>
          <p:nvPr/>
        </p:nvSpPr>
        <p:spPr>
          <a:xfrm>
            <a:off x="4860032" y="1196752"/>
            <a:ext cx="3572793" cy="352839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5" grpId="2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652574" y="2363864"/>
            <a:ext cx="1872208" cy="1008112"/>
          </a:xfrm>
          <a:prstGeom prst="rect">
            <a:avLst/>
          </a:prstGeom>
          <a:solidFill>
            <a:schemeClr val="accent1"/>
          </a:solidFill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CN" sz="7200" b="1" dirty="0">
                <a:latin typeface="Times New Roman" pitchFamily="18" charset="0"/>
                <a:cs typeface="Times New Roman" pitchFamily="18" charset="0"/>
              </a:rPr>
              <a:t>tail</a:t>
            </a:r>
            <a:endParaRPr lang="zh-CN" altLang="en-US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3">
            <a:extLst>
              <a:ext uri="{FF2B5EF4-FFF2-40B4-BE49-F238E27FC236}">
                <a16:creationId xmlns:a16="http://schemas.microsoft.com/office/drawing/2014/main" xmlns="" id="{8E4F346D-CF94-4E01-9DB8-5F1DD362CA4B}"/>
              </a:ext>
            </a:extLst>
          </p:cNvPr>
          <p:cNvSpPr txBox="1"/>
          <p:nvPr/>
        </p:nvSpPr>
        <p:spPr>
          <a:xfrm>
            <a:off x="28405" y="116632"/>
            <a:ext cx="9001000" cy="892552"/>
          </a:xfrm>
          <a:prstGeom prst="rect">
            <a:avLst/>
          </a:prstGeom>
          <a:solidFill>
            <a:srgbClr val="FFFF00"/>
          </a:solidFill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Game: </a:t>
            </a:r>
            <a:r>
              <a:rPr lang="zh-CN" altLang="en-US" sz="2800" b="1" dirty="0"/>
              <a:t>拍卡片</a:t>
            </a:r>
            <a:endParaRPr lang="en-US" altLang="zh-CN" sz="2800" b="1" dirty="0"/>
          </a:p>
          <a:p>
            <a:r>
              <a:rPr lang="zh-CN" altLang="en-US" sz="2400" b="1" dirty="0" smtClean="0"/>
              <a:t>听</a:t>
            </a:r>
            <a:r>
              <a:rPr lang="zh-CN" altLang="en-US" sz="2400" b="1" dirty="0"/>
              <a:t>单词，找到正确的单词拍一拍，抢先拍对卡片者胜。</a:t>
            </a:r>
            <a:endParaRPr lang="zh-CN" altLang="zh-CN" sz="2400" b="1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3975783B-745D-4DA2-8790-4A9CE9A64CAC}"/>
              </a:ext>
            </a:extLst>
          </p:cNvPr>
          <p:cNvSpPr/>
          <p:nvPr/>
        </p:nvSpPr>
        <p:spPr>
          <a:xfrm>
            <a:off x="3347865" y="3501008"/>
            <a:ext cx="2232247" cy="100811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CN" sz="7200" b="1" dirty="0">
                <a:latin typeface="Times New Roman" pitchFamily="18" charset="0"/>
                <a:cs typeface="Times New Roman" pitchFamily="18" charset="0"/>
              </a:rPr>
              <a:t>nose</a:t>
            </a:r>
            <a:endParaRPr lang="zh-CN" altLang="en-US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734F385C-53AB-4F8B-8308-9AA9D4A7C341}"/>
              </a:ext>
            </a:extLst>
          </p:cNvPr>
          <p:cNvSpPr/>
          <p:nvPr/>
        </p:nvSpPr>
        <p:spPr>
          <a:xfrm>
            <a:off x="652574" y="4860701"/>
            <a:ext cx="2119226" cy="1008112"/>
          </a:xfrm>
          <a:prstGeom prst="rect">
            <a:avLst/>
          </a:prstGeom>
          <a:solidFill>
            <a:schemeClr val="accent2"/>
          </a:solidFill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CN" sz="7200" b="1" dirty="0">
                <a:latin typeface="Times New Roman" pitchFamily="18" charset="0"/>
                <a:cs typeface="Times New Roman" pitchFamily="18" charset="0"/>
              </a:rPr>
              <a:t>claw</a:t>
            </a:r>
            <a:endParaRPr lang="zh-CN" altLang="en-US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508B38B1-978F-4015-A278-67CBDFB9E6E9}"/>
              </a:ext>
            </a:extLst>
          </p:cNvPr>
          <p:cNvSpPr/>
          <p:nvPr/>
        </p:nvSpPr>
        <p:spPr>
          <a:xfrm>
            <a:off x="2987824" y="1340768"/>
            <a:ext cx="1872208" cy="100811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CN" sz="7200" b="1" dirty="0">
                <a:latin typeface="Times New Roman" pitchFamily="18" charset="0"/>
                <a:cs typeface="Times New Roman" pitchFamily="18" charset="0"/>
              </a:rPr>
              <a:t>leg</a:t>
            </a:r>
            <a:endParaRPr lang="zh-CN" altLang="en-US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xmlns="" id="{B10A4B73-8C18-4512-A9D4-55735E4CF3CB}"/>
              </a:ext>
            </a:extLst>
          </p:cNvPr>
          <p:cNvSpPr/>
          <p:nvPr/>
        </p:nvSpPr>
        <p:spPr>
          <a:xfrm>
            <a:off x="3309392" y="5364936"/>
            <a:ext cx="3101279" cy="1008112"/>
          </a:xfrm>
          <a:prstGeom prst="rect">
            <a:avLst/>
          </a:prstGeom>
          <a:solidFill>
            <a:schemeClr val="accent3"/>
          </a:solidFill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CN" sz="7200" b="1" dirty="0">
                <a:latin typeface="Times New Roman" pitchFamily="18" charset="0"/>
                <a:cs typeface="Times New Roman" pitchFamily="18" charset="0"/>
              </a:rPr>
              <a:t>tongue</a:t>
            </a:r>
            <a:endParaRPr lang="zh-CN" altLang="en-US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1E8890BC-6680-44E8-AA71-F59360A3230B}"/>
              </a:ext>
            </a:extLst>
          </p:cNvPr>
          <p:cNvSpPr/>
          <p:nvPr/>
        </p:nvSpPr>
        <p:spPr>
          <a:xfrm>
            <a:off x="6410671" y="3603841"/>
            <a:ext cx="2232247" cy="1008112"/>
          </a:xfrm>
          <a:prstGeom prst="rect">
            <a:avLst/>
          </a:prstGeom>
          <a:solidFill>
            <a:srgbClr val="0070C0"/>
          </a:solidFill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CN" sz="7200" b="1" dirty="0">
                <a:latin typeface="Times New Roman" pitchFamily="18" charset="0"/>
                <a:cs typeface="Times New Roman" pitchFamily="18" charset="0"/>
              </a:rPr>
              <a:t>horn</a:t>
            </a:r>
            <a:endParaRPr lang="zh-CN" altLang="en-US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536F89B1-9A2A-4A71-BF70-8935C9B9C1FD}"/>
              </a:ext>
            </a:extLst>
          </p:cNvPr>
          <p:cNvSpPr/>
          <p:nvPr/>
        </p:nvSpPr>
        <p:spPr>
          <a:xfrm>
            <a:off x="5580112" y="1844824"/>
            <a:ext cx="2232248" cy="100811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CN" sz="7200" b="1" dirty="0">
                <a:latin typeface="Times New Roman" pitchFamily="18" charset="0"/>
                <a:cs typeface="Times New Roman" pitchFamily="18" charset="0"/>
              </a:rPr>
              <a:t>neck</a:t>
            </a:r>
            <a:endParaRPr lang="zh-CN" altLang="en-US" sz="7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F4DAED9A-178A-4C08-AEBF-B6CB68712E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782059"/>
            <a:ext cx="1080120" cy="229667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E275AF18-75E6-4662-8A3E-96FFDA9AD6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5896" y="782059"/>
            <a:ext cx="1080120" cy="229667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2B9FF5C7-7190-424B-8035-850BEE07AE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0032" y="798376"/>
            <a:ext cx="1080120" cy="22762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5131F0C0-FB4D-4CA0-B609-5E4179C512C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761882"/>
            <a:ext cx="2160240" cy="2709347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xmlns="" id="{42A4B808-5161-4BB5-A5A6-BB3BD17604A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45024"/>
            <a:ext cx="3134236" cy="2683742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xmlns="" id="{1EEF1DEA-1D98-4347-98E9-13EE576FD1F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740" y="3677967"/>
            <a:ext cx="2986444" cy="2635302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xmlns="" id="{98FC879D-7EA2-4C01-841B-1C8E8FF6FE9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645025"/>
            <a:ext cx="2808312" cy="2683742"/>
          </a:xfrm>
          <a:prstGeom prst="rect">
            <a:avLst/>
          </a:prstGeom>
        </p:spPr>
      </p:pic>
      <p:sp>
        <p:nvSpPr>
          <p:cNvPr id="20" name="TextBox 3">
            <a:extLst>
              <a:ext uri="{FF2B5EF4-FFF2-40B4-BE49-F238E27FC236}">
                <a16:creationId xmlns:a16="http://schemas.microsoft.com/office/drawing/2014/main" xmlns="" id="{A1EDED08-FFA9-462B-B3B2-2E6A7A414A0B}"/>
              </a:ext>
            </a:extLst>
          </p:cNvPr>
          <p:cNvSpPr txBox="1"/>
          <p:nvPr/>
        </p:nvSpPr>
        <p:spPr>
          <a:xfrm>
            <a:off x="179512" y="119708"/>
            <a:ext cx="1854206" cy="523220"/>
          </a:xfrm>
          <a:prstGeom prst="rect">
            <a:avLst/>
          </a:prstGeom>
          <a:solidFill>
            <a:srgbClr val="FFFF00"/>
          </a:solidFill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跟读录音</a:t>
            </a:r>
            <a:endParaRPr lang="zh-CN" altLang="zh-CN" sz="2800" b="1" dirty="0"/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FF0832B0-062B-4FA9-8E00-C54337CDA28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7" y="745258"/>
            <a:ext cx="2304254" cy="2709348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E93DB325-1BCB-4BBE-9433-E3D934DE7E9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775928"/>
            <a:ext cx="2088233" cy="2678677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1FDC3487-FF15-4E57-8247-4A9E1B315D5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45258"/>
            <a:ext cx="2448272" cy="268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20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1FDC3487-FF15-4E57-8247-4A9E1B315D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798376"/>
            <a:ext cx="2448272" cy="267717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E275AF18-75E6-4662-8A3E-96FFDA9AD6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805824"/>
            <a:ext cx="2174882" cy="266972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238FB814-AC64-4C64-A259-E73832C7DE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650" y="805824"/>
            <a:ext cx="2217606" cy="266972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5131F0C0-FB4D-4CA0-B609-5E4179C512C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806360"/>
            <a:ext cx="2160240" cy="266919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xmlns="" id="{93C2FE04-07BE-45F1-B206-8142D7D8E1E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933056"/>
            <a:ext cx="3168352" cy="2727376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xmlns="" id="{B3AE6312-DF9D-4E10-A78B-8D98187C6CD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933308"/>
            <a:ext cx="3024335" cy="2727376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xmlns="" id="{98FC879D-7EA2-4C01-841B-1C8E8FF6FE9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933308"/>
            <a:ext cx="2808312" cy="2727376"/>
          </a:xfrm>
          <a:prstGeom prst="rect">
            <a:avLst/>
          </a:prstGeom>
        </p:spPr>
      </p:pic>
      <p:sp>
        <p:nvSpPr>
          <p:cNvPr id="20" name="TextBox 3">
            <a:extLst>
              <a:ext uri="{FF2B5EF4-FFF2-40B4-BE49-F238E27FC236}">
                <a16:creationId xmlns:a16="http://schemas.microsoft.com/office/drawing/2014/main" xmlns="" id="{A1EDED08-FFA9-462B-B3B2-2E6A7A414A0B}"/>
              </a:ext>
            </a:extLst>
          </p:cNvPr>
          <p:cNvSpPr txBox="1"/>
          <p:nvPr/>
        </p:nvSpPr>
        <p:spPr>
          <a:xfrm>
            <a:off x="52252" y="119708"/>
            <a:ext cx="3708412" cy="523220"/>
          </a:xfrm>
          <a:prstGeom prst="rect">
            <a:avLst/>
          </a:prstGeom>
          <a:solidFill>
            <a:srgbClr val="FFFF00"/>
          </a:solidFill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Group work: </a:t>
            </a:r>
            <a:r>
              <a:rPr lang="zh-CN" altLang="en-US" sz="2800" b="1" dirty="0"/>
              <a:t>小组表演</a:t>
            </a:r>
            <a:endParaRPr lang="zh-CN" altLang="zh-CN" sz="2800" b="1" dirty="0"/>
          </a:p>
        </p:txBody>
      </p:sp>
    </p:spTree>
    <p:extLst>
      <p:ext uri="{BB962C8B-B14F-4D97-AF65-F5344CB8AC3E}">
        <p14:creationId xmlns:p14="http://schemas.microsoft.com/office/powerpoint/2010/main" val="20784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B32BD9A-0782-4295-B7EE-A6A6C7C20997}"/>
              </a:ext>
            </a:extLst>
          </p:cNvPr>
          <p:cNvSpPr txBox="1"/>
          <p:nvPr/>
        </p:nvSpPr>
        <p:spPr>
          <a:xfrm>
            <a:off x="107504" y="116632"/>
            <a:ext cx="7253022" cy="523220"/>
          </a:xfrm>
          <a:prstGeom prst="rect">
            <a:avLst/>
          </a:prstGeom>
          <a:solidFill>
            <a:srgbClr val="FFFF00"/>
          </a:solidFill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2"/>
                </a:solidFill>
                <a:ea typeface="黑体" pitchFamily="49" charset="-122"/>
              </a:rPr>
              <a:t> Finish </a:t>
            </a:r>
            <a:r>
              <a:rPr lang="en-US" altLang="zh-CN" sz="2800" b="1" dirty="0">
                <a:solidFill>
                  <a:schemeClr val="tx2"/>
                </a:solidFill>
                <a:ea typeface="黑体" pitchFamily="49" charset="-122"/>
              </a:rPr>
              <a:t>the </a:t>
            </a:r>
            <a:r>
              <a:rPr lang="en-US" altLang="zh-CN" sz="2800" b="1" dirty="0" smtClean="0">
                <a:solidFill>
                  <a:schemeClr val="tx2"/>
                </a:solidFill>
                <a:ea typeface="黑体" pitchFamily="49" charset="-122"/>
              </a:rPr>
              <a:t>mind map. </a:t>
            </a:r>
            <a:r>
              <a:rPr lang="zh-CN" altLang="en-US" sz="2800" b="1" dirty="0" smtClean="0">
                <a:solidFill>
                  <a:schemeClr val="tx2"/>
                </a:solidFill>
                <a:ea typeface="黑体" pitchFamily="49" charset="-122"/>
              </a:rPr>
              <a:t>完成</a:t>
            </a:r>
            <a:r>
              <a:rPr lang="zh-CN" altLang="en-US" sz="2800" b="1" dirty="0">
                <a:solidFill>
                  <a:schemeClr val="tx2"/>
                </a:solidFill>
                <a:ea typeface="黑体" pitchFamily="49" charset="-122"/>
              </a:rPr>
              <a:t>思维导图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102B6F0D-F49A-4D45-A202-4E915E82B7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76" y="1369138"/>
            <a:ext cx="7458410" cy="5115503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078AE190-3925-4045-A146-B7D6E54DE29D}"/>
              </a:ext>
            </a:extLst>
          </p:cNvPr>
          <p:cNvSpPr txBox="1"/>
          <p:nvPr/>
        </p:nvSpPr>
        <p:spPr>
          <a:xfrm>
            <a:off x="4070907" y="1412776"/>
            <a:ext cx="8611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/>
              <a:t>leg</a:t>
            </a:r>
            <a:endParaRPr lang="zh-CN" altLang="en-US" sz="4400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2F22F30F-AC29-4C40-A201-8F8C870FAF2C}"/>
              </a:ext>
            </a:extLst>
          </p:cNvPr>
          <p:cNvSpPr txBox="1"/>
          <p:nvPr/>
        </p:nvSpPr>
        <p:spPr>
          <a:xfrm>
            <a:off x="6372200" y="2492896"/>
            <a:ext cx="12570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/>
              <a:t>neck</a:t>
            </a:r>
            <a:endParaRPr lang="zh-CN" altLang="en-US" sz="4400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5C278D8A-F56A-4DFD-BB33-FFDC1334870A}"/>
              </a:ext>
            </a:extLst>
          </p:cNvPr>
          <p:cNvSpPr txBox="1"/>
          <p:nvPr/>
        </p:nvSpPr>
        <p:spPr>
          <a:xfrm>
            <a:off x="6771309" y="3883695"/>
            <a:ext cx="12731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/>
              <a:t>horn</a:t>
            </a:r>
            <a:endParaRPr lang="zh-CN" altLang="en-US" sz="4400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xmlns="" id="{C957A3A0-EAA3-4B8A-884A-657A3F1A3A95}"/>
              </a:ext>
            </a:extLst>
          </p:cNvPr>
          <p:cNvSpPr txBox="1"/>
          <p:nvPr/>
        </p:nvSpPr>
        <p:spPr>
          <a:xfrm>
            <a:off x="4811063" y="5611887"/>
            <a:ext cx="12811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/>
              <a:t>nose</a:t>
            </a:r>
            <a:endParaRPr lang="zh-CN" altLang="en-US" sz="4400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CB0A5358-E1E3-4F18-B503-F58311769D50}"/>
              </a:ext>
            </a:extLst>
          </p:cNvPr>
          <p:cNvSpPr txBox="1"/>
          <p:nvPr/>
        </p:nvSpPr>
        <p:spPr>
          <a:xfrm>
            <a:off x="3026375" y="5373216"/>
            <a:ext cx="8975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/>
              <a:t>tail</a:t>
            </a:r>
            <a:endParaRPr lang="zh-CN" altLang="en-US" sz="4400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xmlns="" id="{93A22C60-1B6A-4ED6-9673-4BBF648451A9}"/>
              </a:ext>
            </a:extLst>
          </p:cNvPr>
          <p:cNvSpPr txBox="1"/>
          <p:nvPr/>
        </p:nvSpPr>
        <p:spPr>
          <a:xfrm>
            <a:off x="1115616" y="3573016"/>
            <a:ext cx="12243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/>
              <a:t>claw</a:t>
            </a:r>
            <a:endParaRPr lang="zh-CN" altLang="en-US" sz="4400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xmlns="" id="{04B86319-0522-4B0F-BDB1-09A7581DC3D1}"/>
              </a:ext>
            </a:extLst>
          </p:cNvPr>
          <p:cNvSpPr txBox="1"/>
          <p:nvPr/>
        </p:nvSpPr>
        <p:spPr>
          <a:xfrm>
            <a:off x="1763688" y="2422629"/>
            <a:ext cx="15090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/>
              <a:t>tongue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37737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08ED83C-3503-4924-AAF0-5596EC35C967}"/>
              </a:ext>
            </a:extLst>
          </p:cNvPr>
          <p:cNvSpPr txBox="1"/>
          <p:nvPr/>
        </p:nvSpPr>
        <p:spPr>
          <a:xfrm>
            <a:off x="107504" y="128875"/>
            <a:ext cx="7253022" cy="523220"/>
          </a:xfrm>
          <a:prstGeom prst="rect">
            <a:avLst/>
          </a:prstGeom>
          <a:solidFill>
            <a:srgbClr val="FFFF00"/>
          </a:solidFill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2"/>
                </a:solidFill>
                <a:ea typeface="黑体" pitchFamily="49" charset="-122"/>
              </a:rPr>
              <a:t> More </a:t>
            </a:r>
            <a:r>
              <a:rPr lang="en-US" altLang="zh-CN" sz="2800" b="1" dirty="0">
                <a:solidFill>
                  <a:schemeClr val="tx2"/>
                </a:solidFill>
                <a:ea typeface="黑体" pitchFamily="49" charset="-122"/>
              </a:rPr>
              <a:t>discussion. </a:t>
            </a:r>
            <a:r>
              <a:rPr lang="zh-CN" altLang="en-US" sz="2800" b="1" dirty="0">
                <a:solidFill>
                  <a:schemeClr val="tx2"/>
                </a:solidFill>
                <a:ea typeface="黑体" pitchFamily="49" charset="-122"/>
              </a:rPr>
              <a:t>拓展延伸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8AE27F52-4C23-4B19-A7DC-F79208CA76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901" y="3171294"/>
            <a:ext cx="2600549" cy="165046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80B98F59-EAF1-4F0D-8B32-5C47001ECC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84" y="2967755"/>
            <a:ext cx="2603258" cy="195091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48184CA0-C874-4FB1-9DC9-E35AB4344C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523" y="1174705"/>
            <a:ext cx="2603258" cy="188996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843F1394-DD5B-4C4F-9373-89072ACFA0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028559"/>
            <a:ext cx="2603258" cy="185872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46998FED-417A-419B-8F45-B42714633C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77362"/>
            <a:ext cx="2603258" cy="1962857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C361DB8F-B028-4027-90EE-7215F287F544}"/>
              </a:ext>
            </a:extLst>
          </p:cNvPr>
          <p:cNvSpPr txBox="1"/>
          <p:nvPr/>
        </p:nvSpPr>
        <p:spPr>
          <a:xfrm>
            <a:off x="584273" y="5301208"/>
            <a:ext cx="863749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altLang="zh-CN" sz="3200" b="1" dirty="0"/>
              <a:t>1. What other animals have </a:t>
            </a:r>
            <a:r>
              <a:rPr lang="en-US" altLang="zh-CN" sz="3200" b="1" dirty="0" smtClean="0"/>
              <a:t>the long tail/nose</a:t>
            </a:r>
            <a:r>
              <a:rPr lang="en-US" altLang="zh-CN" sz="3200" b="1" dirty="0"/>
              <a:t>…?</a:t>
            </a:r>
            <a:endParaRPr lang="zh-CN" altLang="zh-CN" sz="3200" b="1" dirty="0"/>
          </a:p>
          <a:p>
            <a:pPr lvl="0"/>
            <a:r>
              <a:rPr lang="en-US" altLang="zh-CN" sz="3200" b="1" dirty="0"/>
              <a:t>2. What might it use its long… for?</a:t>
            </a:r>
            <a:endParaRPr lang="zh-CN" altLang="zh-CN" sz="3200" b="1" dirty="0"/>
          </a:p>
        </p:txBody>
      </p:sp>
    </p:spTree>
    <p:extLst>
      <p:ext uri="{BB962C8B-B14F-4D97-AF65-F5344CB8AC3E}">
        <p14:creationId xmlns:p14="http://schemas.microsoft.com/office/powerpoint/2010/main" val="285819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B165CAA2-DB39-432F-B45C-8CC9B164B5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714" y="71707"/>
            <a:ext cx="7021286" cy="5215731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xmlns="" id="{043E3DC5-8E03-44AD-82AE-B065895BB07E}"/>
              </a:ext>
            </a:extLst>
          </p:cNvPr>
          <p:cNvSpPr txBox="1"/>
          <p:nvPr/>
        </p:nvSpPr>
        <p:spPr>
          <a:xfrm>
            <a:off x="179512" y="26620"/>
            <a:ext cx="2762415" cy="954107"/>
          </a:xfrm>
          <a:prstGeom prst="rect">
            <a:avLst/>
          </a:prstGeom>
          <a:solidFill>
            <a:srgbClr val="FFFF00"/>
          </a:solidFill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2"/>
                </a:solidFill>
                <a:ea typeface="黑体" pitchFamily="49" charset="-122"/>
              </a:rPr>
              <a:t>More discussion. </a:t>
            </a:r>
            <a:r>
              <a:rPr lang="zh-CN" altLang="en-US" sz="2800" b="1" dirty="0">
                <a:solidFill>
                  <a:schemeClr val="tx2"/>
                </a:solidFill>
                <a:ea typeface="黑体" pitchFamily="49" charset="-122"/>
              </a:rPr>
              <a:t>拓展延伸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EE1563B7-EC18-4E65-B4B1-BB7D29A4F9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4" y="2348880"/>
            <a:ext cx="4104456" cy="957872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A6556BAC-FFF9-4C6A-8273-9A64E54CC82D}"/>
              </a:ext>
            </a:extLst>
          </p:cNvPr>
          <p:cNvSpPr txBox="1"/>
          <p:nvPr/>
        </p:nvSpPr>
        <p:spPr>
          <a:xfrm>
            <a:off x="611560" y="5174512"/>
            <a:ext cx="543430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0" indent="-342900">
              <a:buAutoNum type="arabicPeriod"/>
            </a:pPr>
            <a:r>
              <a:rPr lang="en-US" altLang="zh-CN" sz="2400" b="1" dirty="0"/>
              <a:t>Do you have a long </a:t>
            </a:r>
            <a:r>
              <a:rPr lang="en-US" altLang="zh-CN" sz="2400" b="1" dirty="0" smtClean="0"/>
              <a:t>or short </a:t>
            </a:r>
            <a:r>
              <a:rPr lang="en-US" altLang="zh-CN" sz="2400" b="1" dirty="0"/>
              <a:t>nose? </a:t>
            </a:r>
          </a:p>
          <a:p>
            <a:pPr marL="342900" lvl="0" indent="-342900">
              <a:buAutoNum type="arabicPeriod"/>
            </a:pPr>
            <a:r>
              <a:rPr lang="en-US" altLang="zh-CN" sz="2400" b="1" dirty="0"/>
              <a:t>What do you use your nose for ?</a:t>
            </a:r>
            <a:endParaRPr lang="zh-CN" altLang="zh-CN" sz="2400" b="1" dirty="0"/>
          </a:p>
          <a:p>
            <a:pPr marL="342900" indent="-342900">
              <a:buAutoNum type="arabicPeriod" startAt="3"/>
            </a:pPr>
            <a:r>
              <a:rPr lang="en-US" altLang="zh-CN" sz="2400" b="1" dirty="0"/>
              <a:t>What part of your body is the longest?</a:t>
            </a:r>
          </a:p>
          <a:p>
            <a:pPr marL="342900" indent="-342900">
              <a:buAutoNum type="arabicPeriod" startAt="3"/>
            </a:pPr>
            <a:r>
              <a:rPr lang="en-US" altLang="zh-CN" sz="2400" b="1" dirty="0"/>
              <a:t>How does this help you?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63769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251520" y="1613406"/>
            <a:ext cx="8604448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u"/>
              <a:tabLst/>
            </a:pPr>
            <a:r>
              <a:rPr kumimoji="0" lang="en-US" altLang="zh-CN" sz="3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宋体" pitchFamily="2" charset="-122"/>
                <a:cs typeface="Times New Roman" pitchFamily="18" charset="0"/>
              </a:rPr>
              <a:t>Listen to the audio and read the story.</a:t>
            </a:r>
            <a:endParaRPr kumimoji="0" lang="en-US" altLang="zh-CN" sz="36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u"/>
              <a:tabLst/>
            </a:pPr>
            <a:r>
              <a:rPr kumimoji="0" lang="en-US" altLang="zh-CN" sz="3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宋体" pitchFamily="2" charset="-122"/>
                <a:cs typeface="Times New Roman" pitchFamily="18" charset="0"/>
              </a:rPr>
              <a:t>Tell the story to your parents.</a:t>
            </a:r>
            <a:endParaRPr kumimoji="0" lang="en-US" altLang="zh-CN" sz="36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ea typeface="宋体" pitchFamily="2" charset="-122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u"/>
              <a:tabLst/>
            </a:pPr>
            <a:r>
              <a:rPr kumimoji="0" lang="en-US" altLang="zh-CN" sz="3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宋体" pitchFamily="2" charset="-122"/>
                <a:cs typeface="Calibri" pitchFamily="34" charset="0"/>
              </a:rPr>
              <a:t>Make a new book about </a:t>
            </a:r>
            <a:r>
              <a:rPr lang="en-US" altLang="zh-CN" sz="3600" b="1" dirty="0">
                <a:solidFill>
                  <a:srgbClr val="002060"/>
                </a:solidFill>
                <a:ea typeface="宋体" pitchFamily="2" charset="-122"/>
                <a:cs typeface="Calibri" pitchFamily="34" charset="0"/>
              </a:rPr>
              <a:t>the</a:t>
            </a:r>
            <a:r>
              <a:rPr lang="zh-CN" altLang="en-US" sz="3600" b="1" dirty="0">
                <a:solidFill>
                  <a:srgbClr val="002060"/>
                </a:solidFill>
                <a:ea typeface="宋体" pitchFamily="2" charset="-122"/>
                <a:cs typeface="Calibri" pitchFamily="34" charset="0"/>
              </a:rPr>
              <a:t> </a:t>
            </a:r>
            <a:r>
              <a:rPr lang="en-US" altLang="zh-CN" sz="3600" b="1" dirty="0">
                <a:solidFill>
                  <a:srgbClr val="002060"/>
                </a:solidFill>
                <a:ea typeface="宋体" pitchFamily="2" charset="-122"/>
                <a:cs typeface="Calibri" pitchFamily="34" charset="0"/>
              </a:rPr>
              <a:t>long</a:t>
            </a:r>
            <a:r>
              <a:rPr lang="zh-CN" altLang="en-US" sz="3600" b="1" dirty="0">
                <a:solidFill>
                  <a:srgbClr val="002060"/>
                </a:solidFill>
                <a:ea typeface="宋体" pitchFamily="2" charset="-122"/>
                <a:cs typeface="Calibri" pitchFamily="34" charset="0"/>
              </a:rPr>
              <a:t> </a:t>
            </a:r>
            <a:r>
              <a:rPr lang="en-US" altLang="zh-CN" sz="3600" b="1" dirty="0">
                <a:solidFill>
                  <a:srgbClr val="002060"/>
                </a:solidFill>
                <a:ea typeface="宋体" pitchFamily="2" charset="-122"/>
                <a:cs typeface="Calibri" pitchFamily="34" charset="0"/>
              </a:rPr>
              <a:t>part</a:t>
            </a:r>
            <a:r>
              <a:rPr lang="zh-CN" altLang="en-US" sz="3600" b="1" dirty="0">
                <a:solidFill>
                  <a:srgbClr val="002060"/>
                </a:solidFill>
                <a:ea typeface="宋体" pitchFamily="2" charset="-122"/>
                <a:cs typeface="Calibri" pitchFamily="34" charset="0"/>
              </a:rPr>
              <a:t> </a:t>
            </a:r>
            <a:r>
              <a:rPr lang="en-US" altLang="zh-CN" sz="3600" b="1" dirty="0">
                <a:solidFill>
                  <a:srgbClr val="002060"/>
                </a:solidFill>
                <a:ea typeface="宋体" pitchFamily="2" charset="-122"/>
                <a:cs typeface="Calibri" pitchFamily="34" charset="0"/>
              </a:rPr>
              <a:t>of</a:t>
            </a:r>
            <a:r>
              <a:rPr lang="zh-CN" altLang="en-US" sz="3600" b="1" dirty="0">
                <a:solidFill>
                  <a:srgbClr val="002060"/>
                </a:solidFill>
                <a:ea typeface="宋体" pitchFamily="2" charset="-122"/>
                <a:cs typeface="Calibri" pitchFamily="34" charset="0"/>
              </a:rPr>
              <a:t> </a:t>
            </a:r>
            <a:r>
              <a:rPr lang="en-US" altLang="zh-CN" sz="3600" b="1" dirty="0">
                <a:solidFill>
                  <a:srgbClr val="002060"/>
                </a:solidFill>
                <a:ea typeface="宋体" pitchFamily="2" charset="-122"/>
                <a:cs typeface="Calibri" pitchFamily="34" charset="0"/>
              </a:rPr>
              <a:t>the</a:t>
            </a:r>
            <a:r>
              <a:rPr lang="zh-CN" altLang="en-US" sz="3600" b="1" dirty="0">
                <a:solidFill>
                  <a:srgbClr val="002060"/>
                </a:solidFill>
                <a:ea typeface="宋体" pitchFamily="2" charset="-122"/>
                <a:cs typeface="Calibri" pitchFamily="34" charset="0"/>
              </a:rPr>
              <a:t> </a:t>
            </a:r>
            <a:r>
              <a:rPr kumimoji="0" lang="en-US" altLang="zh-CN" sz="3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宋体" pitchFamily="2" charset="-122"/>
                <a:cs typeface="Calibri" pitchFamily="34" charset="0"/>
              </a:rPr>
              <a:t>other animals, such as the </a:t>
            </a:r>
            <a:r>
              <a:rPr lang="en-US" altLang="zh-CN" sz="3600" b="1" dirty="0">
                <a:solidFill>
                  <a:srgbClr val="002060"/>
                </a:solidFill>
                <a:ea typeface="宋体" pitchFamily="2" charset="-122"/>
                <a:cs typeface="Calibri" pitchFamily="34" charset="0"/>
              </a:rPr>
              <a:t>elephant’s </a:t>
            </a:r>
            <a:r>
              <a:rPr lang="en-US" altLang="zh-CN" sz="3600" b="1" dirty="0" smtClean="0">
                <a:solidFill>
                  <a:srgbClr val="002060"/>
                </a:solidFill>
                <a:ea typeface="宋体" pitchFamily="2" charset="-122"/>
                <a:cs typeface="Calibri" pitchFamily="34" charset="0"/>
              </a:rPr>
              <a:t>nose</a:t>
            </a:r>
            <a:r>
              <a:rPr kumimoji="0" lang="en-US" altLang="zh-CN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宋体" pitchFamily="2" charset="-122"/>
                <a:cs typeface="Calibri" pitchFamily="34" charset="0"/>
              </a:rPr>
              <a:t>.</a:t>
            </a:r>
            <a:endParaRPr kumimoji="0" lang="en-US" altLang="zh-CN" sz="36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ea typeface="宋体" pitchFamily="2" charset="-122"/>
              <a:cs typeface="宋体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36512" y="541129"/>
            <a:ext cx="91440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>
                <a:solidFill>
                  <a:schemeClr val="tx2"/>
                </a:solidFill>
                <a:ea typeface="黑体" pitchFamily="49" charset="-122"/>
              </a:rPr>
              <a:t>Homework</a:t>
            </a:r>
            <a:endParaRPr lang="zh-CN" altLang="en-US" sz="6000" b="1" dirty="0">
              <a:solidFill>
                <a:schemeClr val="tx2"/>
              </a:solidFill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">
            <a:extLst>
              <a:ext uri="{FF2B5EF4-FFF2-40B4-BE49-F238E27FC236}">
                <a16:creationId xmlns:a16="http://schemas.microsoft.com/office/drawing/2014/main" xmlns="" id="{F06B5D8B-DAE4-4F87-8F5F-D6F036F809FC}"/>
              </a:ext>
            </a:extLst>
          </p:cNvPr>
          <p:cNvSpPr txBox="1"/>
          <p:nvPr/>
        </p:nvSpPr>
        <p:spPr>
          <a:xfrm>
            <a:off x="0" y="44624"/>
            <a:ext cx="9001000" cy="523220"/>
          </a:xfrm>
          <a:prstGeom prst="rect">
            <a:avLst/>
          </a:prstGeom>
          <a:solidFill>
            <a:srgbClr val="FFFF00"/>
          </a:solidFill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2"/>
                </a:solidFill>
                <a:ea typeface="黑体" pitchFamily="49" charset="-122"/>
              </a:rPr>
              <a:t> First reading</a:t>
            </a:r>
            <a:r>
              <a:rPr lang="en-US" altLang="zh-CN" sz="2800" b="1" dirty="0">
                <a:solidFill>
                  <a:schemeClr val="tx2"/>
                </a:solidFill>
                <a:ea typeface="黑体" pitchFamily="49" charset="-122"/>
              </a:rPr>
              <a:t>: </a:t>
            </a:r>
            <a:r>
              <a:rPr lang="en-US" altLang="zh-CN" sz="2800" b="1" dirty="0" smtClean="0">
                <a:solidFill>
                  <a:schemeClr val="tx2"/>
                </a:solidFill>
                <a:ea typeface="黑体" pitchFamily="49" charset="-122"/>
              </a:rPr>
              <a:t>view </a:t>
            </a:r>
            <a:r>
              <a:rPr lang="en-US" altLang="zh-CN" sz="2800" b="1" dirty="0">
                <a:solidFill>
                  <a:schemeClr val="tx2"/>
                </a:solidFill>
                <a:ea typeface="黑体" pitchFamily="49" charset="-122"/>
              </a:rPr>
              <a:t>&amp; </a:t>
            </a:r>
            <a:r>
              <a:rPr lang="en-US" altLang="zh-CN" sz="2800" b="1" dirty="0" smtClean="0">
                <a:solidFill>
                  <a:schemeClr val="tx2"/>
                </a:solidFill>
                <a:ea typeface="黑体" pitchFamily="49" charset="-122"/>
              </a:rPr>
              <a:t>answer (</a:t>
            </a:r>
            <a:r>
              <a:rPr lang="zh-CN" altLang="en-US" sz="2800" b="1" dirty="0">
                <a:solidFill>
                  <a:schemeClr val="tx2"/>
                </a:solidFill>
                <a:ea typeface="黑体" pitchFamily="49" charset="-122"/>
              </a:rPr>
              <a:t>看图回答</a:t>
            </a:r>
            <a:r>
              <a:rPr lang="en-US" altLang="zh-CN" sz="2800" b="1" dirty="0">
                <a:solidFill>
                  <a:schemeClr val="tx2"/>
                </a:solidFill>
                <a:ea typeface="黑体" pitchFamily="49" charset="-122"/>
              </a:rPr>
              <a:t>)</a:t>
            </a:r>
            <a:endParaRPr lang="zh-CN" altLang="en-US" sz="2800" b="1" dirty="0">
              <a:solidFill>
                <a:schemeClr val="tx2"/>
              </a:solidFill>
              <a:ea typeface="黑体" pitchFamily="49" charset="-122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xmlns="" id="{FDDCE8A2-335D-4916-A39B-032F250BDCE2}"/>
              </a:ext>
            </a:extLst>
          </p:cNvPr>
          <p:cNvSpPr txBox="1"/>
          <p:nvPr/>
        </p:nvSpPr>
        <p:spPr>
          <a:xfrm>
            <a:off x="1379849" y="5598531"/>
            <a:ext cx="4742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How many animals can you see?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1FDC3487-FF15-4E57-8247-4A9E1B315D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76" y="849898"/>
            <a:ext cx="2228076" cy="217189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B0F8D4C5-325D-4E45-B93E-13B30D8D91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854677"/>
            <a:ext cx="2232248" cy="217189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2B9FF5C7-7190-424B-8035-850BEE07AE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992" y="849897"/>
            <a:ext cx="2173264" cy="217189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1BE1B0CD-946E-4B0A-9C29-A7B24972528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712" y="865771"/>
            <a:ext cx="2088232" cy="217189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xmlns="" id="{93C2FE04-07BE-45F1-B206-8142D7D8E1E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70" y="3359370"/>
            <a:ext cx="2863354" cy="2239161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xmlns="" id="{1EEF1DEA-1D98-4347-98E9-13EE576FD1F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081" y="3386608"/>
            <a:ext cx="2895854" cy="2171890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xmlns="" id="{98FC879D-7EA2-4C01-841B-1C8E8FF6FE9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391723"/>
            <a:ext cx="2664296" cy="2166775"/>
          </a:xfrm>
          <a:prstGeom prst="rect">
            <a:avLst/>
          </a:prstGeom>
        </p:spPr>
      </p:pic>
      <p:sp>
        <p:nvSpPr>
          <p:cNvPr id="43" name="文本框 42">
            <a:extLst>
              <a:ext uri="{FF2B5EF4-FFF2-40B4-BE49-F238E27FC236}">
                <a16:creationId xmlns:a16="http://schemas.microsoft.com/office/drawing/2014/main" xmlns="" id="{D5C592E6-C27C-4AF4-BF4B-AC7CC9CBD837}"/>
              </a:ext>
            </a:extLst>
          </p:cNvPr>
          <p:cNvSpPr txBox="1"/>
          <p:nvPr/>
        </p:nvSpPr>
        <p:spPr>
          <a:xfrm>
            <a:off x="1393652" y="5949280"/>
            <a:ext cx="56180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What do you notice about the animals?</a:t>
            </a:r>
            <a:endParaRPr lang="zh-CN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2400" b="1" dirty="0">
              <a:solidFill>
                <a:schemeClr val="tx2"/>
              </a:solidFill>
              <a:latin typeface="Times New Roman" panose="02020603050405020304" pitchFamily="18" charset="0"/>
              <a:ea typeface="黑体" pitchFamily="49" charset="-122"/>
              <a:cs typeface="Times New Roman" panose="02020603050405020304" pitchFamily="18" charset="0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xmlns="" id="{AFCBC8E8-93CB-4016-847B-0356B2CF67F2}"/>
              </a:ext>
            </a:extLst>
          </p:cNvPr>
          <p:cNvSpPr txBox="1"/>
          <p:nvPr/>
        </p:nvSpPr>
        <p:spPr>
          <a:xfrm>
            <a:off x="1379849" y="6344734"/>
            <a:ext cx="2299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What is long?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3" grpId="0"/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">
            <a:extLst>
              <a:ext uri="{FF2B5EF4-FFF2-40B4-BE49-F238E27FC236}">
                <a16:creationId xmlns:a16="http://schemas.microsoft.com/office/drawing/2014/main" xmlns="" id="{84E0CC9B-A9F5-4B38-A0D9-DECCD56F4A01}"/>
              </a:ext>
            </a:extLst>
          </p:cNvPr>
          <p:cNvSpPr txBox="1"/>
          <p:nvPr/>
        </p:nvSpPr>
        <p:spPr>
          <a:xfrm>
            <a:off x="395536" y="116632"/>
            <a:ext cx="2737712" cy="523220"/>
          </a:xfrm>
          <a:prstGeom prst="rect">
            <a:avLst/>
          </a:prstGeom>
          <a:solidFill>
            <a:srgbClr val="FFFF00"/>
          </a:solidFill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tx2"/>
                </a:solidFill>
                <a:ea typeface="黑体" pitchFamily="49" charset="-122"/>
              </a:rPr>
              <a:t>Second reading</a:t>
            </a:r>
            <a:endParaRPr lang="zh-CN" altLang="en-US" sz="2800" b="1" dirty="0">
              <a:solidFill>
                <a:schemeClr val="tx2"/>
              </a:solidFill>
              <a:ea typeface="黑体" pitchFamily="49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20BE55DA-6C0F-4BA2-BEB0-F64AD786EB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36712"/>
            <a:ext cx="8136904" cy="55867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F932A484-ABD2-4B76-A5B2-E154614E4B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8" y="0"/>
            <a:ext cx="9145488" cy="68591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C242BE75-8CA4-47D0-B046-B5B1AECFF1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05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495B93FD-EF73-4F65-B95C-D448D3DD8D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42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D09C0392-2322-44DD-BED9-BE71571B93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55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7E994147-EC87-40A6-B6AD-BD241AB85C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37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1635</TotalTime>
  <Words>366</Words>
  <Application>Microsoft Office PowerPoint</Application>
  <PresentationFormat>全屏显示(4:3)</PresentationFormat>
  <Paragraphs>90</Paragraphs>
  <Slides>26</Slides>
  <Notes>19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27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tommy</dc:creator>
  <cp:lastModifiedBy>fltrp</cp:lastModifiedBy>
  <cp:revision>144</cp:revision>
  <dcterms:created xsi:type="dcterms:W3CDTF">2018-07-04T15:07:56Z</dcterms:created>
  <dcterms:modified xsi:type="dcterms:W3CDTF">2018-11-07T05:34:36Z</dcterms:modified>
</cp:coreProperties>
</file>