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85" r:id="rId3"/>
    <p:sldId id="301" r:id="rId4"/>
    <p:sldId id="289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90" r:id="rId13"/>
    <p:sldId id="266" r:id="rId14"/>
    <p:sldId id="274" r:id="rId15"/>
    <p:sldId id="275" r:id="rId16"/>
    <p:sldId id="273" r:id="rId17"/>
    <p:sldId id="276" r:id="rId18"/>
    <p:sldId id="277" r:id="rId19"/>
    <p:sldId id="278" r:id="rId20"/>
    <p:sldId id="279" r:id="rId21"/>
    <p:sldId id="291" r:id="rId22"/>
    <p:sldId id="303" r:id="rId23"/>
    <p:sldId id="298" r:id="rId24"/>
    <p:sldId id="272" r:id="rId25"/>
    <p:sldId id="300" r:id="rId26"/>
    <p:sldId id="283" r:id="rId27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CCFFFF"/>
    <a:srgbClr val="990033"/>
    <a:srgbClr val="000099"/>
    <a:srgbClr val="FFCCCC"/>
    <a:srgbClr val="FF99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07" autoAdjust="0"/>
  </p:normalViewPr>
  <p:slideViewPr>
    <p:cSldViewPr>
      <p:cViewPr varScale="1">
        <p:scale>
          <a:sx n="82" d="100"/>
          <a:sy n="82" d="100"/>
        </p:scale>
        <p:origin x="-1474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77E4BC-8542-4BDA-B02D-31FF4330F0A4}" type="datetimeFigureOut">
              <a:rPr lang="zh-CN" altLang="en-US" smtClean="0"/>
              <a:pPr/>
              <a:t>2018/11/7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F3FC89-4C72-422C-A778-96A8AC5B336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80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3FC89-4C72-422C-A778-96A8AC5B336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zh-CN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3FC89-4C72-422C-A778-96A8AC5B3364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3FC89-4C72-422C-A778-96A8AC5B3364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3FC89-4C72-422C-A778-96A8AC5B3364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3FC89-4C72-422C-A778-96A8AC5B3364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3FC89-4C72-422C-A778-96A8AC5B3364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3FC89-4C72-422C-A778-96A8AC5B3364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3FC89-4C72-422C-A778-96A8AC5B3364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3FC89-4C72-422C-A778-96A8AC5B3364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3FC89-4C72-422C-A778-96A8AC5B3364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zh-CN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3FC89-4C72-422C-A778-96A8AC5B3364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3FC89-4C72-422C-A778-96A8AC5B336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word says lions/whiskers/wolves/seals? How do you know? 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3FC89-4C72-422C-A778-96A8AC5B3364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3641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3FC89-4C72-422C-A778-96A8AC5B3364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2018/11/7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2018/11/7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png"/><Relationship Id="rId9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7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9.png"/><Relationship Id="rId9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y0.ifengimg.com/cmpp/2015/06/17/04/9badcd27-8ce2-4fa0-8dd0-fd780062469c_size51_w400_h3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31568" y="4725144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选自</a:t>
            </a:r>
            <a:r>
              <a:rPr lang="en-US" altLang="zh-CN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《</a:t>
            </a:r>
            <a:r>
              <a:rPr lang="zh-CN" alt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多维</a:t>
            </a:r>
            <a:r>
              <a:rPr lang="zh-CN" alt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阅读第</a:t>
            </a:r>
            <a:r>
              <a:rPr lang="en-US" altLang="zh-CN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</a:t>
            </a:r>
            <a:r>
              <a:rPr lang="zh-CN" alt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级</a:t>
            </a:r>
            <a:r>
              <a:rPr lang="en-US" altLang="zh-CN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》</a:t>
            </a:r>
            <a:endParaRPr lang="zh-CN" altLang="en-U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195736" y="980728"/>
            <a:ext cx="4320480" cy="21544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8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Whiskers</a:t>
            </a:r>
          </a:p>
          <a:p>
            <a:pPr algn="ctr"/>
            <a:r>
              <a:rPr lang="zh-CN" alt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动物的胡子</a:t>
            </a:r>
            <a:endParaRPr lang="zh-CN" alt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51" y="0"/>
            <a:ext cx="48965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893" y="0"/>
            <a:ext cx="427310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3944"/>
            <a:ext cx="4781550" cy="646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468"/>
            <a:ext cx="4644008" cy="644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351" y="1693471"/>
            <a:ext cx="1852015" cy="2095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491" y="1761176"/>
            <a:ext cx="2005493" cy="202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2085" y="0"/>
            <a:ext cx="5292080" cy="646331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chemeClr val="tx2"/>
                </a:solidFill>
                <a:ea typeface="黑体" pitchFamily="49" charset="-122"/>
              </a:rPr>
              <a:t>  Matching game </a:t>
            </a:r>
            <a:r>
              <a:rPr lang="zh-CN" altLang="en-US" sz="3200" b="1" dirty="0" smtClean="0">
                <a:solidFill>
                  <a:schemeClr val="tx2"/>
                </a:solidFill>
                <a:ea typeface="黑体" pitchFamily="49" charset="-122"/>
              </a:rPr>
              <a:t>配对游戏</a:t>
            </a:r>
            <a:endParaRPr lang="zh-CN" altLang="en-US" sz="3200" b="1" dirty="0">
              <a:solidFill>
                <a:schemeClr val="tx2"/>
              </a:solidFill>
              <a:ea typeface="黑体" pitchFamily="49" charset="-122"/>
            </a:endParaRPr>
          </a:p>
        </p:txBody>
      </p:sp>
      <p:pic>
        <p:nvPicPr>
          <p:cNvPr id="35845" name="Picture 5" descr="C:\Users\Administrator\Desktop\li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20204" y="1760744"/>
            <a:ext cx="1844283" cy="194397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20840" y="836712"/>
            <a:ext cx="2016224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monkey</a:t>
            </a:r>
            <a:endParaRPr lang="zh-CN" altLang="en-US" sz="3600" b="1" dirty="0">
              <a:solidFill>
                <a:schemeClr val="tx2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99792" y="836712"/>
            <a:ext cx="1800200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seal</a:t>
            </a:r>
            <a:endParaRPr lang="zh-CN" altLang="en-US" sz="3600" b="1" dirty="0">
              <a:solidFill>
                <a:schemeClr val="tx2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60032" y="908720"/>
            <a:ext cx="1800200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wolf</a:t>
            </a:r>
            <a:endParaRPr lang="zh-CN" altLang="en-US" sz="3600" b="1" dirty="0">
              <a:solidFill>
                <a:schemeClr val="tx2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64288" y="908720"/>
            <a:ext cx="1800200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lion</a:t>
            </a:r>
            <a:endParaRPr lang="zh-CN" altLang="en-US" sz="3600" b="1" dirty="0">
              <a:solidFill>
                <a:schemeClr val="tx2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grpSp>
        <p:nvGrpSpPr>
          <p:cNvPr id="3" name="组合 20"/>
          <p:cNvGrpSpPr/>
          <p:nvPr/>
        </p:nvGrpSpPr>
        <p:grpSpPr>
          <a:xfrm>
            <a:off x="243516" y="3745232"/>
            <a:ext cx="2016224" cy="2127484"/>
            <a:chOff x="270271" y="4521314"/>
            <a:chExt cx="2016224" cy="2127484"/>
          </a:xfrm>
        </p:grpSpPr>
        <p:pic>
          <p:nvPicPr>
            <p:cNvPr id="35846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70271" y="5234136"/>
              <a:ext cx="2016224" cy="1414662"/>
            </a:xfrm>
            <a:prstGeom prst="rect">
              <a:avLst/>
            </a:prstGeom>
            <a:noFill/>
          </p:spPr>
        </p:pic>
        <p:sp>
          <p:nvSpPr>
            <p:cNvPr id="14" name="矩形 13"/>
            <p:cNvSpPr/>
            <p:nvPr/>
          </p:nvSpPr>
          <p:spPr>
            <a:xfrm>
              <a:off x="971600" y="4521314"/>
              <a:ext cx="495649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zh-CN" sz="4000" b="1" cap="none" spc="0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rPr>
                <a:t>A</a:t>
              </a:r>
              <a:endParaRPr lang="zh-CN" altLang="en-US" sz="4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</p:grpSp>
      <p:grpSp>
        <p:nvGrpSpPr>
          <p:cNvPr id="5" name="组合 22"/>
          <p:cNvGrpSpPr/>
          <p:nvPr/>
        </p:nvGrpSpPr>
        <p:grpSpPr>
          <a:xfrm>
            <a:off x="4996163" y="3690864"/>
            <a:ext cx="1516105" cy="2376264"/>
            <a:chOff x="5080003" y="4581128"/>
            <a:chExt cx="1516105" cy="2376264"/>
          </a:xfrm>
        </p:grpSpPr>
        <p:pic>
          <p:nvPicPr>
            <p:cNvPr id="35848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80003" y="5240548"/>
              <a:ext cx="1516105" cy="1716844"/>
            </a:xfrm>
            <a:prstGeom prst="rect">
              <a:avLst/>
            </a:prstGeom>
            <a:noFill/>
          </p:spPr>
        </p:pic>
        <p:sp>
          <p:nvSpPr>
            <p:cNvPr id="18" name="矩形 17"/>
            <p:cNvSpPr/>
            <p:nvPr/>
          </p:nvSpPr>
          <p:spPr>
            <a:xfrm>
              <a:off x="5508104" y="4581128"/>
              <a:ext cx="455574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zh-CN" sz="4000" b="1" cap="none" spc="0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rPr>
                <a:t>C</a:t>
              </a:r>
              <a:endParaRPr lang="zh-CN" altLang="en-US" sz="4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971600" y="5473005"/>
            <a:ext cx="720080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tx2"/>
                </a:solidFill>
                <a:ea typeface="黑体" pitchFamily="49" charset="-122"/>
              </a:rPr>
              <a:t>1. What animals are they?</a:t>
            </a:r>
          </a:p>
          <a:p>
            <a:r>
              <a:rPr lang="en-US" altLang="zh-CN" sz="2800" b="1" dirty="0" smtClean="0">
                <a:solidFill>
                  <a:schemeClr val="tx2"/>
                </a:solidFill>
                <a:ea typeface="黑体" pitchFamily="49" charset="-122"/>
              </a:rPr>
              <a:t>2. Can you match animals with their whiskers?</a:t>
            </a:r>
          </a:p>
          <a:p>
            <a:r>
              <a:rPr lang="en-US" altLang="zh-CN" sz="2800" b="1" dirty="0" smtClean="0">
                <a:solidFill>
                  <a:schemeClr val="tx2"/>
                </a:solidFill>
                <a:ea typeface="黑体" pitchFamily="49" charset="-122"/>
              </a:rPr>
              <a:t>3. Are </a:t>
            </a:r>
            <a:r>
              <a:rPr lang="en-US" altLang="zh-CN" sz="2800" b="1" dirty="0">
                <a:solidFill>
                  <a:schemeClr val="tx2"/>
                </a:solidFill>
                <a:ea typeface="黑体" pitchFamily="49" charset="-122"/>
              </a:rPr>
              <a:t>their whiskers the same</a:t>
            </a:r>
            <a:r>
              <a:rPr lang="en-US" altLang="zh-CN" sz="2800" b="1" dirty="0" smtClean="0">
                <a:solidFill>
                  <a:schemeClr val="tx2"/>
                </a:solidFill>
                <a:ea typeface="黑体" pitchFamily="49" charset="-122"/>
              </a:rPr>
              <a:t>?</a:t>
            </a:r>
            <a:endParaRPr lang="zh-CN" altLang="en-US" sz="2800" b="1" dirty="0">
              <a:solidFill>
                <a:schemeClr val="tx2"/>
              </a:solidFill>
              <a:ea typeface="黑体" pitchFamily="49" charset="-122"/>
            </a:endParaRPr>
          </a:p>
        </p:txBody>
      </p:sp>
      <p:grpSp>
        <p:nvGrpSpPr>
          <p:cNvPr id="6" name="组合 21"/>
          <p:cNvGrpSpPr/>
          <p:nvPr/>
        </p:nvGrpSpPr>
        <p:grpSpPr>
          <a:xfrm>
            <a:off x="2591505" y="3651349"/>
            <a:ext cx="1689870" cy="2304256"/>
            <a:chOff x="2610941" y="4509120"/>
            <a:chExt cx="1689870" cy="2304256"/>
          </a:xfrm>
        </p:grpSpPr>
        <p:sp>
          <p:nvSpPr>
            <p:cNvPr id="20" name="矩形 19"/>
            <p:cNvSpPr/>
            <p:nvPr/>
          </p:nvSpPr>
          <p:spPr>
            <a:xfrm>
              <a:off x="3203848" y="4509120"/>
              <a:ext cx="471604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zh-CN" sz="4000" b="1" cap="none" spc="0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rPr>
                <a:t>B</a:t>
              </a:r>
              <a:endParaRPr lang="zh-CN" altLang="en-US" sz="4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  <p:pic>
          <p:nvPicPr>
            <p:cNvPr id="35849" name="Picture 9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10941" y="5127510"/>
              <a:ext cx="1689870" cy="1685866"/>
            </a:xfrm>
            <a:prstGeom prst="rect">
              <a:avLst/>
            </a:prstGeom>
            <a:noFill/>
          </p:spPr>
        </p:pic>
      </p:grp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93471"/>
            <a:ext cx="1872208" cy="2095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" name="组合 22"/>
          <p:cNvGrpSpPr/>
          <p:nvPr/>
        </p:nvGrpSpPr>
        <p:grpSpPr>
          <a:xfrm>
            <a:off x="7142246" y="3690864"/>
            <a:ext cx="1844283" cy="2254444"/>
            <a:chOff x="5080003" y="4581128"/>
            <a:chExt cx="1516105" cy="1990893"/>
          </a:xfrm>
        </p:grpSpPr>
        <p:pic>
          <p:nvPicPr>
            <p:cNvPr id="25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80003" y="5252872"/>
              <a:ext cx="1516105" cy="1319149"/>
            </a:xfrm>
            <a:prstGeom prst="rect">
              <a:avLst/>
            </a:prstGeom>
            <a:noFill/>
          </p:spPr>
        </p:pic>
        <p:sp>
          <p:nvSpPr>
            <p:cNvPr id="26" name="矩形 25"/>
            <p:cNvSpPr/>
            <p:nvPr/>
          </p:nvSpPr>
          <p:spPr>
            <a:xfrm>
              <a:off x="5481654" y="4581128"/>
              <a:ext cx="508473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zh-CN" sz="40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rPr>
                <a:t>D</a:t>
              </a:r>
              <a:endParaRPr lang="zh-CN" altLang="en-US" sz="4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8.30442E-7 L 0.19774 -0.2324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8" y="-116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13208E-6 L 0.21875 -0.242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38" y="-121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05251E-6 L 0.20937 -0.253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69" y="-12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39255E-6 L -0.73385 -0.2324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01" y="-116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23" grpId="0" animBg="1"/>
      <p:bldP spid="2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918" y="626273"/>
            <a:ext cx="4513847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8" y="584776"/>
            <a:ext cx="4600575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"/>
            <a:ext cx="2987824" cy="646331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tx2"/>
                </a:solidFill>
                <a:ea typeface="黑体" pitchFamily="49" charset="-122"/>
              </a:rPr>
              <a:t>Third reading</a:t>
            </a:r>
            <a:endParaRPr lang="zh-CN" altLang="en-US" sz="3600" b="1" dirty="0">
              <a:solidFill>
                <a:schemeClr val="tx2"/>
              </a:solidFill>
              <a:ea typeface="黑体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555776" y="5373216"/>
            <a:ext cx="792088" cy="57606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5436096" y="5373216"/>
            <a:ext cx="2051720" cy="83099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smtClean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l </a:t>
            </a:r>
            <a:r>
              <a:rPr lang="en-US" altLang="zh-CN" sz="4800" b="1" dirty="0" err="1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i</a:t>
            </a:r>
            <a:r>
              <a:rPr lang="en-US" altLang="zh-CN" sz="48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o</a:t>
            </a:r>
            <a:r>
              <a:rPr lang="en-US" altLang="zh-CN" sz="4800" b="1" dirty="0" smtClean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n</a:t>
            </a:r>
            <a:endParaRPr lang="zh-CN" altLang="en-US" sz="4800" b="1" dirty="0">
              <a:solidFill>
                <a:schemeClr val="tx2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7744" y="620688"/>
            <a:ext cx="433822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lvl="0" indent="-514350">
              <a:buAutoNum type="arabicPeriod"/>
              <a:defRPr/>
            </a:pPr>
            <a:r>
              <a:rPr lang="en-US" altLang="zh-CN" sz="2800" b="1" dirty="0" smtClean="0">
                <a:solidFill>
                  <a:schemeClr val="tx2"/>
                </a:solidFill>
                <a:ea typeface="黑体" pitchFamily="49" charset="-122"/>
              </a:rPr>
              <a:t>Which </a:t>
            </a:r>
            <a:r>
              <a:rPr lang="en-US" altLang="zh-CN" sz="2800" b="1" dirty="0">
                <a:solidFill>
                  <a:schemeClr val="tx2"/>
                </a:solidFill>
                <a:ea typeface="黑体" pitchFamily="49" charset="-122"/>
              </a:rPr>
              <a:t>word says </a:t>
            </a:r>
            <a:r>
              <a:rPr lang="en-US" altLang="zh-CN" sz="2800" b="1" dirty="0" smtClean="0">
                <a:solidFill>
                  <a:srgbClr val="FF0000"/>
                </a:solidFill>
                <a:ea typeface="黑体" pitchFamily="49" charset="-122"/>
              </a:rPr>
              <a:t>lions</a:t>
            </a:r>
            <a:r>
              <a:rPr lang="en-US" altLang="zh-CN" sz="2800" b="1" dirty="0" smtClean="0">
                <a:solidFill>
                  <a:schemeClr val="tx2"/>
                </a:solidFill>
                <a:ea typeface="黑体" pitchFamily="49" charset="-122"/>
              </a:rPr>
              <a:t>?</a:t>
            </a:r>
          </a:p>
          <a:p>
            <a:pPr marL="514350" lvl="0" indent="-514350">
              <a:buAutoNum type="arabicPeriod"/>
              <a:defRPr/>
            </a:pPr>
            <a:r>
              <a:rPr lang="en-US" altLang="zh-CN" sz="2800" b="1" dirty="0" smtClean="0">
                <a:solidFill>
                  <a:schemeClr val="tx2"/>
                </a:solidFill>
                <a:ea typeface="黑体" pitchFamily="49" charset="-122"/>
              </a:rPr>
              <a:t>How </a:t>
            </a:r>
            <a:r>
              <a:rPr lang="en-US" altLang="zh-CN" sz="2800" b="1" dirty="0">
                <a:solidFill>
                  <a:schemeClr val="tx2"/>
                </a:solidFill>
                <a:ea typeface="黑体" pitchFamily="49" charset="-122"/>
              </a:rPr>
              <a:t>do you know?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53" y="-29301"/>
            <a:ext cx="4752975" cy="650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999" y="-29302"/>
            <a:ext cx="4733925" cy="650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2270135" y="4924618"/>
            <a:ext cx="1365762" cy="70353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5292080" y="4509120"/>
            <a:ext cx="2592288" cy="83099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smtClean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wh</a:t>
            </a:r>
            <a:r>
              <a:rPr lang="en-US" altLang="zh-CN" sz="48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i</a:t>
            </a:r>
            <a:r>
              <a:rPr lang="en-US" altLang="zh-CN" sz="4800" b="1" dirty="0" smtClean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sk</a:t>
            </a:r>
            <a:r>
              <a:rPr lang="en-US" altLang="zh-CN" sz="48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er</a:t>
            </a:r>
            <a:endParaRPr lang="zh-CN" altLang="en-US" sz="4800" b="1" dirty="0">
              <a:solidFill>
                <a:srgbClr val="FF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2080" y="5445224"/>
            <a:ext cx="2592288" cy="83099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smtClean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wh</a:t>
            </a:r>
            <a:r>
              <a:rPr lang="en-US" altLang="zh-CN" sz="48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i</a:t>
            </a:r>
            <a:r>
              <a:rPr lang="en-US" altLang="zh-CN" sz="4800" b="1" dirty="0" smtClean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sk</a:t>
            </a:r>
            <a:r>
              <a:rPr lang="en-US" altLang="zh-CN" sz="48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er</a:t>
            </a:r>
            <a:r>
              <a:rPr lang="en-US" altLang="zh-CN" sz="4800" b="1" dirty="0" smtClean="0">
                <a:solidFill>
                  <a:srgbClr val="00206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s</a:t>
            </a:r>
            <a:endParaRPr lang="zh-CN" altLang="en-US" sz="4800" b="1" dirty="0">
              <a:solidFill>
                <a:srgbClr val="00206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67744" y="4499"/>
            <a:ext cx="472084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lvl="0" indent="-514350">
              <a:buAutoNum type="arabicPeriod"/>
              <a:defRPr/>
            </a:pPr>
            <a:r>
              <a:rPr lang="en-US" altLang="zh-CN" sz="2800" b="1" dirty="0" smtClean="0">
                <a:solidFill>
                  <a:schemeClr val="tx2"/>
                </a:solidFill>
                <a:ea typeface="黑体" pitchFamily="49" charset="-122"/>
              </a:rPr>
              <a:t>Which </a:t>
            </a:r>
            <a:r>
              <a:rPr lang="en-US" altLang="zh-CN" sz="2800" b="1" dirty="0">
                <a:solidFill>
                  <a:schemeClr val="tx2"/>
                </a:solidFill>
                <a:ea typeface="黑体" pitchFamily="49" charset="-122"/>
              </a:rPr>
              <a:t>word says </a:t>
            </a:r>
            <a:r>
              <a:rPr lang="en-US" altLang="zh-CN" sz="2800" b="1" dirty="0" smtClean="0">
                <a:solidFill>
                  <a:srgbClr val="FF0000"/>
                </a:solidFill>
                <a:ea typeface="黑体" pitchFamily="49" charset="-122"/>
              </a:rPr>
              <a:t>whiskers</a:t>
            </a:r>
            <a:r>
              <a:rPr lang="en-US" altLang="zh-CN" sz="2800" b="1" dirty="0" smtClean="0">
                <a:solidFill>
                  <a:schemeClr val="tx2"/>
                </a:solidFill>
                <a:ea typeface="黑体" pitchFamily="49" charset="-122"/>
              </a:rPr>
              <a:t>?</a:t>
            </a:r>
          </a:p>
          <a:p>
            <a:pPr marL="514350" lvl="0" indent="-514350">
              <a:buAutoNum type="arabicPeriod"/>
              <a:defRPr/>
            </a:pPr>
            <a:r>
              <a:rPr lang="en-US" altLang="zh-CN" sz="2800" b="1" dirty="0" smtClean="0">
                <a:solidFill>
                  <a:schemeClr val="tx2"/>
                </a:solidFill>
                <a:ea typeface="黑体" pitchFamily="49" charset="-122"/>
              </a:rPr>
              <a:t>How </a:t>
            </a:r>
            <a:r>
              <a:rPr lang="en-US" altLang="zh-CN" sz="2800" b="1" dirty="0">
                <a:solidFill>
                  <a:schemeClr val="tx2"/>
                </a:solidFill>
                <a:ea typeface="黑体" pitchFamily="49" charset="-122"/>
              </a:rPr>
              <a:t>do you know?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0"/>
            <a:ext cx="4572000" cy="6561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08" y="76365"/>
            <a:ext cx="4762500" cy="648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2555776" y="5017712"/>
            <a:ext cx="1080120" cy="57606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5724128" y="4830251"/>
            <a:ext cx="1800200" cy="83099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smtClean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w</a:t>
            </a:r>
            <a:r>
              <a:rPr lang="en-US" altLang="zh-CN" sz="48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o</a:t>
            </a:r>
            <a:r>
              <a:rPr lang="en-US" altLang="zh-CN" sz="4800" b="1" dirty="0" smtClean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lf</a:t>
            </a:r>
            <a:endParaRPr lang="zh-CN" altLang="en-US" sz="4800" b="1" dirty="0">
              <a:solidFill>
                <a:schemeClr val="tx2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8104" y="5766355"/>
            <a:ext cx="2376264" cy="83099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smtClean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w</a:t>
            </a:r>
            <a:r>
              <a:rPr lang="en-US" altLang="zh-CN" sz="48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o</a:t>
            </a:r>
            <a:r>
              <a:rPr lang="en-US" altLang="zh-CN" sz="4800" b="1" dirty="0" smtClean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lves</a:t>
            </a:r>
            <a:endParaRPr lang="zh-CN" altLang="en-US" sz="4800" b="1" dirty="0">
              <a:solidFill>
                <a:schemeClr val="tx2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7744" y="6325"/>
            <a:ext cx="4536504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lvl="0" indent="-514350">
              <a:buAutoNum type="arabicPeriod"/>
              <a:defRPr/>
            </a:pPr>
            <a:r>
              <a:rPr lang="en-US" altLang="zh-CN" sz="2800" b="1" dirty="0" smtClean="0">
                <a:solidFill>
                  <a:schemeClr val="tx2"/>
                </a:solidFill>
                <a:ea typeface="黑体" pitchFamily="49" charset="-122"/>
              </a:rPr>
              <a:t>Which </a:t>
            </a:r>
            <a:r>
              <a:rPr lang="en-US" altLang="zh-CN" sz="2800" b="1" dirty="0">
                <a:solidFill>
                  <a:schemeClr val="tx2"/>
                </a:solidFill>
                <a:ea typeface="黑体" pitchFamily="49" charset="-122"/>
              </a:rPr>
              <a:t>word says </a:t>
            </a:r>
            <a:r>
              <a:rPr lang="en-US" altLang="zh-CN" sz="2800" b="1" dirty="0" smtClean="0">
                <a:solidFill>
                  <a:srgbClr val="FF0000"/>
                </a:solidFill>
                <a:ea typeface="黑体" pitchFamily="49" charset="-122"/>
              </a:rPr>
              <a:t>wolves</a:t>
            </a:r>
            <a:r>
              <a:rPr lang="en-US" altLang="zh-CN" sz="2800" b="1" dirty="0" smtClean="0">
                <a:solidFill>
                  <a:schemeClr val="tx2"/>
                </a:solidFill>
                <a:ea typeface="黑体" pitchFamily="49" charset="-122"/>
              </a:rPr>
              <a:t>?</a:t>
            </a:r>
          </a:p>
          <a:p>
            <a:pPr marL="514350" lvl="0" indent="-514350">
              <a:buAutoNum type="arabicPeriod"/>
              <a:defRPr/>
            </a:pPr>
            <a:r>
              <a:rPr lang="en-US" altLang="zh-CN" sz="2800" b="1" dirty="0" smtClean="0">
                <a:solidFill>
                  <a:schemeClr val="tx2"/>
                </a:solidFill>
                <a:ea typeface="黑体" pitchFamily="49" charset="-122"/>
              </a:rPr>
              <a:t>How </a:t>
            </a:r>
            <a:r>
              <a:rPr lang="en-US" altLang="zh-CN" sz="2800" b="1" dirty="0">
                <a:solidFill>
                  <a:schemeClr val="tx2"/>
                </a:solidFill>
                <a:ea typeface="黑体" pitchFamily="49" charset="-122"/>
              </a:rPr>
              <a:t>do you know?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124"/>
            <a:ext cx="4724400" cy="647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1" y="0"/>
            <a:ext cx="4733925" cy="646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4326195"/>
            <a:ext cx="1584176" cy="83099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smtClean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Look</a:t>
            </a:r>
            <a:endParaRPr lang="zh-CN" altLang="en-US" sz="4800" b="1" dirty="0">
              <a:solidFill>
                <a:schemeClr val="tx2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11560" y="4970110"/>
            <a:ext cx="1776663" cy="64807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2051720" y="4326195"/>
            <a:ext cx="936104" cy="83099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smtClean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at</a:t>
            </a:r>
            <a:endParaRPr lang="zh-CN" altLang="en-US" sz="4800" b="1" dirty="0">
              <a:solidFill>
                <a:schemeClr val="tx2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3848" y="4326195"/>
            <a:ext cx="1152128" cy="83099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smtClean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the</a:t>
            </a:r>
            <a:endParaRPr lang="zh-CN" altLang="en-US" sz="4800" b="1" dirty="0">
              <a:solidFill>
                <a:schemeClr val="tx2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19672" y="6325"/>
            <a:ext cx="576064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800" b="1" dirty="0" smtClean="0">
                <a:solidFill>
                  <a:schemeClr val="tx2"/>
                </a:solidFill>
                <a:ea typeface="黑体" pitchFamily="49" charset="-122"/>
              </a:rPr>
              <a:t>Make </a:t>
            </a:r>
            <a:r>
              <a:rPr lang="en-US" altLang="zh-CN" sz="2800" b="1" dirty="0">
                <a:solidFill>
                  <a:schemeClr val="tx2"/>
                </a:solidFill>
                <a:ea typeface="黑体" pitchFamily="49" charset="-122"/>
              </a:rPr>
              <a:t>circles with your </a:t>
            </a:r>
            <a:r>
              <a:rPr lang="en-US" altLang="zh-CN" sz="2800" b="1" dirty="0" smtClean="0">
                <a:solidFill>
                  <a:schemeClr val="tx2"/>
                </a:solidFill>
                <a:ea typeface="黑体" pitchFamily="49" charset="-122"/>
              </a:rPr>
              <a:t>fingers </a:t>
            </a:r>
            <a:r>
              <a:rPr lang="en-US" altLang="zh-CN" sz="2800" b="1" dirty="0">
                <a:solidFill>
                  <a:schemeClr val="tx2"/>
                </a:solidFill>
                <a:ea typeface="黑体" pitchFamily="49" charset="-122"/>
              </a:rPr>
              <a:t>around the </a:t>
            </a:r>
            <a:r>
              <a:rPr lang="en-US" altLang="zh-CN" sz="2800" b="1" dirty="0" smtClean="0">
                <a:solidFill>
                  <a:schemeClr val="tx2"/>
                </a:solidFill>
                <a:ea typeface="黑体" pitchFamily="49" charset="-122"/>
              </a:rPr>
              <a:t>words </a:t>
            </a:r>
            <a:r>
              <a:rPr lang="en-US" altLang="zh-CN" sz="2800" b="1" dirty="0">
                <a:solidFill>
                  <a:schemeClr val="tx2"/>
                </a:solidFill>
                <a:ea typeface="黑体" pitchFamily="49" charset="-122"/>
              </a:rPr>
              <a:t>“look</a:t>
            </a:r>
            <a:r>
              <a:rPr lang="en-US" altLang="zh-CN" sz="2800" b="1" dirty="0" smtClean="0">
                <a:solidFill>
                  <a:schemeClr val="tx2"/>
                </a:solidFill>
                <a:ea typeface="黑体" pitchFamily="49" charset="-122"/>
              </a:rPr>
              <a:t>” </a:t>
            </a:r>
            <a:r>
              <a:rPr lang="en-US" altLang="zh-CN" sz="2800" b="1" dirty="0">
                <a:solidFill>
                  <a:schemeClr val="tx2"/>
                </a:solidFill>
                <a:ea typeface="黑体" pitchFamily="49" charset="-122"/>
              </a:rPr>
              <a:t>“at</a:t>
            </a:r>
            <a:r>
              <a:rPr lang="en-US" altLang="zh-CN" sz="2800" b="1" dirty="0" smtClean="0">
                <a:solidFill>
                  <a:schemeClr val="tx2"/>
                </a:solidFill>
                <a:ea typeface="黑体" pitchFamily="49" charset="-122"/>
              </a:rPr>
              <a:t>” </a:t>
            </a:r>
            <a:r>
              <a:rPr lang="en-US" altLang="zh-CN" sz="2800" b="1" dirty="0">
                <a:solidFill>
                  <a:schemeClr val="tx2"/>
                </a:solidFill>
                <a:ea typeface="黑体" pitchFamily="49" charset="-122"/>
              </a:rPr>
              <a:t>“the”. </a:t>
            </a:r>
            <a:endParaRPr lang="zh-CN" altLang="zh-CN" sz="2800" b="1" dirty="0">
              <a:solidFill>
                <a:schemeClr val="tx2"/>
              </a:solidFill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1" grpId="0" animBg="1"/>
      <p:bldP spid="1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272" y="-23812"/>
            <a:ext cx="4743450" cy="644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0" y="0"/>
            <a:ext cx="4743450" cy="641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2555775" y="5016956"/>
            <a:ext cx="864097" cy="50027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5508104" y="5229200"/>
            <a:ext cx="1800200" cy="83099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smtClean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s</a:t>
            </a:r>
            <a:r>
              <a:rPr lang="en-US" altLang="zh-CN" sz="48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ea</a:t>
            </a:r>
            <a:r>
              <a:rPr lang="en-US" altLang="zh-CN" sz="4800" b="1" dirty="0" smtClean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l</a:t>
            </a:r>
            <a:endParaRPr lang="zh-CN" altLang="en-US" sz="4800" b="1" dirty="0">
              <a:solidFill>
                <a:schemeClr val="tx2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67744" y="6325"/>
            <a:ext cx="4536504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lvl="0" indent="-514350">
              <a:buAutoNum type="arabicPeriod"/>
              <a:defRPr/>
            </a:pPr>
            <a:r>
              <a:rPr lang="en-US" altLang="zh-CN" sz="2800" b="1" dirty="0" smtClean="0">
                <a:solidFill>
                  <a:schemeClr val="tx2"/>
                </a:solidFill>
                <a:ea typeface="黑体" pitchFamily="49" charset="-122"/>
              </a:rPr>
              <a:t>Which </a:t>
            </a:r>
            <a:r>
              <a:rPr lang="en-US" altLang="zh-CN" sz="2800" b="1" dirty="0">
                <a:solidFill>
                  <a:schemeClr val="tx2"/>
                </a:solidFill>
                <a:ea typeface="黑体" pitchFamily="49" charset="-122"/>
              </a:rPr>
              <a:t>word says </a:t>
            </a:r>
            <a:r>
              <a:rPr lang="en-US" altLang="zh-CN" sz="2800" b="1" dirty="0" smtClean="0">
                <a:solidFill>
                  <a:srgbClr val="FF0000"/>
                </a:solidFill>
                <a:ea typeface="黑体" pitchFamily="49" charset="-122"/>
              </a:rPr>
              <a:t>seals</a:t>
            </a:r>
            <a:r>
              <a:rPr lang="en-US" altLang="zh-CN" sz="2800" b="1" dirty="0" smtClean="0">
                <a:solidFill>
                  <a:schemeClr val="tx2"/>
                </a:solidFill>
                <a:ea typeface="黑体" pitchFamily="49" charset="-122"/>
              </a:rPr>
              <a:t>?</a:t>
            </a:r>
          </a:p>
          <a:p>
            <a:pPr marL="514350" lvl="0" indent="-514350">
              <a:buAutoNum type="arabicPeriod"/>
              <a:defRPr/>
            </a:pPr>
            <a:r>
              <a:rPr lang="en-US" altLang="zh-CN" sz="2800" b="1" dirty="0" smtClean="0">
                <a:solidFill>
                  <a:schemeClr val="tx2"/>
                </a:solidFill>
                <a:ea typeface="黑体" pitchFamily="49" charset="-122"/>
              </a:rPr>
              <a:t>How </a:t>
            </a:r>
            <a:r>
              <a:rPr lang="en-US" altLang="zh-CN" sz="2800" b="1" dirty="0">
                <a:solidFill>
                  <a:schemeClr val="tx2"/>
                </a:solidFill>
                <a:ea typeface="黑体" pitchFamily="49" charset="-122"/>
              </a:rPr>
              <a:t>do you know?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272" y="-23812"/>
            <a:ext cx="4743450" cy="644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3" y="6325"/>
            <a:ext cx="4743450" cy="641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 flipV="1">
            <a:off x="611560" y="4980074"/>
            <a:ext cx="2016224" cy="75317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467544" y="4149080"/>
            <a:ext cx="1584176" cy="83099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smtClean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Here</a:t>
            </a:r>
            <a:endParaRPr lang="zh-CN" altLang="en-US" sz="4800" b="1" dirty="0">
              <a:solidFill>
                <a:schemeClr val="tx2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67744" y="4149080"/>
            <a:ext cx="1152128" cy="83099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smtClean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are</a:t>
            </a:r>
            <a:endParaRPr lang="zh-CN" altLang="en-US" sz="4800" b="1" dirty="0">
              <a:solidFill>
                <a:schemeClr val="tx2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35896" y="4149080"/>
            <a:ext cx="1152128" cy="83099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smtClean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the</a:t>
            </a:r>
            <a:endParaRPr lang="zh-CN" altLang="en-US" sz="4800" b="1" dirty="0">
              <a:solidFill>
                <a:schemeClr val="tx2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19672" y="6325"/>
            <a:ext cx="576064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800" b="1" dirty="0" smtClean="0">
                <a:solidFill>
                  <a:schemeClr val="tx2"/>
                </a:solidFill>
                <a:ea typeface="黑体" pitchFamily="49" charset="-122"/>
              </a:rPr>
              <a:t>Make </a:t>
            </a:r>
            <a:r>
              <a:rPr lang="en-US" altLang="zh-CN" sz="2800" b="1" dirty="0">
                <a:solidFill>
                  <a:schemeClr val="tx2"/>
                </a:solidFill>
                <a:ea typeface="黑体" pitchFamily="49" charset="-122"/>
              </a:rPr>
              <a:t>circles with your fingers around the </a:t>
            </a:r>
            <a:r>
              <a:rPr lang="en-US" altLang="zh-CN" sz="2800" b="1" dirty="0" smtClean="0">
                <a:solidFill>
                  <a:schemeClr val="tx2"/>
                </a:solidFill>
                <a:ea typeface="黑体" pitchFamily="49" charset="-122"/>
              </a:rPr>
              <a:t>words “here” </a:t>
            </a:r>
            <a:r>
              <a:rPr lang="en-US" altLang="zh-CN" sz="2800" b="1" dirty="0">
                <a:solidFill>
                  <a:schemeClr val="tx2"/>
                </a:solidFill>
                <a:ea typeface="黑体" pitchFamily="49" charset="-122"/>
              </a:rPr>
              <a:t>“</a:t>
            </a:r>
            <a:r>
              <a:rPr lang="en-US" altLang="zh-CN" sz="2800" b="1" dirty="0" smtClean="0">
                <a:solidFill>
                  <a:schemeClr val="tx2"/>
                </a:solidFill>
                <a:ea typeface="黑体" pitchFamily="49" charset="-122"/>
              </a:rPr>
              <a:t>are” </a:t>
            </a:r>
            <a:r>
              <a:rPr lang="en-US" altLang="zh-CN" sz="2800" b="1" dirty="0">
                <a:solidFill>
                  <a:schemeClr val="tx2"/>
                </a:solidFill>
                <a:ea typeface="黑体" pitchFamily="49" charset="-122"/>
              </a:rPr>
              <a:t>“the”. </a:t>
            </a:r>
            <a:endParaRPr lang="zh-CN" altLang="zh-CN" sz="2800" b="1" dirty="0">
              <a:solidFill>
                <a:schemeClr val="tx2"/>
              </a:solidFill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1" grpId="0" animBg="1"/>
      <p:bldP spid="1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51705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3563887" cy="646331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tx2"/>
                </a:solidFill>
                <a:ea typeface="黑体" pitchFamily="49" charset="-122"/>
              </a:rPr>
              <a:t>Prediction</a:t>
            </a:r>
            <a:r>
              <a:rPr lang="en-US" altLang="zh-CN" sz="3200" b="1" dirty="0" smtClean="0">
                <a:solidFill>
                  <a:schemeClr val="tx2"/>
                </a:solidFill>
                <a:ea typeface="黑体" pitchFamily="49" charset="-122"/>
              </a:rPr>
              <a:t> </a:t>
            </a:r>
            <a:r>
              <a:rPr lang="zh-CN" altLang="en-US" sz="3200" b="1" dirty="0" smtClean="0">
                <a:solidFill>
                  <a:schemeClr val="tx2"/>
                </a:solidFill>
                <a:ea typeface="黑体" pitchFamily="49" charset="-122"/>
              </a:rPr>
              <a:t>预测</a:t>
            </a:r>
            <a:endParaRPr lang="zh-CN" altLang="en-US" sz="3200" b="1" dirty="0">
              <a:solidFill>
                <a:schemeClr val="tx2"/>
              </a:solidFill>
              <a:ea typeface="黑体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263214"/>
            <a:ext cx="3600400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tx2"/>
                </a:solidFill>
                <a:ea typeface="黑体" pitchFamily="49" charset="-122"/>
              </a:rPr>
              <a:t>What is </a:t>
            </a:r>
            <a:r>
              <a:rPr lang="en-US" altLang="zh-CN" sz="2800" b="1" dirty="0" smtClean="0">
                <a:solidFill>
                  <a:schemeClr val="tx2"/>
                </a:solidFill>
                <a:ea typeface="黑体" pitchFamily="49" charset="-122"/>
              </a:rPr>
              <a:t>this book talking about?</a:t>
            </a:r>
            <a:endParaRPr lang="en-US" altLang="zh-CN" sz="2800" b="1" dirty="0" smtClean="0">
              <a:solidFill>
                <a:schemeClr val="tx2"/>
              </a:solidFill>
              <a:ea typeface="黑体" pitchFamily="49" charset="-122"/>
            </a:endParaRPr>
          </a:p>
          <a:p>
            <a:r>
              <a:rPr lang="en-US" altLang="zh-CN" sz="2800" b="1" dirty="0" smtClean="0">
                <a:solidFill>
                  <a:schemeClr val="tx2"/>
                </a:solidFill>
                <a:ea typeface="黑体" pitchFamily="49" charset="-122"/>
              </a:rPr>
              <a:t>A. Animals	</a:t>
            </a:r>
          </a:p>
          <a:p>
            <a:r>
              <a:rPr lang="en-US" altLang="zh-CN" sz="2800" b="1" dirty="0" smtClean="0">
                <a:solidFill>
                  <a:schemeClr val="tx2"/>
                </a:solidFill>
                <a:ea typeface="黑体" pitchFamily="49" charset="-122"/>
              </a:rPr>
              <a:t>B. People</a:t>
            </a:r>
            <a:endParaRPr lang="zh-CN" altLang="en-US" sz="2800" b="1" dirty="0">
              <a:solidFill>
                <a:schemeClr val="tx2"/>
              </a:solidFill>
              <a:ea typeface="黑体" pitchFamily="49" charset="-122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749" y="266518"/>
            <a:ext cx="4220580" cy="582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5362264" y="1412776"/>
            <a:ext cx="2153549" cy="1243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3944"/>
            <a:ext cx="4781550" cy="646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9826"/>
            <a:ext cx="4470970" cy="644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"/>
            <a:ext cx="5796136" cy="646331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chemeClr val="tx2"/>
                </a:solidFill>
                <a:ea typeface="黑体" pitchFamily="49" charset="-122"/>
              </a:rPr>
              <a:t>  Flashcard game </a:t>
            </a:r>
            <a:r>
              <a:rPr lang="zh-CN" altLang="en-US" sz="3200" b="1" dirty="0" smtClean="0">
                <a:solidFill>
                  <a:schemeClr val="tx2"/>
                </a:solidFill>
                <a:ea typeface="黑体" pitchFamily="49" charset="-122"/>
              </a:rPr>
              <a:t>卡片游戏</a:t>
            </a:r>
            <a:endParaRPr lang="zh-CN" altLang="en-US" sz="3200" b="1" dirty="0">
              <a:solidFill>
                <a:schemeClr val="tx2"/>
              </a:solidFill>
              <a:ea typeface="黑体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79512" y="764704"/>
            <a:ext cx="1368152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altLang="zh-CN" sz="7200" b="1" dirty="0" err="1" smtClean="0">
                <a:latin typeface="Times New Roman" pitchFamily="18" charset="0"/>
                <a:cs typeface="Times New Roman" pitchFamily="18" charset="0"/>
              </a:rPr>
              <a:t>wh</a:t>
            </a:r>
            <a:endParaRPr lang="zh-CN" altLang="en-US" sz="7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7" name="Picture 1" descr="C:\Users\Administrator\AppData\Roaming\Tencent\Users\214863412\QQ\WinTemp\RichOle\VBDYT62ZS~QN``F`ET)5WG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9270" y="3284984"/>
            <a:ext cx="7089114" cy="3456384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1835696" y="764704"/>
            <a:ext cx="1224136" cy="1008112"/>
          </a:xfrm>
          <a:prstGeom prst="rect">
            <a:avLst/>
          </a:prstGeom>
          <a:solidFill>
            <a:srgbClr val="9900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altLang="zh-CN" sz="72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endParaRPr lang="zh-CN" altLang="en-US" sz="7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347864" y="764704"/>
            <a:ext cx="1152128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altLang="zh-CN" sz="7200" b="1" dirty="0" smtClean="0">
                <a:latin typeface="Times New Roman" pitchFamily="18" charset="0"/>
                <a:cs typeface="Times New Roman" pitchFamily="18" charset="0"/>
              </a:rPr>
              <a:t>s</a:t>
            </a:r>
            <a:endParaRPr lang="zh-CN" altLang="en-US" sz="7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788024" y="764704"/>
            <a:ext cx="122413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altLang="zh-CN" sz="7200" b="1" dirty="0" smtClean="0">
                <a:latin typeface="Times New Roman" pitchFamily="18" charset="0"/>
                <a:cs typeface="Times New Roman" pitchFamily="18" charset="0"/>
              </a:rPr>
              <a:t>k</a:t>
            </a:r>
            <a:endParaRPr lang="zh-CN" altLang="en-US" sz="7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300192" y="764704"/>
            <a:ext cx="1368152" cy="1008112"/>
          </a:xfrm>
          <a:prstGeom prst="rect">
            <a:avLst/>
          </a:prstGeom>
          <a:solidFill>
            <a:srgbClr val="9900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altLang="zh-CN" sz="7200" b="1" dirty="0" err="1" smtClean="0">
                <a:latin typeface="Times New Roman" pitchFamily="18" charset="0"/>
                <a:cs typeface="Times New Roman" pitchFamily="18" charset="0"/>
              </a:rPr>
              <a:t>er</a:t>
            </a:r>
            <a:endParaRPr lang="zh-CN" altLang="en-US" sz="7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956376" y="764704"/>
            <a:ext cx="1008112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altLang="zh-CN" sz="7200" b="1" dirty="0" smtClean="0">
                <a:latin typeface="Times New Roman" pitchFamily="18" charset="0"/>
                <a:cs typeface="Times New Roman" pitchFamily="18" charset="0"/>
              </a:rPr>
              <a:t>s</a:t>
            </a:r>
            <a:endParaRPr lang="zh-CN" altLang="en-US" sz="7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55576" y="1988840"/>
            <a:ext cx="1368152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altLang="zh-CN" sz="7200" b="1" dirty="0" smtClean="0">
                <a:latin typeface="Times New Roman" pitchFamily="18" charset="0"/>
                <a:cs typeface="Times New Roman" pitchFamily="18" charset="0"/>
              </a:rPr>
              <a:t>w</a:t>
            </a:r>
            <a:endParaRPr lang="zh-CN" altLang="en-US" sz="7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411760" y="1988840"/>
            <a:ext cx="1224136" cy="1008112"/>
          </a:xfrm>
          <a:prstGeom prst="rect">
            <a:avLst/>
          </a:prstGeom>
          <a:solidFill>
            <a:srgbClr val="9900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altLang="zh-CN" sz="7200" b="1" dirty="0" smtClean="0">
                <a:latin typeface="Times New Roman" pitchFamily="18" charset="0"/>
                <a:cs typeface="Times New Roman" pitchFamily="18" charset="0"/>
              </a:rPr>
              <a:t>o</a:t>
            </a:r>
            <a:endParaRPr lang="zh-CN" altLang="en-US" sz="7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923928" y="1988840"/>
            <a:ext cx="1152128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altLang="zh-CN" sz="7200" b="1" dirty="0" smtClean="0">
                <a:latin typeface="Times New Roman" pitchFamily="18" charset="0"/>
                <a:cs typeface="Times New Roman" pitchFamily="18" charset="0"/>
              </a:rPr>
              <a:t>l</a:t>
            </a:r>
            <a:endParaRPr lang="zh-CN" altLang="en-US" sz="7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364088" y="1988840"/>
            <a:ext cx="122413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altLang="zh-CN" sz="7200" b="1" dirty="0" smtClean="0">
                <a:latin typeface="Times New Roman" pitchFamily="18" charset="0"/>
                <a:cs typeface="Times New Roman" pitchFamily="18" charset="0"/>
              </a:rPr>
              <a:t>v</a:t>
            </a:r>
            <a:endParaRPr lang="zh-CN" altLang="en-US" sz="7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876256" y="1988840"/>
            <a:ext cx="1368152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altLang="zh-CN" sz="7200" b="1" dirty="0" err="1" smtClean="0">
                <a:latin typeface="Times New Roman" pitchFamily="18" charset="0"/>
                <a:cs typeface="Times New Roman" pitchFamily="18" charset="0"/>
              </a:rPr>
              <a:t>es</a:t>
            </a:r>
            <a:endParaRPr lang="zh-CN" altLang="en-US" sz="72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434" y="4280839"/>
            <a:ext cx="1574144" cy="244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578" y="4272693"/>
            <a:ext cx="1038294" cy="2449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356" y="4169205"/>
            <a:ext cx="2754123" cy="2426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94" y="4162114"/>
            <a:ext cx="2566858" cy="2433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434" y="2195349"/>
            <a:ext cx="1628652" cy="201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356" y="1841676"/>
            <a:ext cx="2785371" cy="2246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48" y="1825113"/>
            <a:ext cx="2636934" cy="227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04942" y="1580066"/>
            <a:ext cx="4320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0099"/>
                </a:solidFill>
              </a:rPr>
              <a:t>2</a:t>
            </a:r>
            <a:endParaRPr lang="zh-CN" altLang="en-US" sz="2800" b="1" dirty="0">
              <a:solidFill>
                <a:srgbClr val="000099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06300" y="1862812"/>
            <a:ext cx="4320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0099"/>
                </a:solidFill>
              </a:rPr>
              <a:t>3</a:t>
            </a:r>
            <a:endParaRPr lang="zh-CN" altLang="en-US" sz="2800" b="1" dirty="0">
              <a:solidFill>
                <a:srgbClr val="000099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36704" y="2345128"/>
            <a:ext cx="375928" cy="4619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0099"/>
                </a:solidFill>
              </a:rPr>
              <a:t>4</a:t>
            </a:r>
            <a:endParaRPr lang="zh-CN" altLang="en-US" sz="2800" b="1" dirty="0">
              <a:solidFill>
                <a:srgbClr val="000099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4943" y="4225456"/>
            <a:ext cx="55063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0099"/>
                </a:solidFill>
              </a:rPr>
              <a:t>5</a:t>
            </a:r>
            <a:endParaRPr lang="zh-CN" altLang="en-US" sz="2800" b="1" dirty="0">
              <a:solidFill>
                <a:srgbClr val="000099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176711" y="4169205"/>
            <a:ext cx="4320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0099"/>
                </a:solidFill>
              </a:rPr>
              <a:t>6</a:t>
            </a:r>
            <a:endParaRPr lang="zh-CN" altLang="en-US" sz="2800" b="1" dirty="0">
              <a:solidFill>
                <a:srgbClr val="000099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277434" y="4432486"/>
            <a:ext cx="69306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0099"/>
                </a:solidFill>
              </a:rPr>
              <a:t>7</a:t>
            </a:r>
            <a:endParaRPr lang="zh-CN" altLang="en-US" sz="2800" b="1" dirty="0">
              <a:solidFill>
                <a:srgbClr val="000099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0" y="0"/>
            <a:ext cx="5796136" cy="646331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tx2"/>
                </a:solidFill>
                <a:ea typeface="黑体" pitchFamily="49" charset="-122"/>
              </a:rPr>
              <a:t> </a:t>
            </a:r>
            <a:r>
              <a:rPr lang="en-US" altLang="zh-CN" sz="3600" b="1" dirty="0" smtClean="0">
                <a:solidFill>
                  <a:schemeClr val="tx2"/>
                </a:solidFill>
                <a:ea typeface="黑体" pitchFamily="49" charset="-122"/>
              </a:rPr>
              <a:t> Pair work </a:t>
            </a:r>
            <a:r>
              <a:rPr lang="zh-CN" altLang="en-US" sz="3200" b="1" dirty="0">
                <a:solidFill>
                  <a:schemeClr val="tx2"/>
                </a:solidFill>
                <a:ea typeface="黑体" pitchFamily="49" charset="-122"/>
              </a:rPr>
              <a:t>双簧活动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575" y="743945"/>
            <a:ext cx="578956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tx2"/>
                </a:solidFill>
                <a:ea typeface="黑体" pitchFamily="49" charset="-122"/>
              </a:rPr>
              <a:t>One student </a:t>
            </a:r>
            <a:r>
              <a:rPr lang="en-US" altLang="zh-CN" sz="2400" b="1" dirty="0">
                <a:solidFill>
                  <a:schemeClr val="tx2"/>
                </a:solidFill>
                <a:ea typeface="黑体" pitchFamily="49" charset="-122"/>
              </a:rPr>
              <a:t>tells the sentences.</a:t>
            </a:r>
          </a:p>
          <a:p>
            <a:r>
              <a:rPr lang="en-US" altLang="zh-CN" sz="2400" b="1" dirty="0" smtClean="0">
                <a:solidFill>
                  <a:schemeClr val="tx2"/>
                </a:solidFill>
                <a:ea typeface="黑体" pitchFamily="49" charset="-122"/>
              </a:rPr>
              <a:t>One student </a:t>
            </a:r>
            <a:r>
              <a:rPr lang="en-US" altLang="zh-CN" sz="2400" b="1" dirty="0">
                <a:solidFill>
                  <a:schemeClr val="tx2"/>
                </a:solidFill>
                <a:ea typeface="黑体" pitchFamily="49" charset="-122"/>
              </a:rPr>
              <a:t>acts with sounds and actions.</a:t>
            </a:r>
            <a:endParaRPr lang="zh-CN" altLang="en-US" sz="2400" b="1" dirty="0">
              <a:solidFill>
                <a:schemeClr val="tx2"/>
              </a:solidFill>
              <a:ea typeface="黑体" pitchFamily="49" charset="-12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434" y="-22704"/>
            <a:ext cx="2621240" cy="216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6425601" y="44675"/>
            <a:ext cx="37399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0099"/>
                </a:solidFill>
              </a:rPr>
              <a:t>1</a:t>
            </a:r>
            <a:endParaRPr lang="zh-CN" altLang="en-US" sz="2800" b="1" dirty="0">
              <a:solidFill>
                <a:srgbClr val="000099"/>
              </a:solidFill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086" y="2214525"/>
            <a:ext cx="1113844" cy="201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391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3535915"/>
            <a:ext cx="1852015" cy="2095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5198" y="-8231"/>
            <a:ext cx="7380312" cy="58477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tx2"/>
                </a:solidFill>
                <a:ea typeface="黑体" pitchFamily="49" charset="-122"/>
              </a:rPr>
              <a:t> </a:t>
            </a:r>
            <a:r>
              <a:rPr lang="en-US" altLang="zh-CN" sz="3200" b="1" dirty="0" smtClean="0">
                <a:solidFill>
                  <a:schemeClr val="tx2"/>
                </a:solidFill>
                <a:ea typeface="黑体" pitchFamily="49" charset="-122"/>
              </a:rPr>
              <a:t>  More discussion. </a:t>
            </a:r>
            <a:r>
              <a:rPr lang="zh-CN" altLang="en-US" sz="3200" b="1" dirty="0" smtClean="0">
                <a:solidFill>
                  <a:schemeClr val="tx2"/>
                </a:solidFill>
                <a:ea typeface="黑体" pitchFamily="49" charset="-122"/>
              </a:rPr>
              <a:t>拓展延伸</a:t>
            </a:r>
            <a:endParaRPr lang="zh-CN" altLang="en-US" sz="3200" b="1" dirty="0">
              <a:solidFill>
                <a:schemeClr val="tx2"/>
              </a:solidFill>
              <a:ea typeface="黑体" pitchFamily="49" charset="-122"/>
            </a:endParaRPr>
          </a:p>
        </p:txBody>
      </p:sp>
      <p:pic>
        <p:nvPicPr>
          <p:cNvPr id="10" name="Picture 5" descr="C:\Users\Administrator\Desktop\li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3717032"/>
            <a:ext cx="1844283" cy="1943974"/>
          </a:xfrm>
          <a:prstGeom prst="rect">
            <a:avLst/>
          </a:prstGeom>
          <a:noFill/>
        </p:spPr>
      </p:pic>
      <p:pic>
        <p:nvPicPr>
          <p:cNvPr id="1027" name="Picture 3" descr="C:\Users\Administrator\AppData\Roaming\Tencent\Users\214863412\QQ\WinTemp\RichOle\GZQVGN76AURW2Q`AT(%TOA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3366" y="967134"/>
            <a:ext cx="1906538" cy="1669778"/>
          </a:xfrm>
          <a:prstGeom prst="rect">
            <a:avLst/>
          </a:prstGeom>
          <a:noFill/>
        </p:spPr>
      </p:pic>
      <p:pic>
        <p:nvPicPr>
          <p:cNvPr id="1028" name="Picture 4" descr="C:\Users\Administrator\AppData\Roaming\Tencent\Users\214863412\QQ\WinTemp\RichOle\RPL)T_`MYLC}Q$LTDHDQ4{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0582" y="3730794"/>
            <a:ext cx="1743075" cy="1981200"/>
          </a:xfrm>
          <a:prstGeom prst="rect">
            <a:avLst/>
          </a:prstGeom>
          <a:noFill/>
        </p:spPr>
      </p:pic>
      <p:pic>
        <p:nvPicPr>
          <p:cNvPr id="1029" name="Picture 5" descr="C:\Users\Administrator\AppData\Roaming\Tencent\Users\214863412\QQ\WinTemp\RichOle\22R63EN}DT)8(J[TBF~5MLS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6256" y="3241995"/>
            <a:ext cx="2019300" cy="162877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971600" y="5069502"/>
            <a:ext cx="7275884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tx2"/>
                </a:solidFill>
                <a:ea typeface="黑体" pitchFamily="49" charset="-122"/>
              </a:rPr>
              <a:t>1</a:t>
            </a:r>
            <a:r>
              <a:rPr lang="en-US" altLang="zh-CN" sz="2800" b="1" dirty="0">
                <a:solidFill>
                  <a:schemeClr val="tx2"/>
                </a:solidFill>
                <a:ea typeface="黑体" pitchFamily="49" charset="-122"/>
              </a:rPr>
              <a:t>. Do you know other animals with whiskers?</a:t>
            </a:r>
          </a:p>
          <a:p>
            <a:r>
              <a:rPr lang="en-US" altLang="zh-CN" sz="2800" b="1" dirty="0" smtClean="0">
                <a:solidFill>
                  <a:schemeClr val="tx2"/>
                </a:solidFill>
                <a:ea typeface="黑体" pitchFamily="49" charset="-122"/>
              </a:rPr>
              <a:t>2. What </a:t>
            </a:r>
            <a:r>
              <a:rPr lang="en-US" altLang="zh-CN" sz="2800" b="1" dirty="0">
                <a:solidFill>
                  <a:schemeClr val="tx2"/>
                </a:solidFill>
                <a:ea typeface="黑体" pitchFamily="49" charset="-122"/>
              </a:rPr>
              <a:t>are they</a:t>
            </a:r>
            <a:r>
              <a:rPr lang="en-US" altLang="zh-CN" sz="2800" b="1" dirty="0" smtClean="0">
                <a:solidFill>
                  <a:schemeClr val="tx2"/>
                </a:solidFill>
                <a:ea typeface="黑体" pitchFamily="49" charset="-122"/>
              </a:rPr>
              <a:t>?</a:t>
            </a:r>
          </a:p>
          <a:p>
            <a:r>
              <a:rPr lang="en-US" altLang="zh-CN" sz="2800" b="1" dirty="0" smtClean="0">
                <a:solidFill>
                  <a:schemeClr val="tx2"/>
                </a:solidFill>
                <a:ea typeface="黑体" pitchFamily="49" charset="-122"/>
              </a:rPr>
              <a:t>3. Why do they need whiskers?</a:t>
            </a:r>
          </a:p>
          <a:p>
            <a:r>
              <a:rPr lang="en-US" altLang="zh-CN" sz="2800" b="1" dirty="0" smtClean="0">
                <a:solidFill>
                  <a:schemeClr val="tx2"/>
                </a:solidFill>
                <a:ea typeface="黑体" pitchFamily="49" charset="-122"/>
              </a:rPr>
              <a:t>4. How do their whiskers help them?</a:t>
            </a:r>
            <a:endParaRPr lang="zh-CN" altLang="en-US" sz="2800" b="1" dirty="0">
              <a:solidFill>
                <a:schemeClr val="tx2"/>
              </a:solidFill>
              <a:ea typeface="黑体" pitchFamily="49" charset="-122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67134"/>
            <a:ext cx="2148086" cy="2192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7" y="967134"/>
            <a:ext cx="2088233" cy="2461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 descr="C:\Users\Administrator\AppData\Roaming\Tencent\Users\214863412\QQ\WinTemp\RichOle\2TH0J728)P)5L0HCOWG6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195" name="AutoShape 3" descr="C:\Users\Administrator\AppData\Roaming\Tencent\Users\214863412\QQ\WinTemp\RichOle\2TH0J728)P)5L0HCOWG6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196" name="AutoShape 4" descr="C:\Users\Administrator\AppData\Roaming\Tencent\Users\214863412\QQ\WinTemp\RichOle\2TH0J728)P)5L0HCOWG6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8197" name="Picture 5" descr="C:\Users\Administrator\AppData\Roaming\Tencent\Users\214863412\QQ\WinTemp\RichOle\]T%1XNV[]OCW3@[~O]6JU%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548680"/>
            <a:ext cx="4563319" cy="3339276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467544" y="4293096"/>
            <a:ext cx="859298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CN" sz="2800" b="1" dirty="0">
                <a:solidFill>
                  <a:schemeClr val="tx2"/>
                </a:solidFill>
                <a:ea typeface="黑体" pitchFamily="49" charset="-122"/>
              </a:rPr>
              <a:t>What do you have to help you smell and feel things?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sz="2800" b="1" dirty="0" smtClean="0">
                <a:solidFill>
                  <a:schemeClr val="tx2"/>
                </a:solidFill>
                <a:ea typeface="黑体" pitchFamily="49" charset="-122"/>
              </a:rPr>
              <a:t>What’s the function of five senses?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Administrator\AppData\Roaming\Tencent\Users\214863412\QQ\WinTemp\RichOle\2IMS29QAI9E$W]YP)PG09Z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556792"/>
            <a:ext cx="6580615" cy="4320480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755578" y="476672"/>
            <a:ext cx="74112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chemeClr val="tx2"/>
                </a:solidFill>
                <a:ea typeface="黑体" pitchFamily="49" charset="-122"/>
              </a:rPr>
              <a:t>Enjoy the</a:t>
            </a:r>
            <a:r>
              <a:rPr lang="en-US" altLang="zh-CN" sz="4000" b="1" dirty="0">
                <a:solidFill>
                  <a:schemeClr val="tx2"/>
                </a:solidFill>
                <a:ea typeface="黑体" pitchFamily="49" charset="-122"/>
              </a:rPr>
              <a:t> </a:t>
            </a:r>
            <a:r>
              <a:rPr lang="en-US" altLang="zh-CN" sz="4000" b="1" dirty="0" smtClean="0">
                <a:solidFill>
                  <a:schemeClr val="tx2"/>
                </a:solidFill>
                <a:ea typeface="黑体" pitchFamily="49" charset="-122"/>
              </a:rPr>
              <a:t>video about five senses.</a:t>
            </a:r>
            <a:endParaRPr lang="zh-CN" altLang="en-US" sz="4000" b="1" dirty="0">
              <a:solidFill>
                <a:schemeClr val="tx2"/>
              </a:solidFill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251520" y="2028904"/>
            <a:ext cx="8604448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u"/>
              <a:tabLst/>
            </a:pPr>
            <a:r>
              <a:rPr kumimoji="0" lang="en-US" altLang="zh-CN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宋体" pitchFamily="2" charset="-122"/>
                <a:cs typeface="Times New Roman" pitchFamily="18" charset="0"/>
              </a:rPr>
              <a:t>Listen to the audio and read the story.</a:t>
            </a:r>
            <a:endParaRPr kumimoji="0" lang="en-US" altLang="zh-CN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u"/>
              <a:tabLst/>
            </a:pPr>
            <a:r>
              <a:rPr kumimoji="0" lang="en-US" altLang="zh-CN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宋体" pitchFamily="2" charset="-122"/>
                <a:cs typeface="Times New Roman" pitchFamily="18" charset="0"/>
              </a:rPr>
              <a:t>Tell the story to your parents.</a:t>
            </a:r>
            <a:endParaRPr kumimoji="0" lang="en-US" altLang="zh-CN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ea typeface="宋体" pitchFamily="2" charset="-122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u"/>
              <a:tabLst/>
            </a:pPr>
            <a:r>
              <a:rPr kumimoji="0" lang="en-US" altLang="zh-CN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宋体" pitchFamily="2" charset="-122"/>
                <a:cs typeface="Calibri" pitchFamily="34" charset="0"/>
              </a:rPr>
              <a:t>Make a new book about five senses, such as tails, eyes, noses, ears …</a:t>
            </a:r>
            <a:r>
              <a:rPr kumimoji="0" lang="en-US" altLang="zh-CN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宋体" pitchFamily="2" charset="-122"/>
                <a:cs typeface="宋体" pitchFamily="2" charset="-122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36512" y="541129"/>
            <a:ext cx="91440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smtClean="0">
                <a:solidFill>
                  <a:schemeClr val="tx2"/>
                </a:solidFill>
                <a:ea typeface="黑体" pitchFamily="49" charset="-122"/>
              </a:rPr>
              <a:t>Homework</a:t>
            </a:r>
            <a:endParaRPr lang="zh-CN" altLang="en-US" sz="6000" b="1" dirty="0">
              <a:solidFill>
                <a:schemeClr val="tx2"/>
              </a:solidFill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1520" y="764704"/>
            <a:ext cx="4665004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altLang="zh-CN" sz="2800" b="1" dirty="0" smtClean="0">
                <a:solidFill>
                  <a:schemeClr val="tx2"/>
                </a:solidFill>
                <a:ea typeface="黑体" pitchFamily="49" charset="-122"/>
              </a:rPr>
              <a:t>What animal can you see?</a:t>
            </a:r>
          </a:p>
          <a:p>
            <a:pPr marL="514350" indent="-514350">
              <a:buAutoNum type="arabicPeriod"/>
            </a:pPr>
            <a:endParaRPr lang="en-US" altLang="zh-CN" sz="2800" b="1" dirty="0" smtClean="0">
              <a:solidFill>
                <a:schemeClr val="tx2"/>
              </a:solidFill>
              <a:ea typeface="黑体" pitchFamily="49" charset="-122"/>
            </a:endParaRPr>
          </a:p>
          <a:p>
            <a:pPr marL="514350" indent="-514350">
              <a:buAutoNum type="arabicPeriod"/>
            </a:pPr>
            <a:r>
              <a:rPr lang="en-US" altLang="zh-CN" sz="2800" b="1" dirty="0" smtClean="0">
                <a:solidFill>
                  <a:schemeClr val="tx2"/>
                </a:solidFill>
                <a:ea typeface="黑体" pitchFamily="49" charset="-122"/>
              </a:rPr>
              <a:t>What is “Whiskers”?</a:t>
            </a:r>
            <a:endParaRPr lang="zh-CN" altLang="en-US" sz="2800" b="1" dirty="0">
              <a:solidFill>
                <a:schemeClr val="tx2"/>
              </a:solidFill>
              <a:ea typeface="黑体" pitchFamily="49" charset="-122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524" y="404904"/>
            <a:ext cx="4220580" cy="582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5917605" y="2303749"/>
            <a:ext cx="2232248" cy="8034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648" y="2344011"/>
            <a:ext cx="4104456" cy="3832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920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236" y="4424767"/>
            <a:ext cx="1574144" cy="244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380" y="4452930"/>
            <a:ext cx="1038294" cy="2413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711" y="4169205"/>
            <a:ext cx="2754123" cy="269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42" y="4225671"/>
            <a:ext cx="2350834" cy="2640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2413621"/>
            <a:ext cx="1628652" cy="201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463" y="1558370"/>
            <a:ext cx="2785371" cy="228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42" y="1544062"/>
            <a:ext cx="2636934" cy="227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04942" y="1580066"/>
            <a:ext cx="4320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0099"/>
                </a:solidFill>
              </a:rPr>
              <a:t>2</a:t>
            </a:r>
            <a:endParaRPr lang="zh-CN" altLang="en-US" sz="2800" b="1" dirty="0">
              <a:solidFill>
                <a:srgbClr val="000099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76711" y="1544062"/>
            <a:ext cx="4320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0099"/>
                </a:solidFill>
              </a:rPr>
              <a:t>3</a:t>
            </a:r>
            <a:endParaRPr lang="zh-CN" altLang="en-US" sz="2800" b="1" dirty="0">
              <a:solidFill>
                <a:srgbClr val="000099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36704" y="2345128"/>
            <a:ext cx="375928" cy="4619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0099"/>
                </a:solidFill>
              </a:rPr>
              <a:t>4</a:t>
            </a:r>
            <a:endParaRPr lang="zh-CN" altLang="en-US" sz="2800" b="1" dirty="0">
              <a:solidFill>
                <a:srgbClr val="000099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4943" y="4225456"/>
            <a:ext cx="55063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0099"/>
                </a:solidFill>
              </a:rPr>
              <a:t>5</a:t>
            </a:r>
            <a:endParaRPr lang="zh-CN" altLang="en-US" sz="2800" b="1" dirty="0">
              <a:solidFill>
                <a:srgbClr val="000099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176711" y="4169205"/>
            <a:ext cx="4320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0099"/>
                </a:solidFill>
              </a:rPr>
              <a:t>6</a:t>
            </a:r>
            <a:endParaRPr lang="zh-CN" altLang="en-US" sz="2800" b="1" dirty="0">
              <a:solidFill>
                <a:srgbClr val="000099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277434" y="4432486"/>
            <a:ext cx="69306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0099"/>
                </a:solidFill>
              </a:rPr>
              <a:t>7</a:t>
            </a:r>
            <a:endParaRPr lang="zh-CN" altLang="en-US" sz="2800" b="1" dirty="0">
              <a:solidFill>
                <a:srgbClr val="000099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0" y="0"/>
            <a:ext cx="5796136" cy="1138773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tx2"/>
                </a:solidFill>
                <a:ea typeface="黑体" pitchFamily="49" charset="-122"/>
              </a:rPr>
              <a:t> First reading: view &amp; answer</a:t>
            </a:r>
          </a:p>
          <a:p>
            <a:pPr algn="ctr"/>
            <a:r>
              <a:rPr lang="zh-CN" altLang="en-US" sz="3200" b="1" dirty="0" smtClean="0">
                <a:solidFill>
                  <a:schemeClr val="tx2"/>
                </a:solidFill>
                <a:ea typeface="黑体" pitchFamily="49" charset="-122"/>
              </a:rPr>
              <a:t>看图回答</a:t>
            </a:r>
            <a:endParaRPr lang="zh-CN" altLang="en-US" sz="3200" b="1" dirty="0">
              <a:solidFill>
                <a:schemeClr val="tx2"/>
              </a:solidFill>
              <a:ea typeface="黑体" pitchFamily="49" charset="-12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763688" y="3841346"/>
            <a:ext cx="541456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tx2"/>
                </a:solidFill>
                <a:ea typeface="黑体" pitchFamily="49" charset="-122"/>
              </a:rPr>
              <a:t>1.How many animals can you see?</a:t>
            </a:r>
          </a:p>
          <a:p>
            <a:r>
              <a:rPr lang="en-US" altLang="zh-CN" sz="2800" b="1" dirty="0" smtClean="0">
                <a:solidFill>
                  <a:schemeClr val="tx2"/>
                </a:solidFill>
                <a:ea typeface="黑体" pitchFamily="49" charset="-122"/>
              </a:rPr>
              <a:t>2.What animals are they?</a:t>
            </a:r>
            <a:endParaRPr lang="zh-CN" altLang="en-US" sz="2800" b="1" dirty="0">
              <a:solidFill>
                <a:schemeClr val="tx2"/>
              </a:solidFill>
              <a:ea typeface="黑体" pitchFamily="49" charset="-12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077" y="44676"/>
            <a:ext cx="2499597" cy="216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6425601" y="44675"/>
            <a:ext cx="37399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0099"/>
                </a:solidFill>
              </a:rPr>
              <a:t>1</a:t>
            </a:r>
            <a:endParaRPr lang="zh-CN" altLang="en-US" sz="2800" b="1" dirty="0">
              <a:solidFill>
                <a:srgbClr val="000099"/>
              </a:solidFill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829" y="2413621"/>
            <a:ext cx="1113844" cy="201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3059832" cy="58477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chemeClr val="tx2"/>
                </a:solidFill>
                <a:ea typeface="黑体" pitchFamily="49" charset="-122"/>
              </a:rPr>
              <a:t>Second reading</a:t>
            </a:r>
            <a:endParaRPr lang="zh-CN" altLang="en-US" sz="3200" b="1" dirty="0">
              <a:solidFill>
                <a:schemeClr val="tx2"/>
              </a:solidFill>
              <a:ea typeface="黑体" pitchFamily="49" charset="-12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8" y="626273"/>
            <a:ext cx="4600575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918" y="626273"/>
            <a:ext cx="4513847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52975" cy="650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75" y="0"/>
            <a:ext cx="4733925" cy="650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00" cy="648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0"/>
            <a:ext cx="4572000" cy="647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1" y="0"/>
            <a:ext cx="4733925" cy="646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124"/>
            <a:ext cx="4724400" cy="647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0" y="0"/>
            <a:ext cx="4743450" cy="641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272" y="-23812"/>
            <a:ext cx="4743450" cy="644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</TotalTime>
  <Words>362</Words>
  <Application>Microsoft Office PowerPoint</Application>
  <PresentationFormat>全屏显示(4:3)</PresentationFormat>
  <Paragraphs>106</Paragraphs>
  <Slides>26</Slides>
  <Notes>14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27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tommy</dc:creator>
  <cp:lastModifiedBy>fltrp</cp:lastModifiedBy>
  <cp:revision>85</cp:revision>
  <dcterms:created xsi:type="dcterms:W3CDTF">2018-07-04T15:07:56Z</dcterms:created>
  <dcterms:modified xsi:type="dcterms:W3CDTF">2018-11-07T03:29:03Z</dcterms:modified>
</cp:coreProperties>
</file>