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sldIdLst>
    <p:sldId id="285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128"/>
    <a:srgbClr val="2E2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1" autoAdjust="0"/>
    <p:restoredTop sz="94660"/>
  </p:normalViewPr>
  <p:slideViewPr>
    <p:cSldViewPr snapToGrid="0">
      <p:cViewPr>
        <p:scale>
          <a:sx n="100" d="100"/>
          <a:sy n="100" d="100"/>
        </p:scale>
        <p:origin x="-307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C2808-4946-4D10-B3C6-CFECB6B88B69}" type="doc">
      <dgm:prSet loTypeId="urn:microsoft.com/office/officeart/2005/8/layout/radial5" loCatId="relationship" qsTypeId="urn:microsoft.com/office/officeart/2005/8/quickstyle/simple1#1" qsCatId="simple" csTypeId="urn:microsoft.com/office/officeart/2005/8/colors/accent1_2#1" csCatId="accent1" phldr="0"/>
      <dgm:spPr/>
      <dgm:t>
        <a:bodyPr/>
        <a:lstStyle/>
        <a:p>
          <a:endParaRPr lang="zh-CN" altLang="en-US"/>
        </a:p>
      </dgm:t>
    </dgm:pt>
    <dgm:pt modelId="{606C32C2-2B81-43D2-8731-7AA5BC539E85}">
      <dgm:prSet phldrT="[文本]" phldr="0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>
              <a:latin typeface="Times New Roman" panose="02020603050405020304" charset="0"/>
              <a:cs typeface="Times New Roman" panose="02020603050405020304" charset="0"/>
            </a:rPr>
            <a:t>things with wheels</a:t>
          </a:r>
        </a:p>
      </dgm:t>
    </dgm:pt>
    <dgm:pt modelId="{6A930F7C-102B-4B74-A810-0EF8A77C9C80}" type="parTrans" cxnId="{BF95BD30-B5FF-4F34-9AF7-8535EE848BD7}">
      <dgm:prSet/>
      <dgm:spPr/>
      <dgm:t>
        <a:bodyPr/>
        <a:lstStyle/>
        <a:p>
          <a:endParaRPr lang="zh-CN" altLang="en-US"/>
        </a:p>
      </dgm:t>
    </dgm:pt>
    <dgm:pt modelId="{6834A72C-D888-4AEC-9D62-346A2EEC237F}" type="sibTrans" cxnId="{BF95BD30-B5FF-4F34-9AF7-8535EE848BD7}">
      <dgm:prSet/>
      <dgm:spPr/>
      <dgm:t>
        <a:bodyPr/>
        <a:lstStyle/>
        <a:p>
          <a:endParaRPr lang="zh-CN" altLang="en-US"/>
        </a:p>
      </dgm:t>
    </dgm:pt>
    <dgm:pt modelId="{9EB41CF7-2687-4840-AAF4-087A996B7653}">
      <dgm:prSet phldrT="[文本]" phldr="0" custT="0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vert="horz" wrap="square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schoolbag</a:t>
          </a:r>
        </a:p>
      </dgm:t>
    </dgm:pt>
    <dgm:pt modelId="{F725B255-70E4-4BF2-A614-1EEFDC4C0EBD}" type="parTrans" cxnId="{30518929-EE8F-4B3D-97FA-C39B4F3E9271}">
      <dgm:prSet/>
      <dgm:spPr>
        <a:solidFill>
          <a:srgbClr val="00B0F0"/>
        </a:solidFill>
      </dgm:spPr>
      <dgm:t>
        <a:bodyPr/>
        <a:lstStyle/>
        <a:p>
          <a:endParaRPr lang="zh-CN" altLang="en-US"/>
        </a:p>
      </dgm:t>
    </dgm:pt>
    <dgm:pt modelId="{BE024001-52C8-4377-9A93-EA2645AD60B3}" type="sibTrans" cxnId="{30518929-EE8F-4B3D-97FA-C39B4F3E9271}">
      <dgm:prSet/>
      <dgm:spPr/>
      <dgm:t>
        <a:bodyPr/>
        <a:lstStyle/>
        <a:p>
          <a:endParaRPr lang="zh-CN" altLang="en-US"/>
        </a:p>
      </dgm:t>
    </dgm:pt>
    <dgm:pt modelId="{1FD7F08B-44CE-4CDA-8621-DB00C9588F7D}">
      <dgm:prSet phldrT="[文本]" phldr="0" custT="0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/>
        </a:p>
      </dgm:t>
    </dgm:pt>
    <dgm:pt modelId="{3006E1B4-77FC-4EBD-A8B7-17D26EF2CDA2}" type="parTrans" cxnId="{1AB810BC-29E1-40A2-B925-C22D3E31D0C7}">
      <dgm:prSet/>
      <dgm:spPr>
        <a:solidFill>
          <a:srgbClr val="00B0F0"/>
        </a:solidFill>
      </dgm:spPr>
      <dgm:t>
        <a:bodyPr/>
        <a:lstStyle/>
        <a:p>
          <a:endParaRPr lang="zh-CN" altLang="en-US"/>
        </a:p>
      </dgm:t>
    </dgm:pt>
    <dgm:pt modelId="{397A3741-028F-425D-9B8D-8571BF64A664}" type="sibTrans" cxnId="{1AB810BC-29E1-40A2-B925-C22D3E31D0C7}">
      <dgm:prSet/>
      <dgm:spPr/>
      <dgm:t>
        <a:bodyPr/>
        <a:lstStyle/>
        <a:p>
          <a:endParaRPr lang="zh-CN" altLang="en-US"/>
        </a:p>
      </dgm:t>
    </dgm:pt>
    <dgm:pt modelId="{31D1D303-25E8-4D32-91E3-085595839514}">
      <dgm:prSet phldrT="[文本]" phldr="0" custT="0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/>
        </a:p>
      </dgm:t>
    </dgm:pt>
    <dgm:pt modelId="{E7143639-131F-4238-BF6C-40B660E1F12E}" type="parTrans" cxnId="{B5766A70-4A33-4AA3-8382-7C8E0454FCB0}">
      <dgm:prSet/>
      <dgm:spPr>
        <a:solidFill>
          <a:srgbClr val="00B0F0"/>
        </a:solidFill>
      </dgm:spPr>
      <dgm:t>
        <a:bodyPr/>
        <a:lstStyle/>
        <a:p>
          <a:endParaRPr lang="zh-CN" altLang="en-US"/>
        </a:p>
      </dgm:t>
    </dgm:pt>
    <dgm:pt modelId="{5A4727C6-0B9F-4DBB-9FD5-4817C9BACE96}" type="sibTrans" cxnId="{B5766A70-4A33-4AA3-8382-7C8E0454FCB0}">
      <dgm:prSet/>
      <dgm:spPr/>
      <dgm:t>
        <a:bodyPr/>
        <a:lstStyle/>
        <a:p>
          <a:endParaRPr lang="zh-CN" altLang="en-US"/>
        </a:p>
      </dgm:t>
    </dgm:pt>
    <dgm:pt modelId="{ACC556BC-B091-4088-80C6-AED14A312FB5}">
      <dgm:prSet phldrT="[文本]" phldr="0" custT="0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/>
        </a:p>
      </dgm:t>
    </dgm:pt>
    <dgm:pt modelId="{D8C837FD-B8AC-4CC7-A639-B541B9D52215}" type="parTrans" cxnId="{09C5A0E7-343E-4722-9D7C-C7DF02D26EA4}">
      <dgm:prSet/>
      <dgm:spPr>
        <a:solidFill>
          <a:srgbClr val="00B0F0"/>
        </a:solidFill>
      </dgm:spPr>
      <dgm:t>
        <a:bodyPr/>
        <a:lstStyle/>
        <a:p>
          <a:endParaRPr lang="zh-CN" altLang="en-US"/>
        </a:p>
      </dgm:t>
    </dgm:pt>
    <dgm:pt modelId="{F98D1FBC-D7A2-45AF-ABA0-D342C8F70BC4}" type="sibTrans" cxnId="{09C5A0E7-343E-4722-9D7C-C7DF02D26EA4}">
      <dgm:prSet/>
      <dgm:spPr/>
      <dgm:t>
        <a:bodyPr/>
        <a:lstStyle/>
        <a:p>
          <a:endParaRPr lang="zh-CN" altLang="en-US"/>
        </a:p>
      </dgm:t>
    </dgm:pt>
    <dgm:pt modelId="{3159887D-BC34-4F44-B574-5DC0809E4A70}" type="pres">
      <dgm:prSet presAssocID="{E06C2808-4946-4D10-B3C6-CFECB6B88B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49960C0-2478-4BCF-A9C0-745AB8F5088C}" type="pres">
      <dgm:prSet presAssocID="{606C32C2-2B81-43D2-8731-7AA5BC539E85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EC0B8BA3-D1A0-4681-887A-385E8DD367D4}" type="pres">
      <dgm:prSet presAssocID="{F725B255-70E4-4BF2-A614-1EEFDC4C0EBD}" presName="parTrans" presStyleLbl="sibTrans2D1" presStyleIdx="0" presStyleCnt="4"/>
      <dgm:spPr/>
      <dgm:t>
        <a:bodyPr/>
        <a:lstStyle/>
        <a:p>
          <a:endParaRPr lang="zh-CN" altLang="en-US"/>
        </a:p>
      </dgm:t>
    </dgm:pt>
    <dgm:pt modelId="{3EC7B1D9-2BD6-405A-B2BE-EE40634A0814}" type="pres">
      <dgm:prSet presAssocID="{F725B255-70E4-4BF2-A614-1EEFDC4C0EBD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E439FB7C-643C-454F-9092-F27C7C66C5B0}" type="pres">
      <dgm:prSet presAssocID="{9EB41CF7-2687-4840-AAF4-087A996B765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6555EF-08DC-4AF8-B351-7FF0D98BC600}" type="pres">
      <dgm:prSet presAssocID="{3006E1B4-77FC-4EBD-A8B7-17D26EF2CDA2}" presName="parTrans" presStyleLbl="sibTrans2D1" presStyleIdx="1" presStyleCnt="4"/>
      <dgm:spPr/>
      <dgm:t>
        <a:bodyPr/>
        <a:lstStyle/>
        <a:p>
          <a:endParaRPr lang="zh-CN" altLang="en-US"/>
        </a:p>
      </dgm:t>
    </dgm:pt>
    <dgm:pt modelId="{54D044D7-DDFF-4962-9EA3-1FA11B88BED4}" type="pres">
      <dgm:prSet presAssocID="{3006E1B4-77FC-4EBD-A8B7-17D26EF2CDA2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DA72E5D4-62CF-433D-B5E8-B21F597C9891}" type="pres">
      <dgm:prSet presAssocID="{1FD7F08B-44CE-4CDA-8621-DB00C9588F7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A4AF61-D85D-4172-B49F-287A0B9C89FD}" type="pres">
      <dgm:prSet presAssocID="{E7143639-131F-4238-BF6C-40B660E1F12E}" presName="parTrans" presStyleLbl="sibTrans2D1" presStyleIdx="2" presStyleCnt="4"/>
      <dgm:spPr/>
      <dgm:t>
        <a:bodyPr/>
        <a:lstStyle/>
        <a:p>
          <a:endParaRPr lang="zh-CN" altLang="en-US"/>
        </a:p>
      </dgm:t>
    </dgm:pt>
    <dgm:pt modelId="{0EA34702-5ACE-401D-9EDC-0AEAC90B2447}" type="pres">
      <dgm:prSet presAssocID="{E7143639-131F-4238-BF6C-40B660E1F12E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9E9F3594-8892-41E8-B3EB-FCDEECCFF202}" type="pres">
      <dgm:prSet presAssocID="{31D1D303-25E8-4D32-91E3-08559583951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326397-1233-4C08-8969-7FBCBC2B26B2}" type="pres">
      <dgm:prSet presAssocID="{D8C837FD-B8AC-4CC7-A639-B541B9D52215}" presName="parTrans" presStyleLbl="sibTrans2D1" presStyleIdx="3" presStyleCnt="4"/>
      <dgm:spPr/>
      <dgm:t>
        <a:bodyPr/>
        <a:lstStyle/>
        <a:p>
          <a:endParaRPr lang="zh-CN" altLang="en-US"/>
        </a:p>
      </dgm:t>
    </dgm:pt>
    <dgm:pt modelId="{6505D330-90B3-4BB2-8F76-B02E19E3B067}" type="pres">
      <dgm:prSet presAssocID="{D8C837FD-B8AC-4CC7-A639-B541B9D52215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EFD94A1D-1705-44D4-9F71-52ACA21AC469}" type="pres">
      <dgm:prSet presAssocID="{ACC556BC-B091-4088-80C6-AED14A312FB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260372D-296A-4449-950C-66DA8E86CECB}" type="presOf" srcId="{E7143639-131F-4238-BF6C-40B660E1F12E}" destId="{0EA34702-5ACE-401D-9EDC-0AEAC90B2447}" srcOrd="1" destOrd="0" presId="urn:microsoft.com/office/officeart/2005/8/layout/radial5"/>
    <dgm:cxn modelId="{589BB18E-BDD9-4F56-B3B1-BA11C878DF27}" type="presOf" srcId="{E06C2808-4946-4D10-B3C6-CFECB6B88B69}" destId="{3159887D-BC34-4F44-B574-5DC0809E4A70}" srcOrd="0" destOrd="0" presId="urn:microsoft.com/office/officeart/2005/8/layout/radial5"/>
    <dgm:cxn modelId="{30518929-EE8F-4B3D-97FA-C39B4F3E9271}" srcId="{606C32C2-2B81-43D2-8731-7AA5BC539E85}" destId="{9EB41CF7-2687-4840-AAF4-087A996B7653}" srcOrd="0" destOrd="0" parTransId="{F725B255-70E4-4BF2-A614-1EEFDC4C0EBD}" sibTransId="{BE024001-52C8-4377-9A93-EA2645AD60B3}"/>
    <dgm:cxn modelId="{4CA96D9F-28D4-4B83-BAE2-9207FF5545F2}" type="presOf" srcId="{ACC556BC-B091-4088-80C6-AED14A312FB5}" destId="{EFD94A1D-1705-44D4-9F71-52ACA21AC469}" srcOrd="0" destOrd="0" presId="urn:microsoft.com/office/officeart/2005/8/layout/radial5"/>
    <dgm:cxn modelId="{EC665545-1B5C-4181-B730-AE1AC7C6C2A8}" type="presOf" srcId="{D8C837FD-B8AC-4CC7-A639-B541B9D52215}" destId="{61326397-1233-4C08-8969-7FBCBC2B26B2}" srcOrd="0" destOrd="0" presId="urn:microsoft.com/office/officeart/2005/8/layout/radial5"/>
    <dgm:cxn modelId="{8D538702-6A53-40E0-920A-7FE3AB6985B6}" type="presOf" srcId="{31D1D303-25E8-4D32-91E3-085595839514}" destId="{9E9F3594-8892-41E8-B3EB-FCDEECCFF202}" srcOrd="0" destOrd="0" presId="urn:microsoft.com/office/officeart/2005/8/layout/radial5"/>
    <dgm:cxn modelId="{D22DB319-CADE-417B-A359-BD20C1F474FF}" type="presOf" srcId="{606C32C2-2B81-43D2-8731-7AA5BC539E85}" destId="{B49960C0-2478-4BCF-A9C0-745AB8F5088C}" srcOrd="0" destOrd="0" presId="urn:microsoft.com/office/officeart/2005/8/layout/radial5"/>
    <dgm:cxn modelId="{09C5A0E7-343E-4722-9D7C-C7DF02D26EA4}" srcId="{606C32C2-2B81-43D2-8731-7AA5BC539E85}" destId="{ACC556BC-B091-4088-80C6-AED14A312FB5}" srcOrd="3" destOrd="0" parTransId="{D8C837FD-B8AC-4CC7-A639-B541B9D52215}" sibTransId="{F98D1FBC-D7A2-45AF-ABA0-D342C8F70BC4}"/>
    <dgm:cxn modelId="{0198B1FD-2D59-420B-BB84-A4E449C0EBEA}" type="presOf" srcId="{E7143639-131F-4238-BF6C-40B660E1F12E}" destId="{BAA4AF61-D85D-4172-B49F-287A0B9C89FD}" srcOrd="0" destOrd="0" presId="urn:microsoft.com/office/officeart/2005/8/layout/radial5"/>
    <dgm:cxn modelId="{6399B765-6DDD-43CB-A64B-1EDBA16FCEE5}" type="presOf" srcId="{F725B255-70E4-4BF2-A614-1EEFDC4C0EBD}" destId="{3EC7B1D9-2BD6-405A-B2BE-EE40634A0814}" srcOrd="1" destOrd="0" presId="urn:microsoft.com/office/officeart/2005/8/layout/radial5"/>
    <dgm:cxn modelId="{BF95BD30-B5FF-4F34-9AF7-8535EE848BD7}" srcId="{E06C2808-4946-4D10-B3C6-CFECB6B88B69}" destId="{606C32C2-2B81-43D2-8731-7AA5BC539E85}" srcOrd="0" destOrd="0" parTransId="{6A930F7C-102B-4B74-A810-0EF8A77C9C80}" sibTransId="{6834A72C-D888-4AEC-9D62-346A2EEC237F}"/>
    <dgm:cxn modelId="{FF1B65E4-5207-4925-B58B-89DC3DA18CFE}" type="presOf" srcId="{3006E1B4-77FC-4EBD-A8B7-17D26EF2CDA2}" destId="{7B6555EF-08DC-4AF8-B351-7FF0D98BC600}" srcOrd="0" destOrd="0" presId="urn:microsoft.com/office/officeart/2005/8/layout/radial5"/>
    <dgm:cxn modelId="{D7732170-A7C2-405E-A48F-FF0591A2C8BA}" type="presOf" srcId="{9EB41CF7-2687-4840-AAF4-087A996B7653}" destId="{E439FB7C-643C-454F-9092-F27C7C66C5B0}" srcOrd="0" destOrd="0" presId="urn:microsoft.com/office/officeart/2005/8/layout/radial5"/>
    <dgm:cxn modelId="{88D43579-C5E9-4E6D-8C2B-FEF12876CFEC}" type="presOf" srcId="{D8C837FD-B8AC-4CC7-A639-B541B9D52215}" destId="{6505D330-90B3-4BB2-8F76-B02E19E3B067}" srcOrd="1" destOrd="0" presId="urn:microsoft.com/office/officeart/2005/8/layout/radial5"/>
    <dgm:cxn modelId="{695C0785-6E53-49C6-870E-DB50B6440C9B}" type="presOf" srcId="{F725B255-70E4-4BF2-A614-1EEFDC4C0EBD}" destId="{EC0B8BA3-D1A0-4681-887A-385E8DD367D4}" srcOrd="0" destOrd="0" presId="urn:microsoft.com/office/officeart/2005/8/layout/radial5"/>
    <dgm:cxn modelId="{C9EF33E5-EEE1-4D76-B456-270308812CAD}" type="presOf" srcId="{1FD7F08B-44CE-4CDA-8621-DB00C9588F7D}" destId="{DA72E5D4-62CF-433D-B5E8-B21F597C9891}" srcOrd="0" destOrd="0" presId="urn:microsoft.com/office/officeart/2005/8/layout/radial5"/>
    <dgm:cxn modelId="{F1301D41-1879-4402-ACB3-1FA810414A83}" type="presOf" srcId="{3006E1B4-77FC-4EBD-A8B7-17D26EF2CDA2}" destId="{54D044D7-DDFF-4962-9EA3-1FA11B88BED4}" srcOrd="1" destOrd="0" presId="urn:microsoft.com/office/officeart/2005/8/layout/radial5"/>
    <dgm:cxn modelId="{1AB810BC-29E1-40A2-B925-C22D3E31D0C7}" srcId="{606C32C2-2B81-43D2-8731-7AA5BC539E85}" destId="{1FD7F08B-44CE-4CDA-8621-DB00C9588F7D}" srcOrd="1" destOrd="0" parTransId="{3006E1B4-77FC-4EBD-A8B7-17D26EF2CDA2}" sibTransId="{397A3741-028F-425D-9B8D-8571BF64A664}"/>
    <dgm:cxn modelId="{B5766A70-4A33-4AA3-8382-7C8E0454FCB0}" srcId="{606C32C2-2B81-43D2-8731-7AA5BC539E85}" destId="{31D1D303-25E8-4D32-91E3-085595839514}" srcOrd="2" destOrd="0" parTransId="{E7143639-131F-4238-BF6C-40B660E1F12E}" sibTransId="{5A4727C6-0B9F-4DBB-9FD5-4817C9BACE96}"/>
    <dgm:cxn modelId="{DB6051E6-EBB7-405E-B9CF-DE97278E3461}" type="presParOf" srcId="{3159887D-BC34-4F44-B574-5DC0809E4A70}" destId="{B49960C0-2478-4BCF-A9C0-745AB8F5088C}" srcOrd="0" destOrd="0" presId="urn:microsoft.com/office/officeart/2005/8/layout/radial5"/>
    <dgm:cxn modelId="{5ACE5539-F93C-4B3E-9901-6FB85658BA9F}" type="presParOf" srcId="{3159887D-BC34-4F44-B574-5DC0809E4A70}" destId="{EC0B8BA3-D1A0-4681-887A-385E8DD367D4}" srcOrd="1" destOrd="0" presId="urn:microsoft.com/office/officeart/2005/8/layout/radial5"/>
    <dgm:cxn modelId="{A9F8747A-C837-41CB-BDA3-E255E5022AC3}" type="presParOf" srcId="{EC0B8BA3-D1A0-4681-887A-385E8DD367D4}" destId="{3EC7B1D9-2BD6-405A-B2BE-EE40634A0814}" srcOrd="0" destOrd="0" presId="urn:microsoft.com/office/officeart/2005/8/layout/radial5"/>
    <dgm:cxn modelId="{BBCCE388-ED08-41E0-A81A-3396802080CE}" type="presParOf" srcId="{3159887D-BC34-4F44-B574-5DC0809E4A70}" destId="{E439FB7C-643C-454F-9092-F27C7C66C5B0}" srcOrd="2" destOrd="0" presId="urn:microsoft.com/office/officeart/2005/8/layout/radial5"/>
    <dgm:cxn modelId="{8C59BE26-198C-48B9-B23B-BB3EB266FAF2}" type="presParOf" srcId="{3159887D-BC34-4F44-B574-5DC0809E4A70}" destId="{7B6555EF-08DC-4AF8-B351-7FF0D98BC600}" srcOrd="3" destOrd="0" presId="urn:microsoft.com/office/officeart/2005/8/layout/radial5"/>
    <dgm:cxn modelId="{B7191BE9-9CF5-4957-930F-1F1D163DA987}" type="presParOf" srcId="{7B6555EF-08DC-4AF8-B351-7FF0D98BC600}" destId="{54D044D7-DDFF-4962-9EA3-1FA11B88BED4}" srcOrd="0" destOrd="0" presId="urn:microsoft.com/office/officeart/2005/8/layout/radial5"/>
    <dgm:cxn modelId="{6F4E38AA-496D-475D-96AC-506CD413FF5C}" type="presParOf" srcId="{3159887D-BC34-4F44-B574-5DC0809E4A70}" destId="{DA72E5D4-62CF-433D-B5E8-B21F597C9891}" srcOrd="4" destOrd="0" presId="urn:microsoft.com/office/officeart/2005/8/layout/radial5"/>
    <dgm:cxn modelId="{1827179E-4B97-4B25-AEEA-B89C8DEE47EE}" type="presParOf" srcId="{3159887D-BC34-4F44-B574-5DC0809E4A70}" destId="{BAA4AF61-D85D-4172-B49F-287A0B9C89FD}" srcOrd="5" destOrd="0" presId="urn:microsoft.com/office/officeart/2005/8/layout/radial5"/>
    <dgm:cxn modelId="{6B17934A-2218-4C39-AAA6-68FDD2CFE673}" type="presParOf" srcId="{BAA4AF61-D85D-4172-B49F-287A0B9C89FD}" destId="{0EA34702-5ACE-401D-9EDC-0AEAC90B2447}" srcOrd="0" destOrd="0" presId="urn:microsoft.com/office/officeart/2005/8/layout/radial5"/>
    <dgm:cxn modelId="{0DAF27EA-9013-4D99-959A-731725B3918F}" type="presParOf" srcId="{3159887D-BC34-4F44-B574-5DC0809E4A70}" destId="{9E9F3594-8892-41E8-B3EB-FCDEECCFF202}" srcOrd="6" destOrd="0" presId="urn:microsoft.com/office/officeart/2005/8/layout/radial5"/>
    <dgm:cxn modelId="{58020DFD-5C7A-4E3A-B509-7B08FBFBBAFD}" type="presParOf" srcId="{3159887D-BC34-4F44-B574-5DC0809E4A70}" destId="{61326397-1233-4C08-8969-7FBCBC2B26B2}" srcOrd="7" destOrd="0" presId="urn:microsoft.com/office/officeart/2005/8/layout/radial5"/>
    <dgm:cxn modelId="{263042E4-010E-45E4-AB15-68CBA6768E9C}" type="presParOf" srcId="{61326397-1233-4C08-8969-7FBCBC2B26B2}" destId="{6505D330-90B3-4BB2-8F76-B02E19E3B067}" srcOrd="0" destOrd="0" presId="urn:microsoft.com/office/officeart/2005/8/layout/radial5"/>
    <dgm:cxn modelId="{50A8CF18-23B6-46E1-BD4B-AA467C863098}" type="presParOf" srcId="{3159887D-BC34-4F44-B574-5DC0809E4A70}" destId="{EFD94A1D-1705-44D4-9F71-52ACA21AC46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960C0-2478-4BCF-A9C0-745AB8F5088C}">
      <dsp:nvSpPr>
        <dsp:cNvPr id="0" name=""/>
        <dsp:cNvSpPr/>
      </dsp:nvSpPr>
      <dsp:spPr>
        <a:xfrm>
          <a:off x="2100675" y="1636173"/>
          <a:ext cx="990408" cy="990408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>
              <a:latin typeface="Times New Roman" panose="02020603050405020304" charset="0"/>
              <a:cs typeface="Times New Roman" panose="02020603050405020304" charset="0"/>
            </a:rPr>
            <a:t>things with wheels</a:t>
          </a:r>
        </a:p>
      </dsp:txBody>
      <dsp:txXfrm>
        <a:off x="2245717" y="1781215"/>
        <a:ext cx="700324" cy="700324"/>
      </dsp:txXfrm>
    </dsp:sp>
    <dsp:sp modelId="{EC0B8BA3-D1A0-4681-887A-385E8DD367D4}">
      <dsp:nvSpPr>
        <dsp:cNvPr id="0" name=""/>
        <dsp:cNvSpPr/>
      </dsp:nvSpPr>
      <dsp:spPr>
        <a:xfrm rot="16200000">
          <a:off x="2490034" y="1274087"/>
          <a:ext cx="211690" cy="336738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2521788" y="1373189"/>
        <a:ext cx="148183" cy="202042"/>
      </dsp:txXfrm>
    </dsp:sp>
    <dsp:sp modelId="{E439FB7C-643C-454F-9092-F27C7C66C5B0}">
      <dsp:nvSpPr>
        <dsp:cNvPr id="0" name=""/>
        <dsp:cNvSpPr/>
      </dsp:nvSpPr>
      <dsp:spPr>
        <a:xfrm>
          <a:off x="1980743" y="6485"/>
          <a:ext cx="1230272" cy="123027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/>
            <a:t>schoolbag</a:t>
          </a:r>
        </a:p>
      </dsp:txBody>
      <dsp:txXfrm>
        <a:off x="2160912" y="186654"/>
        <a:ext cx="869934" cy="869934"/>
      </dsp:txXfrm>
    </dsp:sp>
    <dsp:sp modelId="{7B6555EF-08DC-4AF8-B351-7FF0D98BC600}">
      <dsp:nvSpPr>
        <dsp:cNvPr id="0" name=""/>
        <dsp:cNvSpPr/>
      </dsp:nvSpPr>
      <dsp:spPr>
        <a:xfrm>
          <a:off x="3178955" y="1963008"/>
          <a:ext cx="211690" cy="336738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3178955" y="2030356"/>
        <a:ext cx="148183" cy="202042"/>
      </dsp:txXfrm>
    </dsp:sp>
    <dsp:sp modelId="{DA72E5D4-62CF-433D-B5E8-B21F597C9891}">
      <dsp:nvSpPr>
        <dsp:cNvPr id="0" name=""/>
        <dsp:cNvSpPr/>
      </dsp:nvSpPr>
      <dsp:spPr>
        <a:xfrm>
          <a:off x="3490499" y="1516241"/>
          <a:ext cx="1230272" cy="123027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1400" kern="1200"/>
        </a:p>
      </dsp:txBody>
      <dsp:txXfrm>
        <a:off x="3670668" y="1696410"/>
        <a:ext cx="869934" cy="869934"/>
      </dsp:txXfrm>
    </dsp:sp>
    <dsp:sp modelId="{BAA4AF61-D85D-4172-B49F-287A0B9C89FD}">
      <dsp:nvSpPr>
        <dsp:cNvPr id="0" name=""/>
        <dsp:cNvSpPr/>
      </dsp:nvSpPr>
      <dsp:spPr>
        <a:xfrm rot="5400000">
          <a:off x="2490034" y="2651928"/>
          <a:ext cx="211690" cy="336738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2521788" y="2687523"/>
        <a:ext cx="148183" cy="202042"/>
      </dsp:txXfrm>
    </dsp:sp>
    <dsp:sp modelId="{9E9F3594-8892-41E8-B3EB-FCDEECCFF202}">
      <dsp:nvSpPr>
        <dsp:cNvPr id="0" name=""/>
        <dsp:cNvSpPr/>
      </dsp:nvSpPr>
      <dsp:spPr>
        <a:xfrm>
          <a:off x="1980743" y="3025997"/>
          <a:ext cx="1230272" cy="123027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1400" kern="1200"/>
        </a:p>
      </dsp:txBody>
      <dsp:txXfrm>
        <a:off x="2160912" y="3206166"/>
        <a:ext cx="869934" cy="869934"/>
      </dsp:txXfrm>
    </dsp:sp>
    <dsp:sp modelId="{61326397-1233-4C08-8969-7FBCBC2B26B2}">
      <dsp:nvSpPr>
        <dsp:cNvPr id="0" name=""/>
        <dsp:cNvSpPr/>
      </dsp:nvSpPr>
      <dsp:spPr>
        <a:xfrm rot="10800000">
          <a:off x="1801114" y="1963008"/>
          <a:ext cx="211690" cy="336738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 rot="10800000">
        <a:off x="1864621" y="2030356"/>
        <a:ext cx="148183" cy="202042"/>
      </dsp:txXfrm>
    </dsp:sp>
    <dsp:sp modelId="{EFD94A1D-1705-44D4-9F71-52ACA21AC469}">
      <dsp:nvSpPr>
        <dsp:cNvPr id="0" name=""/>
        <dsp:cNvSpPr/>
      </dsp:nvSpPr>
      <dsp:spPr>
        <a:xfrm>
          <a:off x="470987" y="1516241"/>
          <a:ext cx="1230272" cy="123027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 sz="1400" kern="1200"/>
        </a:p>
      </dsp:txBody>
      <dsp:txXfrm>
        <a:off x="651156" y="1696410"/>
        <a:ext cx="869934" cy="869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67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通过板书画简笔画呈现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>
                <a:latin typeface="Comic Sans MS" panose="030F0702030302020204" charset="0"/>
                <a:cs typeface="Comic Sans MS" panose="030F0702030302020204" charset="0"/>
                <a:sym typeface="+mn-ea"/>
              </a:rPr>
              <a:t>1. What does this chart tell us?(</a:t>
            </a:r>
            <a:r>
              <a:rPr lang="zh-CN" altLang="en-US">
                <a:latin typeface="Comic Sans MS" panose="030F0702030302020204" charset="0"/>
                <a:cs typeface="Comic Sans MS" panose="030F0702030302020204" charset="0"/>
                <a:sym typeface="+mn-ea"/>
              </a:rPr>
              <a:t>教学生看图片、单词及对应的页码）</a:t>
            </a:r>
            <a:r>
              <a:rPr lang="en-US" altLang="zh-CN">
                <a:latin typeface="Comic Sans MS" panose="030F0702030302020204" charset="0"/>
                <a:cs typeface="Comic Sans MS" panose="030F0702030302020204" charset="0"/>
                <a:sym typeface="+mn-ea"/>
              </a:rPr>
              <a:t>2. What does this wheel belong to?</a:t>
            </a:r>
            <a:endParaRPr lang="en-US" altLang="zh-CN"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学生在车轮同不不同的分歧中，得出车轮材质等虽各不相同，但有一个共同点，都是圆的。教师引导学生了解车轮使用的原理：圆的特点是圆心到圆周的距离相等，这样保证了车运动的时候比较平稳。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点击图片，观看视频。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飞机与高铁的图片，仅为教师和学生提供范例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轮子闹钟仅为教师提供示例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建议</a:t>
            </a:r>
            <a:r>
              <a:rPr lang="en-US" altLang="zh-CN"/>
              <a:t>penny farthing</a:t>
            </a:r>
            <a:r>
              <a:rPr lang="zh-CN" altLang="en-US"/>
              <a:t>只出现英语，不出现中文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教师过渡语：</a:t>
            </a:r>
            <a:r>
              <a:rPr lang="en-US" altLang="zh-CN"/>
              <a:t>Let's review the book together.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2018/11/7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2018/11/7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2018/11/7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2018/11/7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notesSlide" Target="../notesSlides/notesSlide14.xml"/><Relationship Id="rId7" Type="http://schemas.openxmlformats.org/officeDocument/2006/relationships/diagramData" Target="../diagrams/data1.xml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19.png"/><Relationship Id="rId11" Type="http://schemas.microsoft.com/office/2007/relationships/diagramDrawing" Target="../diagrams/drawing1.xml"/><Relationship Id="rId5" Type="http://schemas.openxmlformats.org/officeDocument/2006/relationships/image" Target="../media/image1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7.png"/><Relationship Id="rId9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48" y="0"/>
            <a:ext cx="10011831" cy="6744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6085" y="5520690"/>
            <a:ext cx="4485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ea typeface="黑体" panose="02010609060101010101" pitchFamily="49" charset="-122"/>
              </a:rPr>
              <a:t>选自</a:t>
            </a:r>
            <a:r>
              <a:rPr lang="en-US" altLang="zh-CN" sz="3200" b="1" dirty="0" smtClean="0">
                <a:ea typeface="黑体" panose="02010609060101010101" pitchFamily="49" charset="-122"/>
              </a:rPr>
              <a:t>《</a:t>
            </a:r>
            <a:r>
              <a:rPr lang="zh-CN" altLang="en-US" sz="3200" b="1" dirty="0" smtClean="0">
                <a:ea typeface="黑体" panose="02010609060101010101" pitchFamily="49" charset="-122"/>
              </a:rPr>
              <a:t>多维阅读第</a:t>
            </a:r>
            <a:r>
              <a:rPr lang="en-US" altLang="zh-CN" sz="3200" b="1" dirty="0" smtClean="0">
                <a:ea typeface="黑体" panose="02010609060101010101" pitchFamily="49" charset="-122"/>
              </a:rPr>
              <a:t>1</a:t>
            </a:r>
            <a:r>
              <a:rPr lang="zh-CN" altLang="en-US" sz="3200" b="1" dirty="0" smtClean="0">
                <a:ea typeface="黑体" panose="02010609060101010101" pitchFamily="49" charset="-122"/>
              </a:rPr>
              <a:t>级</a:t>
            </a:r>
            <a:r>
              <a:rPr lang="en-US" altLang="zh-CN" sz="3200" b="1" dirty="0" smtClean="0">
                <a:ea typeface="黑体" panose="02010609060101010101" pitchFamily="49" charset="-122"/>
              </a:rPr>
              <a:t>》</a:t>
            </a:r>
            <a:endParaRPr lang="zh-CN" altLang="en-US" sz="3200" b="1" dirty="0"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01420" y="2471569"/>
            <a:ext cx="4047903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Wheels</a:t>
            </a:r>
          </a:p>
          <a:p>
            <a:pPr algn="ctr"/>
            <a:r>
              <a:rPr lang="zh-CN" alt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不同的车轮</a:t>
            </a:r>
            <a:endParaRPr lang="en-US" altLang="zh-CN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宋体" pitchFamily="2" charset="-122"/>
              <a:ea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IMG_5563"/>
          <p:cNvPicPr>
            <a:picLocks noChangeAspect="1"/>
          </p:cNvPicPr>
          <p:nvPr/>
        </p:nvPicPr>
        <p:blipFill>
          <a:blip r:embed="rId3"/>
          <a:srcRect l="16146" t="70909" r="42478"/>
          <a:stretch>
            <a:fillRect/>
          </a:stretch>
        </p:blipFill>
        <p:spPr>
          <a:xfrm>
            <a:off x="293370" y="412750"/>
            <a:ext cx="3451860" cy="3237865"/>
          </a:xfrm>
          <a:prstGeom prst="rect">
            <a:avLst/>
          </a:prstGeom>
        </p:spPr>
      </p:pic>
      <p:pic>
        <p:nvPicPr>
          <p:cNvPr id="7" name="图片 6" descr="IMG_5565"/>
          <p:cNvPicPr>
            <a:picLocks noChangeAspect="1"/>
          </p:cNvPicPr>
          <p:nvPr/>
        </p:nvPicPr>
        <p:blipFill>
          <a:blip r:embed="rId4"/>
          <a:srcRect l="69186" t="33437" r="7210" b="35171"/>
          <a:stretch>
            <a:fillRect/>
          </a:stretch>
        </p:blipFill>
        <p:spPr>
          <a:xfrm>
            <a:off x="3745230" y="308610"/>
            <a:ext cx="3350260" cy="33426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64845" y="4064635"/>
            <a:ext cx="1052512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How many wheels do you find on a </a:t>
            </a:r>
            <a:r>
              <a:rPr lang="en-US" altLang="zh-CN" sz="2800" b="1" dirty="0" smtClean="0">
                <a:solidFill>
                  <a:srgbClr val="0070C0"/>
                </a:solidFill>
                <a:cs typeface="+mn-lt"/>
              </a:rPr>
              <a:t>scooter/bus/motorcycle</a:t>
            </a:r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?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64845" y="5259705"/>
            <a:ext cx="422338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cs typeface="+mn-lt"/>
              </a:rPr>
              <a:t>What's the wheel like?</a:t>
            </a:r>
          </a:p>
        </p:txBody>
      </p:sp>
      <p:pic>
        <p:nvPicPr>
          <p:cNvPr id="24" name="图片 23" descr="IMG_5563"/>
          <p:cNvPicPr>
            <a:picLocks noChangeAspect="1"/>
          </p:cNvPicPr>
          <p:nvPr/>
        </p:nvPicPr>
        <p:blipFill>
          <a:blip r:embed="rId3"/>
          <a:srcRect l="15565" t="37753" r="40938" b="30556"/>
          <a:stretch>
            <a:fillRect/>
          </a:stretch>
        </p:blipFill>
        <p:spPr>
          <a:xfrm>
            <a:off x="7095490" y="308610"/>
            <a:ext cx="3439795" cy="33420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833120" y="2195195"/>
            <a:ext cx="10836275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cs typeface="+mn-lt"/>
              </a:rPr>
              <a:t>What do you think would happen if a bike had only one wheel?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650875"/>
            <a:ext cx="9277350" cy="6080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77460" y="5584507"/>
            <a:ext cx="6461760" cy="9531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Have you ever seen </a:t>
            </a:r>
            <a:r>
              <a:rPr lang="en-US" altLang="zh-CN" sz="2800" b="1" dirty="0" smtClean="0">
                <a:solidFill>
                  <a:srgbClr val="0070C0"/>
                </a:solidFill>
                <a:cs typeface="+mn-lt"/>
              </a:rPr>
              <a:t>a bike </a:t>
            </a:r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like these?</a:t>
            </a:r>
          </a:p>
          <a:p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 When/Where?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95250" y="67310"/>
            <a:ext cx="7411720" cy="5835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2"/>
                </a:solidFill>
                <a:ea typeface="黑体" panose="02010609060101010101" pitchFamily="49" charset="-122"/>
              </a:rPr>
              <a:t>Predict, read </a:t>
            </a:r>
            <a:r>
              <a:rPr lang="en-US" altLang="zh-CN" sz="3200" b="1" dirty="0">
                <a:solidFill>
                  <a:schemeClr val="tx2"/>
                </a:solidFill>
                <a:ea typeface="黑体" panose="02010609060101010101" pitchFamily="49" charset="-122"/>
              </a:rPr>
              <a:t>and check </a:t>
            </a:r>
            <a:r>
              <a:rPr lang="zh-CN" altLang="en-US" sz="3200" b="1" dirty="0">
                <a:solidFill>
                  <a:schemeClr val="tx2"/>
                </a:solidFill>
                <a:ea typeface="黑体" panose="02010609060101010101" pitchFamily="49" charset="-122"/>
              </a:rPr>
              <a:t>预测与验证</a:t>
            </a:r>
            <a:endParaRPr lang="en-US" altLang="zh-CN" sz="3200" b="1" dirty="0">
              <a:solidFill>
                <a:schemeClr val="tx2"/>
              </a:solidFill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1866900"/>
            <a:ext cx="7600949" cy="307738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1610" y="838835"/>
            <a:ext cx="702564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cs typeface="+mn-lt"/>
              </a:rPr>
              <a:t>What do you notice about these wheels?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52065" y="5274310"/>
            <a:ext cx="6668770" cy="5219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charset="0"/>
                <a:cs typeface="Comic Sans MS" panose="030F0702030302020204" charset="0"/>
              </a:rPr>
              <a:t>penny farthing </a:t>
            </a:r>
            <a:r>
              <a:rPr lang="zh-CN" altLang="en-US" sz="2800" dirty="0">
                <a:latin typeface="Comic Sans MS" panose="030F0702030302020204" charset="0"/>
                <a:cs typeface="Comic Sans MS" panose="030F0702030302020204" charset="0"/>
              </a:rPr>
              <a:t>前轮大后轮小的自行车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250" y="67310"/>
            <a:ext cx="4772660" cy="5835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2"/>
                </a:solidFill>
                <a:ea typeface="黑体" panose="02010609060101010101" pitchFamily="49" charset="-122"/>
              </a:rPr>
              <a:t>Look, compare and say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5562"/>
          <p:cNvPicPr>
            <a:picLocks noChangeAspect="1"/>
          </p:cNvPicPr>
          <p:nvPr/>
        </p:nvPicPr>
        <p:blipFill>
          <a:blip r:embed="rId4"/>
          <a:srcRect t="10032" r="6878" b="6635"/>
          <a:stretch>
            <a:fillRect/>
          </a:stretch>
        </p:blipFill>
        <p:spPr>
          <a:xfrm>
            <a:off x="364490" y="602615"/>
            <a:ext cx="5110480" cy="60979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48326" y="1134745"/>
            <a:ext cx="6201410" cy="9531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cs typeface="+mn-lt"/>
              </a:rPr>
              <a:t>Which word in the sentence says </a:t>
            </a:r>
            <a:r>
              <a:rPr lang="en-US" sz="2800" b="1" dirty="0">
                <a:solidFill>
                  <a:srgbClr val="FF0000"/>
                </a:solidFill>
                <a:cs typeface="+mn-lt"/>
              </a:rPr>
              <a:t>wheel</a:t>
            </a:r>
            <a:r>
              <a:rPr lang="en-US" sz="2800" b="1" dirty="0">
                <a:solidFill>
                  <a:srgbClr val="0070C0"/>
                </a:solidFill>
                <a:cs typeface="+mn-lt"/>
              </a:rPr>
              <a:t>? </a:t>
            </a:r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How do you know?</a:t>
            </a:r>
          </a:p>
        </p:txBody>
      </p:sp>
      <p:sp>
        <p:nvSpPr>
          <p:cNvPr id="2" name="TextBox 4"/>
          <p:cNvSpPr txBox="1"/>
          <p:nvPr/>
        </p:nvSpPr>
        <p:spPr>
          <a:xfrm>
            <a:off x="0" y="0"/>
            <a:ext cx="4617085" cy="5835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ea typeface="黑体" panose="02010609060101010101" pitchFamily="49" charset="-122"/>
              </a:rPr>
              <a:t>  Second reading</a:t>
            </a:r>
            <a:endParaRPr lang="zh-CN" altLang="en-US" sz="3200" b="1" dirty="0">
              <a:solidFill>
                <a:schemeClr val="tx2"/>
              </a:solidFill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48326" y="3457574"/>
            <a:ext cx="5898515" cy="1383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Do you know any other words? Which ones?</a:t>
            </a:r>
          </a:p>
          <a:p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Read the sentence.</a:t>
            </a:r>
          </a:p>
        </p:txBody>
      </p:sp>
      <p:sp>
        <p:nvSpPr>
          <p:cNvPr id="8" name="矩形 7"/>
          <p:cNvSpPr/>
          <p:nvPr/>
        </p:nvSpPr>
        <p:spPr>
          <a:xfrm>
            <a:off x="2760980" y="5924550"/>
            <a:ext cx="1472565" cy="57594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4" y="737043"/>
            <a:ext cx="8486457" cy="61036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92143" y="167005"/>
            <a:ext cx="778065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Make a circle around the word that says </a:t>
            </a:r>
            <a:r>
              <a:rPr lang="en-US" altLang="zh-CN" sz="2800" b="1" dirty="0">
                <a:solidFill>
                  <a:srgbClr val="FF0000"/>
                </a:solidFill>
                <a:cs typeface="+mn-lt"/>
              </a:rPr>
              <a:t>this</a:t>
            </a:r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4670" y="167005"/>
            <a:ext cx="769366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Make a circle around the word that says </a:t>
            </a:r>
            <a:r>
              <a:rPr lang="en-US" altLang="zh-CN" sz="2800" b="1" dirty="0">
                <a:solidFill>
                  <a:srgbClr val="FF0000"/>
                </a:solidFill>
                <a:cs typeface="+mn-lt"/>
              </a:rPr>
              <a:t>on</a:t>
            </a:r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.</a:t>
            </a:r>
          </a:p>
        </p:txBody>
      </p:sp>
      <p:sp>
        <p:nvSpPr>
          <p:cNvPr id="4" name="椭圆 3"/>
          <p:cNvSpPr/>
          <p:nvPr/>
        </p:nvSpPr>
        <p:spPr>
          <a:xfrm>
            <a:off x="2235783" y="5496368"/>
            <a:ext cx="784225" cy="47371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320872" y="5970078"/>
            <a:ext cx="614045" cy="473710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4" grpId="0" bldLvl="0" animBg="1"/>
      <p:bldP spid="4" grpId="1" bldLvl="0" animBg="1"/>
      <p:bldP spid="6" grpId="0" bldLvl="0" animBg="1"/>
      <p:bldP spid="6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79775" y="46990"/>
            <a:ext cx="493522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cs typeface="+mn-lt"/>
              </a:rPr>
              <a:t>Which words do you know?</a:t>
            </a:r>
          </a:p>
        </p:txBody>
      </p:sp>
      <p:pic>
        <p:nvPicPr>
          <p:cNvPr id="3" name="图片 2" descr="IMG_5565"/>
          <p:cNvPicPr>
            <a:picLocks noChangeAspect="1"/>
          </p:cNvPicPr>
          <p:nvPr/>
        </p:nvPicPr>
        <p:blipFill>
          <a:blip r:embed="rId4"/>
          <a:srcRect l="11199" t="2753" r="37898" b="6490"/>
          <a:stretch>
            <a:fillRect/>
          </a:stretch>
        </p:blipFill>
        <p:spPr>
          <a:xfrm>
            <a:off x="3486150" y="657860"/>
            <a:ext cx="4523105" cy="60483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85" y="810320"/>
            <a:ext cx="8012430" cy="600932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75908" y="822445"/>
            <a:ext cx="589851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What sound does </a:t>
            </a:r>
            <a:r>
              <a:rPr lang="en-US" altLang="zh-CN" sz="2800" b="1" dirty="0">
                <a:solidFill>
                  <a:srgbClr val="FF0000"/>
                </a:solidFill>
                <a:cs typeface="+mn-lt"/>
              </a:rPr>
              <a:t>bus</a:t>
            </a:r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 start with?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96085" y="183575"/>
            <a:ext cx="646176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Can you find the word that says </a:t>
            </a:r>
            <a:r>
              <a:rPr lang="en-US" altLang="zh-CN" sz="2800" b="1" dirty="0">
                <a:solidFill>
                  <a:srgbClr val="FF0000"/>
                </a:solidFill>
                <a:cs typeface="+mn-lt"/>
              </a:rPr>
              <a:t>bus</a:t>
            </a:r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?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03133" y="1344415"/>
            <a:ext cx="397129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Show me the letter </a:t>
            </a:r>
            <a:r>
              <a:rPr lang="en-US" altLang="zh-CN" sz="2800" b="1" dirty="0">
                <a:solidFill>
                  <a:srgbClr val="FF0000"/>
                </a:solidFill>
                <a:cs typeface="+mn-lt"/>
              </a:rPr>
              <a:t>b</a:t>
            </a:r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.</a:t>
            </a:r>
          </a:p>
        </p:txBody>
      </p:sp>
      <p:sp>
        <p:nvSpPr>
          <p:cNvPr id="8" name="矩形 7"/>
          <p:cNvSpPr/>
          <p:nvPr/>
        </p:nvSpPr>
        <p:spPr>
          <a:xfrm>
            <a:off x="2915697" y="5919723"/>
            <a:ext cx="684754" cy="4724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5567"/>
          <p:cNvPicPr>
            <a:picLocks noChangeAspect="1"/>
          </p:cNvPicPr>
          <p:nvPr/>
        </p:nvPicPr>
        <p:blipFill>
          <a:blip r:embed="rId4"/>
          <a:srcRect l="7374" t="4908" r="40997" b="5699"/>
          <a:stretch>
            <a:fillRect/>
          </a:stretch>
        </p:blipFill>
        <p:spPr>
          <a:xfrm>
            <a:off x="3489960" y="903605"/>
            <a:ext cx="4577715" cy="59461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57350" y="175895"/>
            <a:ext cx="8242300" cy="9531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Can you </a:t>
            </a:r>
            <a:r>
              <a:rPr lang="en-US" altLang="zh-CN" sz="2800" b="1" dirty="0" smtClean="0">
                <a:solidFill>
                  <a:srgbClr val="0070C0"/>
                </a:solidFill>
                <a:cs typeface="+mn-lt"/>
              </a:rPr>
              <a:t>show </a:t>
            </a:r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me the word that says </a:t>
            </a:r>
            <a:r>
              <a:rPr lang="en-US" altLang="zh-CN" sz="2800" b="1" dirty="0">
                <a:solidFill>
                  <a:srgbClr val="FF0000"/>
                </a:solidFill>
                <a:cs typeface="+mn-lt"/>
              </a:rPr>
              <a:t>wheel</a:t>
            </a:r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?</a:t>
            </a:r>
          </a:p>
          <a:p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How do you know?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57350" y="1158240"/>
            <a:ext cx="947293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Do you know any </a:t>
            </a:r>
            <a:r>
              <a:rPr lang="en-US" altLang="zh-CN" sz="2800" b="1" dirty="0" smtClean="0">
                <a:solidFill>
                  <a:srgbClr val="0070C0"/>
                </a:solidFill>
                <a:cs typeface="+mn-lt"/>
              </a:rPr>
              <a:t>other </a:t>
            </a:r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words? Which ones?</a:t>
            </a:r>
          </a:p>
        </p:txBody>
      </p:sp>
      <p:sp>
        <p:nvSpPr>
          <p:cNvPr id="8" name="矩形 7"/>
          <p:cNvSpPr/>
          <p:nvPr/>
        </p:nvSpPr>
        <p:spPr>
          <a:xfrm>
            <a:off x="5530215" y="5979160"/>
            <a:ext cx="1131570" cy="57594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55" y="985356"/>
            <a:ext cx="7805053" cy="58537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76625" y="195580"/>
            <a:ext cx="589851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Where </a:t>
            </a:r>
            <a:r>
              <a:rPr lang="en-US" altLang="zh-CN" sz="2800" b="1" dirty="0" smtClean="0">
                <a:solidFill>
                  <a:srgbClr val="0070C0"/>
                </a:solidFill>
                <a:cs typeface="+mn-lt"/>
              </a:rPr>
              <a:t>is the wheel?</a:t>
            </a:r>
            <a:endParaRPr lang="en-US" altLang="zh-CN" sz="2800" b="1" dirty="0">
              <a:solidFill>
                <a:srgbClr val="0070C0"/>
              </a:solidFill>
              <a:cs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15459" y="724371"/>
            <a:ext cx="378904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Which word says </a:t>
            </a:r>
            <a:r>
              <a:rPr lang="en-US" altLang="zh-CN" sz="2800" b="1" dirty="0">
                <a:solidFill>
                  <a:srgbClr val="FF0000"/>
                </a:solidFill>
                <a:cs typeface="+mn-lt"/>
              </a:rPr>
              <a:t>on</a:t>
            </a:r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?</a:t>
            </a:r>
          </a:p>
        </p:txBody>
      </p:sp>
      <p:sp>
        <p:nvSpPr>
          <p:cNvPr id="4" name="椭圆 3"/>
          <p:cNvSpPr/>
          <p:nvPr/>
        </p:nvSpPr>
        <p:spPr>
          <a:xfrm>
            <a:off x="3122055" y="5529639"/>
            <a:ext cx="902335" cy="473710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505665" y="5956218"/>
            <a:ext cx="495935" cy="47434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4" grpId="0" bldLvl="0" animBg="1"/>
      <p:bldP spid="4" grpId="1" bldLvl="0" animBg="1"/>
      <p:bldP spid="6" grpId="0" bldLvl="0" animBg="1"/>
      <p:bldP spid="6" grpId="1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1305650"/>
            <a:ext cx="7047230" cy="528542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2795" y="166370"/>
            <a:ext cx="10253980" cy="953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cs typeface="+mn-lt"/>
              </a:rPr>
              <a:t>All the sentences in this book start with the same word. </a:t>
            </a:r>
          </a:p>
          <a:p>
            <a:r>
              <a:rPr lang="en-US" altLang="zh-CN" sz="2800" b="1">
                <a:solidFill>
                  <a:srgbClr val="0070C0"/>
                </a:solidFill>
                <a:cs typeface="+mn-lt"/>
              </a:rPr>
              <a:t>What does it say?</a:t>
            </a:r>
          </a:p>
        </p:txBody>
      </p:sp>
      <p:sp>
        <p:nvSpPr>
          <p:cNvPr id="4" name="椭圆 3"/>
          <p:cNvSpPr/>
          <p:nvPr/>
        </p:nvSpPr>
        <p:spPr>
          <a:xfrm>
            <a:off x="2444285" y="5398043"/>
            <a:ext cx="709930" cy="47371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  <p:bldP spid="4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轮子简笔画过程"/>
          <p:cNvPicPr>
            <a:picLocks noChangeAspect="1"/>
          </p:cNvPicPr>
          <p:nvPr/>
        </p:nvPicPr>
        <p:blipFill>
          <a:blip r:embed="rId4"/>
          <a:srcRect r="55110" b="50441"/>
          <a:stretch>
            <a:fillRect/>
          </a:stretch>
        </p:blipFill>
        <p:spPr>
          <a:xfrm>
            <a:off x="165100" y="1292225"/>
            <a:ext cx="2403475" cy="23850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044690" y="2650400"/>
            <a:ext cx="451866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cs typeface="+mn-lt"/>
              </a:rPr>
              <a:t>Look at the picture.</a:t>
            </a:r>
          </a:p>
          <a:p>
            <a:r>
              <a:rPr lang="en-US" sz="3600" b="1" dirty="0" smtClean="0">
                <a:solidFill>
                  <a:srgbClr val="0070C0"/>
                </a:solidFill>
                <a:cs typeface="+mn-lt"/>
              </a:rPr>
              <a:t>What's </a:t>
            </a:r>
            <a:r>
              <a:rPr lang="en-US" sz="3600" b="1" dirty="0">
                <a:solidFill>
                  <a:srgbClr val="0070C0"/>
                </a:solidFill>
                <a:cs typeface="+mn-lt"/>
              </a:rPr>
              <a:t>this?</a:t>
            </a:r>
          </a:p>
        </p:txBody>
      </p:sp>
      <p:sp>
        <p:nvSpPr>
          <p:cNvPr id="5" name="虚尾箭头 4"/>
          <p:cNvSpPr/>
          <p:nvPr/>
        </p:nvSpPr>
        <p:spPr>
          <a:xfrm>
            <a:off x="2776855" y="2464435"/>
            <a:ext cx="782955" cy="478155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轮子简笔画过程"/>
          <p:cNvPicPr>
            <a:picLocks noChangeAspect="1"/>
          </p:cNvPicPr>
          <p:nvPr/>
        </p:nvPicPr>
        <p:blipFill>
          <a:blip r:embed="rId4"/>
          <a:srcRect l="50539" b="50616"/>
          <a:stretch>
            <a:fillRect/>
          </a:stretch>
        </p:blipFill>
        <p:spPr>
          <a:xfrm>
            <a:off x="3559810" y="1354455"/>
            <a:ext cx="2588260" cy="2322830"/>
          </a:xfrm>
          <a:prstGeom prst="rect">
            <a:avLst/>
          </a:prstGeom>
        </p:spPr>
      </p:pic>
      <p:sp>
        <p:nvSpPr>
          <p:cNvPr id="8" name="虚尾箭头 7"/>
          <p:cNvSpPr/>
          <p:nvPr/>
        </p:nvSpPr>
        <p:spPr>
          <a:xfrm rot="5400000">
            <a:off x="4902200" y="3910965"/>
            <a:ext cx="782955" cy="478155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轮子简笔画过程"/>
          <p:cNvPicPr>
            <a:picLocks noChangeAspect="1"/>
          </p:cNvPicPr>
          <p:nvPr/>
        </p:nvPicPr>
        <p:blipFill>
          <a:blip r:embed="rId4"/>
          <a:srcRect t="50981" r="50703"/>
          <a:stretch>
            <a:fillRect/>
          </a:stretch>
        </p:blipFill>
        <p:spPr>
          <a:xfrm>
            <a:off x="3830955" y="4541520"/>
            <a:ext cx="2545080" cy="2274570"/>
          </a:xfrm>
          <a:prstGeom prst="rect">
            <a:avLst/>
          </a:prstGeom>
        </p:spPr>
      </p:pic>
      <p:sp>
        <p:nvSpPr>
          <p:cNvPr id="10" name="虚尾箭头 9"/>
          <p:cNvSpPr/>
          <p:nvPr/>
        </p:nvSpPr>
        <p:spPr>
          <a:xfrm rot="10800000">
            <a:off x="2912110" y="5631180"/>
            <a:ext cx="782955" cy="478155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" y="4367233"/>
            <a:ext cx="2573020" cy="2299294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0" y="0"/>
            <a:ext cx="10997565" cy="64516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  <a:ea typeface="黑体" panose="02010609060101010101" pitchFamily="49" charset="-122"/>
              </a:rPr>
              <a:t>Warm-up </a:t>
            </a:r>
            <a:r>
              <a:rPr lang="zh-CN" altLang="en-US" sz="3600" b="1" dirty="0" smtClean="0">
                <a:solidFill>
                  <a:schemeClr val="tx2"/>
                </a:solidFill>
                <a:ea typeface="黑体" panose="02010609060101010101" pitchFamily="49" charset="-122"/>
              </a:rPr>
              <a:t>热身</a:t>
            </a:r>
            <a:r>
              <a:rPr lang="en-US" altLang="zh-CN" sz="3600" b="1" dirty="0">
                <a:solidFill>
                  <a:schemeClr val="tx2"/>
                </a:solidFill>
                <a:ea typeface="黑体" panose="02010609060101010101" pitchFamily="49" charset="-122"/>
              </a:rPr>
              <a:t>: </a:t>
            </a:r>
            <a:r>
              <a:rPr lang="en-US" altLang="zh-CN" sz="3600" b="1" dirty="0" smtClean="0">
                <a:solidFill>
                  <a:schemeClr val="tx2"/>
                </a:solidFill>
                <a:ea typeface="黑体" panose="02010609060101010101" pitchFamily="49" charset="-122"/>
              </a:rPr>
              <a:t>look</a:t>
            </a:r>
            <a:r>
              <a:rPr lang="en-US" altLang="zh-CN" sz="3600" b="1" dirty="0">
                <a:solidFill>
                  <a:schemeClr val="tx2"/>
                </a:solidFill>
                <a:ea typeface="黑体" panose="02010609060101010101" pitchFamily="49" charset="-122"/>
              </a:rPr>
              <a:t>, guess and say</a:t>
            </a:r>
            <a:endParaRPr lang="zh-CN" altLang="en-US" sz="3600" b="1" dirty="0">
              <a:solidFill>
                <a:schemeClr val="tx2"/>
              </a:solidFill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8" grpId="0" bldLvl="0" animBg="1"/>
      <p:bldP spid="10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622290" y="2613025"/>
            <a:ext cx="589851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cs typeface="+mn-lt"/>
              </a:rPr>
              <a:t>What does this chart tell us?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6" y="889635"/>
            <a:ext cx="4676762" cy="5772150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0" y="0"/>
            <a:ext cx="6604635" cy="5835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a typeface="黑体" panose="02010609060101010101" pitchFamily="49" charset="-122"/>
              </a:rPr>
              <a:t> Look</a:t>
            </a:r>
            <a:r>
              <a:rPr lang="en-US" sz="3200" b="1" dirty="0">
                <a:solidFill>
                  <a:schemeClr val="tx2"/>
                </a:solidFill>
                <a:ea typeface="黑体" panose="02010609060101010101" pitchFamily="49" charset="-122"/>
              </a:rPr>
              <a:t>, read and retell the book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18185" y="3650615"/>
            <a:ext cx="821245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Are all the wheels </a:t>
            </a:r>
            <a:r>
              <a:rPr lang="en-US" altLang="zh-CN" sz="2800" b="1" dirty="0" smtClean="0">
                <a:solidFill>
                  <a:srgbClr val="0070C0"/>
                </a:solidFill>
                <a:cs typeface="+mn-lt"/>
              </a:rPr>
              <a:t>the same</a:t>
            </a:r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?</a:t>
            </a:r>
          </a:p>
        </p:txBody>
      </p:sp>
      <p:pic>
        <p:nvPicPr>
          <p:cNvPr id="8" name="图片 7" descr="IMG_5563"/>
          <p:cNvPicPr>
            <a:picLocks noChangeAspect="1"/>
          </p:cNvPicPr>
          <p:nvPr/>
        </p:nvPicPr>
        <p:blipFill>
          <a:blip r:embed="rId4"/>
          <a:srcRect l="16146" t="70909" r="42478"/>
          <a:stretch>
            <a:fillRect/>
          </a:stretch>
        </p:blipFill>
        <p:spPr>
          <a:xfrm>
            <a:off x="4770120" y="843280"/>
            <a:ext cx="2378075" cy="2230120"/>
          </a:xfrm>
          <a:prstGeom prst="rect">
            <a:avLst/>
          </a:prstGeom>
        </p:spPr>
      </p:pic>
      <p:pic>
        <p:nvPicPr>
          <p:cNvPr id="9" name="图片 8" descr="IMG_5563"/>
          <p:cNvPicPr>
            <a:picLocks noChangeAspect="1"/>
          </p:cNvPicPr>
          <p:nvPr/>
        </p:nvPicPr>
        <p:blipFill>
          <a:blip r:embed="rId4"/>
          <a:srcRect l="15565" t="37753" r="40938" b="30556"/>
          <a:stretch>
            <a:fillRect/>
          </a:stretch>
        </p:blipFill>
        <p:spPr>
          <a:xfrm>
            <a:off x="2487930" y="856615"/>
            <a:ext cx="2282190" cy="2217420"/>
          </a:xfrm>
          <a:prstGeom prst="rect">
            <a:avLst/>
          </a:prstGeom>
        </p:spPr>
      </p:pic>
      <p:pic>
        <p:nvPicPr>
          <p:cNvPr id="10" name="图片 9" descr="IMG_5563"/>
          <p:cNvPicPr>
            <a:picLocks noChangeAspect="1"/>
          </p:cNvPicPr>
          <p:nvPr/>
        </p:nvPicPr>
        <p:blipFill>
          <a:blip r:embed="rId4"/>
          <a:srcRect l="14993" t="2014" r="41131" b="63131"/>
          <a:stretch>
            <a:fillRect/>
          </a:stretch>
        </p:blipFill>
        <p:spPr>
          <a:xfrm>
            <a:off x="361950" y="843280"/>
            <a:ext cx="2105660" cy="2230755"/>
          </a:xfrm>
          <a:prstGeom prst="rect">
            <a:avLst/>
          </a:prstGeom>
        </p:spPr>
      </p:pic>
      <p:pic>
        <p:nvPicPr>
          <p:cNvPr id="7" name="图片 6" descr="IMG_5565"/>
          <p:cNvPicPr>
            <a:picLocks noChangeAspect="1"/>
          </p:cNvPicPr>
          <p:nvPr/>
        </p:nvPicPr>
        <p:blipFill>
          <a:blip r:embed="rId5"/>
          <a:srcRect l="69186" t="33437" r="7210" b="35171"/>
          <a:stretch>
            <a:fillRect/>
          </a:stretch>
        </p:blipFill>
        <p:spPr>
          <a:xfrm>
            <a:off x="7318375" y="856615"/>
            <a:ext cx="2305050" cy="2299335"/>
          </a:xfrm>
          <a:prstGeom prst="rect">
            <a:avLst/>
          </a:prstGeom>
        </p:spPr>
      </p:pic>
      <p:pic>
        <p:nvPicPr>
          <p:cNvPr id="2" name="图片 1" descr="IMG_5565"/>
          <p:cNvPicPr>
            <a:picLocks noChangeAspect="1"/>
          </p:cNvPicPr>
          <p:nvPr/>
        </p:nvPicPr>
        <p:blipFill>
          <a:blip r:embed="rId5"/>
          <a:srcRect l="68459" t="66874" r="7064"/>
          <a:stretch>
            <a:fillRect/>
          </a:stretch>
        </p:blipFill>
        <p:spPr>
          <a:xfrm>
            <a:off x="9746615" y="811530"/>
            <a:ext cx="2273300" cy="2307590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0" y="0"/>
            <a:ext cx="4172585" cy="5835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2"/>
                </a:solidFill>
                <a:ea typeface="黑体" panose="02010609060101010101" pitchFamily="49" charset="-122"/>
              </a:rPr>
              <a:t>Look, think and say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8185" y="4489450"/>
            <a:ext cx="8212455" cy="9531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cs typeface="+mn-lt"/>
              </a:rPr>
              <a:t>Why do you think all these wheels are different? Why or why not?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0" y="0"/>
            <a:ext cx="4172585" cy="5835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2"/>
                </a:solidFill>
                <a:ea typeface="黑体" panose="02010609060101010101" pitchFamily="49" charset="-122"/>
              </a:rPr>
              <a:t>Do you know?</a:t>
            </a:r>
          </a:p>
        </p:txBody>
      </p:sp>
      <p:sp>
        <p:nvSpPr>
          <p:cNvPr id="5" name="矩形 4"/>
          <p:cNvSpPr/>
          <p:nvPr/>
        </p:nvSpPr>
        <p:spPr>
          <a:xfrm>
            <a:off x="1543049" y="2719685"/>
            <a:ext cx="97440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观看视频</a:t>
            </a:r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轮子的</a:t>
            </a:r>
            <a:r>
              <a:rPr lang="zh-CN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历史</a:t>
            </a:r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》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667" y="784860"/>
            <a:ext cx="961358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sz="2800" b="1" dirty="0">
                <a:solidFill>
                  <a:srgbClr val="0070C0"/>
                </a:solidFill>
                <a:cs typeface="+mn-lt"/>
              </a:rPr>
              <a:t>Do you know any other vehicles that have wheels? </a:t>
            </a:r>
            <a:r>
              <a:rPr sz="2800" b="1" dirty="0" smtClean="0">
                <a:solidFill>
                  <a:srgbClr val="0070C0"/>
                </a:solidFill>
                <a:cs typeface="+mn-lt"/>
              </a:rPr>
              <a:t>What</a:t>
            </a:r>
            <a:r>
              <a:rPr lang="en-US" sz="2800" b="1" dirty="0" smtClean="0">
                <a:solidFill>
                  <a:srgbClr val="0070C0"/>
                </a:solidFill>
                <a:cs typeface="+mn-lt"/>
              </a:rPr>
              <a:t> are they</a:t>
            </a:r>
            <a:r>
              <a:rPr sz="2800" b="1" dirty="0" smtClean="0">
                <a:solidFill>
                  <a:srgbClr val="0070C0"/>
                </a:solidFill>
                <a:cs typeface="+mn-lt"/>
              </a:rPr>
              <a:t>?</a:t>
            </a:r>
            <a:endParaRPr lang="en-US" altLang="zh-CN" sz="2800" b="1" dirty="0">
              <a:solidFill>
                <a:srgbClr val="0070C0"/>
              </a:solidFill>
              <a:cs typeface="+mn-lt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0" y="0"/>
            <a:ext cx="3564890" cy="5835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2"/>
                </a:solidFill>
                <a:ea typeface="黑体" panose="02010609060101010101" pitchFamily="49" charset="-122"/>
              </a:rPr>
              <a:t>Think and say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667" y="2038350"/>
            <a:ext cx="5588000" cy="521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sz="2800" b="1" dirty="0">
                <a:solidFill>
                  <a:srgbClr val="0070C0"/>
                </a:solidFill>
                <a:cs typeface="+mn-lt"/>
              </a:rPr>
              <a:t>What </a:t>
            </a:r>
            <a:r>
              <a:rPr lang="en-US" sz="2800" b="1" dirty="0" smtClean="0">
                <a:solidFill>
                  <a:srgbClr val="0070C0"/>
                </a:solidFill>
                <a:cs typeface="+mn-lt"/>
              </a:rPr>
              <a:t>do</a:t>
            </a:r>
            <a:r>
              <a:rPr sz="2800" b="1" dirty="0" smtClean="0">
                <a:solidFill>
                  <a:srgbClr val="0070C0"/>
                </a:solidFill>
                <a:cs typeface="+mn-lt"/>
              </a:rPr>
              <a:t> </a:t>
            </a:r>
            <a:r>
              <a:rPr sz="2800" b="1" dirty="0">
                <a:solidFill>
                  <a:srgbClr val="0070C0"/>
                </a:solidFill>
                <a:cs typeface="+mn-lt"/>
              </a:rPr>
              <a:t>the wheels look like?</a:t>
            </a:r>
            <a:endParaRPr lang="en-US" altLang="zh-CN" sz="2800" b="1" dirty="0">
              <a:solidFill>
                <a:srgbClr val="0070C0"/>
              </a:solidFill>
              <a:cs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14325" y="3498850"/>
            <a:ext cx="4483100" cy="2490470"/>
            <a:chOff x="495" y="5510"/>
            <a:chExt cx="7060" cy="392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rcRect t="22635" r="27698" b="9433"/>
            <a:stretch>
              <a:fillRect/>
            </a:stretch>
          </p:blipFill>
          <p:spPr>
            <a:xfrm>
              <a:off x="495" y="5510"/>
              <a:ext cx="7060" cy="3923"/>
            </a:xfrm>
            <a:prstGeom prst="rect">
              <a:avLst/>
            </a:prstGeom>
          </p:spPr>
        </p:pic>
        <p:sp>
          <p:nvSpPr>
            <p:cNvPr id="10" name="椭圆 9"/>
            <p:cNvSpPr/>
            <p:nvPr/>
          </p:nvSpPr>
          <p:spPr>
            <a:xfrm>
              <a:off x="4134" y="7759"/>
              <a:ext cx="2437" cy="930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648325" y="3019425"/>
            <a:ext cx="4898390" cy="3449320"/>
            <a:chOff x="8895" y="4755"/>
            <a:chExt cx="7714" cy="543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95" y="4755"/>
              <a:ext cx="7715" cy="5433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11925" y="8870"/>
              <a:ext cx="2437" cy="930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9537700" y="3019425"/>
            <a:ext cx="21640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</a:rPr>
              <a:t>CRH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858520"/>
            <a:ext cx="990346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Could you name more things that </a:t>
            </a:r>
            <a:r>
              <a:rPr lang="en-US" altLang="zh-CN" sz="2800" b="1" dirty="0" smtClean="0">
                <a:solidFill>
                  <a:srgbClr val="0070C0"/>
                </a:solidFill>
                <a:cs typeface="+mn-lt"/>
              </a:rPr>
              <a:t>have </a:t>
            </a:r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wheels?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9902" r="21115"/>
          <a:stretch>
            <a:fillRect/>
          </a:stretch>
        </p:blipFill>
        <p:spPr>
          <a:xfrm>
            <a:off x="607694" y="3143885"/>
            <a:ext cx="1006475" cy="121539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9107170" y="3353752"/>
            <a:ext cx="2593975" cy="1214755"/>
            <a:chOff x="10187" y="4598"/>
            <a:chExt cx="7168" cy="454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87" y="4598"/>
              <a:ext cx="5171" cy="342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43" y="6269"/>
              <a:ext cx="4112" cy="2877"/>
            </a:xfrm>
            <a:prstGeom prst="rect">
              <a:avLst/>
            </a:prstGeom>
          </p:spPr>
        </p:pic>
      </p:grpSp>
      <p:sp>
        <p:nvSpPr>
          <p:cNvPr id="8" name="TextBox 4"/>
          <p:cNvSpPr txBox="1"/>
          <p:nvPr/>
        </p:nvSpPr>
        <p:spPr>
          <a:xfrm>
            <a:off x="0" y="104139"/>
            <a:ext cx="9897745" cy="5835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2"/>
                </a:solidFill>
                <a:ea typeface="黑体" panose="02010609060101010101" pitchFamily="49" charset="-122"/>
              </a:rPr>
              <a:t>Think and share, then finish the graphic organizer.</a:t>
            </a:r>
          </a:p>
        </p:txBody>
      </p:sp>
      <p:graphicFrame>
        <p:nvGraphicFramePr>
          <p:cNvPr id="10" name="图示 2"/>
          <p:cNvGraphicFramePr/>
          <p:nvPr>
            <p:extLst>
              <p:ext uri="{D42A27DB-BD31-4B8C-83A1-F6EECF244321}">
                <p14:modId xmlns:p14="http://schemas.microsoft.com/office/powerpoint/2010/main" val="995385761"/>
              </p:ext>
            </p:extLst>
          </p:nvPr>
        </p:nvGraphicFramePr>
        <p:xfrm>
          <a:off x="3485515" y="1724025"/>
          <a:ext cx="5191760" cy="4262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3303"/>
          <a:stretch>
            <a:fillRect/>
          </a:stretch>
        </p:blipFill>
        <p:spPr>
          <a:xfrm>
            <a:off x="2438400" y="3256280"/>
            <a:ext cx="883285" cy="7048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808990"/>
            <a:ext cx="1174242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What can be installed with wheels that can help us live more easily?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475" y="1671320"/>
            <a:ext cx="5437505" cy="35947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21335" y="5463540"/>
            <a:ext cx="108712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itchFamily="49" charset="-122"/>
                <a:ea typeface="楷体" pitchFamily="49" charset="-122"/>
              </a:rPr>
              <a:t>这是一款带轮子会跑的创意闹钟Clocky。早晨喜欢赖床的人通常会在闹钟响后，一次次地按下闹钟按钮，然后继续呼呼睡觉。而这种办法在Clocky身上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行不通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。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当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你按下Clocky的按钮时，这个装有一组轮子的新型闹钟就会从桌子上跑到地上，并且滚到屋子的其他地方去，而且Clocky每天都会找一个新的藏身之地。当闹钟铃声再次响起的时候，即使是再想睡觉的人也不得不从床上爬起来，懒人用品必备。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0" y="0"/>
            <a:ext cx="7584440" cy="5835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2"/>
                </a:solidFill>
                <a:ea typeface="黑体" panose="02010609060101010101" pitchFamily="49" charset="-122"/>
              </a:rPr>
              <a:t>Imagine, think </a:t>
            </a:r>
            <a:r>
              <a:rPr lang="en-US" sz="3200" b="1" dirty="0" smtClean="0">
                <a:solidFill>
                  <a:schemeClr val="tx2"/>
                </a:solidFill>
                <a:ea typeface="黑体" panose="02010609060101010101" pitchFamily="49" charset="-122"/>
              </a:rPr>
              <a:t>and </a:t>
            </a:r>
            <a:r>
              <a:rPr lang="en-US" sz="3200" b="1" dirty="0">
                <a:solidFill>
                  <a:schemeClr val="tx2"/>
                </a:solidFill>
                <a:ea typeface="黑体" panose="02010609060101010101" pitchFamily="49" charset="-122"/>
              </a:rPr>
              <a:t>try to say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08915" y="293370"/>
            <a:ext cx="8321040" cy="5219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作业布置，请从两项作业中任选一项并完成。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0995" y="1300480"/>
            <a:ext cx="11420475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dirty="0">
                <a:solidFill>
                  <a:srgbClr val="0070C0"/>
                </a:solidFill>
                <a:cs typeface="+mn-lt"/>
              </a:rPr>
              <a:t>1</a:t>
            </a:r>
            <a:r>
              <a:rPr lang="zh-CN" altLang="en-US" sz="3600" b="1" dirty="0" smtClean="0">
                <a:solidFill>
                  <a:srgbClr val="0070C0"/>
                </a:solidFill>
                <a:cs typeface="+mn-lt"/>
              </a:rPr>
              <a:t>. Draw </a:t>
            </a:r>
            <a:r>
              <a:rPr lang="zh-CN" altLang="en-US" sz="3600" b="1" dirty="0">
                <a:solidFill>
                  <a:srgbClr val="0070C0"/>
                </a:solidFill>
                <a:cs typeface="+mn-lt"/>
              </a:rPr>
              <a:t>something </a:t>
            </a:r>
            <a:r>
              <a:rPr lang="en-US" altLang="zh-CN" sz="3600" b="1" dirty="0" smtClean="0">
                <a:solidFill>
                  <a:srgbClr val="0070C0"/>
                </a:solidFill>
                <a:cs typeface="+mn-lt"/>
              </a:rPr>
              <a:t>you</a:t>
            </a:r>
            <a:r>
              <a:rPr lang="zh-CN" altLang="en-US" sz="3600" b="1" dirty="0" smtClean="0">
                <a:solidFill>
                  <a:srgbClr val="0070C0"/>
                </a:solidFill>
                <a:cs typeface="+mn-lt"/>
              </a:rPr>
              <a:t> </a:t>
            </a:r>
            <a:r>
              <a:rPr lang="zh-CN" altLang="en-US" sz="3600" b="1" dirty="0">
                <a:solidFill>
                  <a:srgbClr val="0070C0"/>
                </a:solidFill>
                <a:cs typeface="+mn-lt"/>
              </a:rPr>
              <a:t>travel in with wheels.</a:t>
            </a:r>
          </a:p>
          <a:p>
            <a:pPr>
              <a:lnSpc>
                <a:spcPct val="200000"/>
              </a:lnSpc>
            </a:pPr>
            <a:r>
              <a:rPr lang="en-US" altLang="zh-CN" sz="3600" b="1" dirty="0" smtClean="0">
                <a:solidFill>
                  <a:srgbClr val="0070C0"/>
                </a:solidFill>
                <a:cs typeface="+mn-lt"/>
              </a:rPr>
              <a:t>2. </a:t>
            </a:r>
            <a:r>
              <a:rPr lang="zh-CN" altLang="en-US" sz="3600" b="1" dirty="0" smtClean="0">
                <a:solidFill>
                  <a:srgbClr val="0070C0"/>
                </a:solidFill>
                <a:cs typeface="+mn-lt"/>
              </a:rPr>
              <a:t>Draw </a:t>
            </a:r>
            <a:r>
              <a:rPr lang="zh-CN" altLang="en-US" sz="3600" b="1" dirty="0">
                <a:solidFill>
                  <a:srgbClr val="0070C0"/>
                </a:solidFill>
                <a:cs typeface="+mn-lt"/>
              </a:rPr>
              <a:t>something that can be installed with wheels.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79085" y="5573395"/>
            <a:ext cx="1840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作业</a:t>
            </a:r>
            <a:r>
              <a:rPr lang="en-US" altLang="zh-CN" dirty="0" smtClean="0"/>
              <a:t>1</a:t>
            </a:r>
            <a:r>
              <a:rPr lang="zh-CN" altLang="en-US" dirty="0" smtClean="0"/>
              <a:t>范例</a:t>
            </a:r>
            <a:endParaRPr lang="zh-CN" altLang="en-US" dirty="0"/>
          </a:p>
        </p:txBody>
      </p:sp>
      <p:pic>
        <p:nvPicPr>
          <p:cNvPr id="5" name="图片 4" descr="IMG_5571"/>
          <p:cNvPicPr>
            <a:picLocks noChangeAspect="1"/>
          </p:cNvPicPr>
          <p:nvPr/>
        </p:nvPicPr>
        <p:blipFill>
          <a:blip r:embed="rId3"/>
          <a:srcRect l="9639" t="34066" r="26938" b="10025"/>
          <a:stretch>
            <a:fillRect/>
          </a:stretch>
        </p:blipFill>
        <p:spPr>
          <a:xfrm rot="16200000">
            <a:off x="7879874" y="3587592"/>
            <a:ext cx="2560320" cy="356838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" y="0"/>
            <a:ext cx="3131840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2"/>
                </a:solidFill>
                <a:ea typeface="黑体" panose="02010609060101010101" pitchFamily="49" charset="-122"/>
              </a:rPr>
              <a:t>Prediction </a:t>
            </a:r>
            <a:r>
              <a:rPr lang="zh-CN" altLang="en-US" sz="3200" b="1" dirty="0">
                <a:solidFill>
                  <a:schemeClr val="tx2"/>
                </a:solidFill>
                <a:ea typeface="黑体" panose="02010609060101010101" pitchFamily="49" charset="-122"/>
              </a:rPr>
              <a:t>预测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85129" y="883920"/>
            <a:ext cx="680529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dirty="0">
                <a:solidFill>
                  <a:srgbClr val="1F497D"/>
                </a:solidFill>
              </a:rPr>
              <a:t> </a:t>
            </a:r>
            <a:r>
              <a:rPr lang="en-US" altLang="zh-CN" sz="2800" b="1" dirty="0">
                <a:solidFill>
                  <a:srgbClr val="1F497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lt"/>
              </a:rPr>
              <a:t>What can you see on the front cover?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553392" y="1896427"/>
            <a:ext cx="321056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/>
              <a:t> </a:t>
            </a:r>
            <a:r>
              <a:rPr lang="en-US" sz="2800" b="1">
                <a:solidFill>
                  <a:srgbClr val="1F497D"/>
                </a:solidFill>
              </a:rPr>
              <a:t>What's the title?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61999" y="883920"/>
            <a:ext cx="4650105" cy="5861685"/>
            <a:chOff x="698" y="1337"/>
            <a:chExt cx="6668" cy="923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" y="1337"/>
              <a:ext cx="6668" cy="9231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2712" y="4206"/>
              <a:ext cx="2640" cy="806"/>
            </a:xfrm>
            <a:prstGeom prst="rect">
              <a:avLst/>
            </a:prstGeom>
            <a:solidFill>
              <a:srgbClr val="313128"/>
            </a:solidFill>
            <a:ln>
              <a:solidFill>
                <a:srgbClr val="2E2E24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椭圆 9"/>
          <p:cNvSpPr/>
          <p:nvPr/>
        </p:nvSpPr>
        <p:spPr>
          <a:xfrm>
            <a:off x="1565921" y="1908492"/>
            <a:ext cx="2859405" cy="797560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568315" y="2322195"/>
            <a:ext cx="405701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cs typeface="+mn-lt"/>
              </a:rPr>
              <a:t>What's this?</a:t>
            </a:r>
          </a:p>
        </p:txBody>
      </p:sp>
      <p:pic>
        <p:nvPicPr>
          <p:cNvPr id="2" name="图片 1" descr="IMG_5562"/>
          <p:cNvPicPr>
            <a:picLocks noChangeAspect="1"/>
          </p:cNvPicPr>
          <p:nvPr/>
        </p:nvPicPr>
        <p:blipFill>
          <a:blip r:embed="rId3"/>
          <a:srcRect t="6217" r="6853" b="21622"/>
          <a:stretch>
            <a:fillRect/>
          </a:stretch>
        </p:blipFill>
        <p:spPr>
          <a:xfrm>
            <a:off x="145415" y="1040130"/>
            <a:ext cx="4897755" cy="50603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74970" y="4662805"/>
            <a:ext cx="608647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Where do you find the </a:t>
            </a:r>
            <a:r>
              <a:rPr lang="en-US" altLang="zh-CN" sz="2800" b="1" dirty="0" smtClean="0">
                <a:solidFill>
                  <a:srgbClr val="0070C0"/>
                </a:solidFill>
                <a:cs typeface="+mn-lt"/>
              </a:rPr>
              <a:t>wheel?</a:t>
            </a:r>
            <a:endParaRPr lang="en-US" altLang="zh-CN" sz="2800" b="1" dirty="0">
              <a:solidFill>
                <a:srgbClr val="0070C0"/>
              </a:solidFill>
              <a:cs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217160" y="1460500"/>
            <a:ext cx="6785610" cy="2230755"/>
            <a:chOff x="7707" y="2564"/>
            <a:chExt cx="10686" cy="3513"/>
          </a:xfrm>
        </p:grpSpPr>
        <p:pic>
          <p:nvPicPr>
            <p:cNvPr id="8" name="图片 7" descr="IMG_5563"/>
            <p:cNvPicPr>
              <a:picLocks noChangeAspect="1"/>
            </p:cNvPicPr>
            <p:nvPr/>
          </p:nvPicPr>
          <p:blipFill>
            <a:blip r:embed="rId4"/>
            <a:srcRect l="16146" t="70909" r="42478"/>
            <a:stretch>
              <a:fillRect/>
            </a:stretch>
          </p:blipFill>
          <p:spPr>
            <a:xfrm>
              <a:off x="14649" y="2564"/>
              <a:ext cx="3745" cy="3512"/>
            </a:xfrm>
            <a:prstGeom prst="rect">
              <a:avLst/>
            </a:prstGeom>
          </p:spPr>
        </p:pic>
        <p:pic>
          <p:nvPicPr>
            <p:cNvPr id="9" name="图片 8" descr="IMG_5563"/>
            <p:cNvPicPr>
              <a:picLocks noChangeAspect="1"/>
            </p:cNvPicPr>
            <p:nvPr/>
          </p:nvPicPr>
          <p:blipFill>
            <a:blip r:embed="rId4"/>
            <a:srcRect l="15565" t="37753" r="40938" b="30556"/>
            <a:stretch>
              <a:fillRect/>
            </a:stretch>
          </p:blipFill>
          <p:spPr>
            <a:xfrm>
              <a:off x="11055" y="2585"/>
              <a:ext cx="3594" cy="3492"/>
            </a:xfrm>
            <a:prstGeom prst="rect">
              <a:avLst/>
            </a:prstGeom>
          </p:spPr>
        </p:pic>
        <p:pic>
          <p:nvPicPr>
            <p:cNvPr id="10" name="图片 9" descr="IMG_5563"/>
            <p:cNvPicPr>
              <a:picLocks noChangeAspect="1"/>
            </p:cNvPicPr>
            <p:nvPr/>
          </p:nvPicPr>
          <p:blipFill>
            <a:blip r:embed="rId4"/>
            <a:srcRect l="14993" t="2014" r="41131" b="63131"/>
            <a:stretch>
              <a:fillRect/>
            </a:stretch>
          </p:blipFill>
          <p:spPr>
            <a:xfrm>
              <a:off x="7707" y="2564"/>
              <a:ext cx="3316" cy="3513"/>
            </a:xfrm>
            <a:prstGeom prst="rect">
              <a:avLst/>
            </a:prstGeom>
          </p:spPr>
        </p:pic>
      </p:grpSp>
      <p:sp>
        <p:nvSpPr>
          <p:cNvPr id="13" name="椭圆 12"/>
          <p:cNvSpPr/>
          <p:nvPr/>
        </p:nvSpPr>
        <p:spPr>
          <a:xfrm>
            <a:off x="9625330" y="1419860"/>
            <a:ext cx="2493645" cy="232600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0" y="0"/>
            <a:ext cx="10157460" cy="5835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ea typeface="黑体" panose="02010609060101010101" pitchFamily="49" charset="-122"/>
              </a:rPr>
              <a:t>First reading</a:t>
            </a:r>
            <a:r>
              <a:rPr lang="en-US" altLang="zh-CN" sz="3200" b="1" dirty="0">
                <a:solidFill>
                  <a:schemeClr val="tx2"/>
                </a:solidFill>
                <a:ea typeface="黑体" panose="02010609060101010101" pitchFamily="49" charset="-122"/>
              </a:rPr>
              <a:t>: </a:t>
            </a:r>
            <a:r>
              <a:rPr lang="en-US" altLang="zh-CN" sz="3200" b="1" dirty="0" smtClean="0">
                <a:solidFill>
                  <a:schemeClr val="tx2"/>
                </a:solidFill>
                <a:ea typeface="黑体" panose="02010609060101010101" pitchFamily="49" charset="-122"/>
              </a:rPr>
              <a:t>view </a:t>
            </a:r>
            <a:r>
              <a:rPr lang="en-US" altLang="zh-CN" sz="3200" b="1" dirty="0">
                <a:solidFill>
                  <a:schemeClr val="tx2"/>
                </a:solidFill>
                <a:ea typeface="黑体" panose="02010609060101010101" pitchFamily="49" charset="-122"/>
              </a:rPr>
              <a:t>&amp; </a:t>
            </a:r>
            <a:r>
              <a:rPr lang="en-US" altLang="zh-CN" sz="3200" b="1" dirty="0" smtClean="0">
                <a:solidFill>
                  <a:schemeClr val="tx2"/>
                </a:solidFill>
                <a:ea typeface="黑体" panose="02010609060101010101" pitchFamily="49" charset="-122"/>
              </a:rPr>
              <a:t>answer </a:t>
            </a:r>
            <a:r>
              <a:rPr lang="zh-CN" altLang="en-US" sz="3200" b="1" dirty="0">
                <a:solidFill>
                  <a:schemeClr val="tx2"/>
                </a:solidFill>
                <a:ea typeface="黑体" panose="02010609060101010101" pitchFamily="49" charset="-122"/>
              </a:rPr>
              <a:t>看图回答（</a:t>
            </a:r>
            <a:r>
              <a:rPr lang="en-US" altLang="zh-CN" sz="3200" b="1" dirty="0">
                <a:solidFill>
                  <a:schemeClr val="tx2"/>
                </a:solidFill>
                <a:ea typeface="黑体" panose="02010609060101010101" pitchFamily="49" charset="-122"/>
              </a:rPr>
              <a:t>PP2-13</a:t>
            </a:r>
            <a:r>
              <a:rPr lang="zh-CN" altLang="en-US" sz="3200" b="1" dirty="0" smtClean="0">
                <a:solidFill>
                  <a:schemeClr val="tx2"/>
                </a:solidFill>
                <a:ea typeface="黑体" panose="02010609060101010101" pitchFamily="49" charset="-122"/>
              </a:rPr>
              <a:t>）</a:t>
            </a:r>
            <a:endParaRPr lang="zh-CN" altLang="en-US" sz="3200" b="1" dirty="0">
              <a:solidFill>
                <a:schemeClr val="tx2"/>
              </a:solidFill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 bldLvl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8" y="96663"/>
            <a:ext cx="8840837" cy="663062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35190" y="4885055"/>
            <a:ext cx="4651375" cy="1383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Do you know anyone who has </a:t>
            </a:r>
            <a:r>
              <a:rPr lang="en-US" altLang="zh-CN" sz="2800" b="1" dirty="0" smtClean="0">
                <a:solidFill>
                  <a:srgbClr val="0070C0"/>
                </a:solidFill>
                <a:cs typeface="+mn-lt"/>
              </a:rPr>
              <a:t>a scooter </a:t>
            </a:r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like this? </a:t>
            </a:r>
          </a:p>
          <a:p>
            <a:r>
              <a:rPr lang="en-US" altLang="zh-CN" sz="2800" b="1" dirty="0">
                <a:solidFill>
                  <a:srgbClr val="0070C0"/>
                </a:solidFill>
                <a:cs typeface="+mn-lt"/>
              </a:rPr>
              <a:t>Tell us about it.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36465" y="2449195"/>
            <a:ext cx="5214620" cy="1383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cs typeface="+mn-lt"/>
              </a:rPr>
              <a:t>Look at the wheel.</a:t>
            </a:r>
          </a:p>
          <a:p>
            <a:r>
              <a:rPr lang="en-US" altLang="zh-CN" sz="2800" b="1">
                <a:solidFill>
                  <a:srgbClr val="0070C0"/>
                </a:solidFill>
                <a:cs typeface="+mn-lt"/>
              </a:rPr>
              <a:t>What do you think this wheel </a:t>
            </a:r>
          </a:p>
          <a:p>
            <a:r>
              <a:rPr lang="en-US" altLang="zh-CN" sz="2800" b="1">
                <a:solidFill>
                  <a:srgbClr val="0070C0"/>
                </a:solidFill>
                <a:cs typeface="+mn-lt"/>
              </a:rPr>
              <a:t>might be off?</a:t>
            </a:r>
          </a:p>
        </p:txBody>
      </p:sp>
      <p:pic>
        <p:nvPicPr>
          <p:cNvPr id="2" name="图片 1" descr="IMG_5565"/>
          <p:cNvPicPr>
            <a:picLocks noChangeAspect="1"/>
          </p:cNvPicPr>
          <p:nvPr/>
        </p:nvPicPr>
        <p:blipFill>
          <a:blip r:embed="rId3"/>
          <a:srcRect l="11389" t="2879" r="39634" b="24219"/>
          <a:stretch>
            <a:fillRect/>
          </a:stretch>
        </p:blipFill>
        <p:spPr>
          <a:xfrm>
            <a:off x="187325" y="701040"/>
            <a:ext cx="4478655" cy="499999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719955" y="1986915"/>
            <a:ext cx="6956425" cy="2307590"/>
            <a:chOff x="7294" y="2991"/>
            <a:chExt cx="10955" cy="3634"/>
          </a:xfrm>
        </p:grpSpPr>
        <p:pic>
          <p:nvPicPr>
            <p:cNvPr id="7" name="图片 6" descr="IMG_5565"/>
            <p:cNvPicPr>
              <a:picLocks noChangeAspect="1"/>
            </p:cNvPicPr>
            <p:nvPr/>
          </p:nvPicPr>
          <p:blipFill>
            <a:blip r:embed="rId3"/>
            <a:srcRect l="69186" t="33437" r="7210" b="35171"/>
            <a:stretch>
              <a:fillRect/>
            </a:stretch>
          </p:blipFill>
          <p:spPr>
            <a:xfrm>
              <a:off x="11039" y="2991"/>
              <a:ext cx="3630" cy="3621"/>
            </a:xfrm>
            <a:prstGeom prst="rect">
              <a:avLst/>
            </a:prstGeom>
          </p:spPr>
        </p:pic>
        <p:pic>
          <p:nvPicPr>
            <p:cNvPr id="8" name="图片 7" descr="IMG_5565"/>
            <p:cNvPicPr>
              <a:picLocks noChangeAspect="1"/>
            </p:cNvPicPr>
            <p:nvPr/>
          </p:nvPicPr>
          <p:blipFill>
            <a:blip r:embed="rId3"/>
            <a:srcRect l="68459" t="66874" r="7064"/>
            <a:stretch>
              <a:fillRect/>
            </a:stretch>
          </p:blipFill>
          <p:spPr>
            <a:xfrm>
              <a:off x="14669" y="2991"/>
              <a:ext cx="3580" cy="3634"/>
            </a:xfrm>
            <a:prstGeom prst="rect">
              <a:avLst/>
            </a:prstGeom>
          </p:spPr>
        </p:pic>
        <p:pic>
          <p:nvPicPr>
            <p:cNvPr id="9" name="图片 8" descr="IMG_5563"/>
            <p:cNvPicPr>
              <a:picLocks noChangeAspect="1"/>
            </p:cNvPicPr>
            <p:nvPr/>
          </p:nvPicPr>
          <p:blipFill>
            <a:blip r:embed="rId4"/>
            <a:srcRect l="16146" t="70909" r="42478"/>
            <a:stretch>
              <a:fillRect/>
            </a:stretch>
          </p:blipFill>
          <p:spPr>
            <a:xfrm>
              <a:off x="7294" y="2991"/>
              <a:ext cx="3745" cy="3512"/>
            </a:xfrm>
            <a:prstGeom prst="rect">
              <a:avLst/>
            </a:prstGeom>
          </p:spPr>
        </p:pic>
      </p:grpSp>
      <p:sp>
        <p:nvSpPr>
          <p:cNvPr id="14" name="椭圆 13"/>
          <p:cNvSpPr/>
          <p:nvPr/>
        </p:nvSpPr>
        <p:spPr>
          <a:xfrm>
            <a:off x="6909435" y="1938655"/>
            <a:ext cx="2493645" cy="232600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861560" y="4839970"/>
            <a:ext cx="465137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cs typeface="+mn-lt"/>
              </a:rPr>
              <a:t>How can you tell?</a:t>
            </a:r>
            <a:endParaRPr lang="en-US" altLang="zh-CN" sz="2800" b="1" dirty="0">
              <a:solidFill>
                <a:srgbClr val="0070C0"/>
              </a:solidFill>
              <a:cs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65" y="335019"/>
            <a:ext cx="8300936" cy="622570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97700" y="5111750"/>
            <a:ext cx="4651375" cy="1383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cs typeface="+mn-lt"/>
              </a:rPr>
              <a:t>What's the wheel like?</a:t>
            </a:r>
          </a:p>
          <a:p>
            <a:r>
              <a:rPr lang="en-US" altLang="zh-CN" sz="2800" b="1">
                <a:solidFill>
                  <a:srgbClr val="0070C0"/>
                </a:solidFill>
                <a:cs typeface="+mn-lt"/>
              </a:rPr>
              <a:t>Why do you think a bus needs big wheels?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11115" y="2494280"/>
            <a:ext cx="565912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cs typeface="+mn-lt"/>
              </a:rPr>
              <a:t>What does this wheel belong to?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433695" y="4459605"/>
            <a:ext cx="5437505" cy="9531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cs typeface="+mn-lt"/>
              </a:rPr>
              <a:t>Is it the same as other wheels? </a:t>
            </a:r>
          </a:p>
          <a:p>
            <a:r>
              <a:rPr lang="en-US" altLang="zh-CN" sz="2800" b="1">
                <a:solidFill>
                  <a:srgbClr val="0070C0"/>
                </a:solidFill>
                <a:cs typeface="+mn-lt"/>
              </a:rPr>
              <a:t>What's different?</a:t>
            </a:r>
          </a:p>
        </p:txBody>
      </p:sp>
      <p:pic>
        <p:nvPicPr>
          <p:cNvPr id="4" name="图片 3" descr="IMG_5567"/>
          <p:cNvPicPr>
            <a:picLocks noChangeAspect="1"/>
          </p:cNvPicPr>
          <p:nvPr/>
        </p:nvPicPr>
        <p:blipFill>
          <a:blip r:embed="rId3"/>
          <a:srcRect l="10177" t="9428" r="38043" b="24186"/>
          <a:stretch>
            <a:fillRect/>
          </a:stretch>
        </p:blipFill>
        <p:spPr>
          <a:xfrm>
            <a:off x="119380" y="862330"/>
            <a:ext cx="4811395" cy="462724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085715" y="1601470"/>
            <a:ext cx="6970395" cy="2307590"/>
            <a:chOff x="7822" y="2514"/>
            <a:chExt cx="10977" cy="3634"/>
          </a:xfrm>
        </p:grpSpPr>
        <p:pic>
          <p:nvPicPr>
            <p:cNvPr id="8" name="图片 7" descr="IMG_5565"/>
            <p:cNvPicPr>
              <a:picLocks noChangeAspect="1"/>
            </p:cNvPicPr>
            <p:nvPr/>
          </p:nvPicPr>
          <p:blipFill>
            <a:blip r:embed="rId4"/>
            <a:srcRect l="68459" t="66874" r="7064"/>
            <a:stretch>
              <a:fillRect/>
            </a:stretch>
          </p:blipFill>
          <p:spPr>
            <a:xfrm>
              <a:off x="11679" y="2514"/>
              <a:ext cx="3580" cy="3634"/>
            </a:xfrm>
            <a:prstGeom prst="rect">
              <a:avLst/>
            </a:prstGeom>
          </p:spPr>
        </p:pic>
        <p:pic>
          <p:nvPicPr>
            <p:cNvPr id="6" name="图片 5" descr="IMG_5567"/>
            <p:cNvPicPr>
              <a:picLocks noChangeAspect="1"/>
            </p:cNvPicPr>
            <p:nvPr/>
          </p:nvPicPr>
          <p:blipFill>
            <a:blip r:embed="rId3"/>
            <a:srcRect l="67544" t="70183" r="8106"/>
            <a:stretch>
              <a:fillRect/>
            </a:stretch>
          </p:blipFill>
          <p:spPr>
            <a:xfrm>
              <a:off x="7822" y="2514"/>
              <a:ext cx="3857" cy="3542"/>
            </a:xfrm>
            <a:prstGeom prst="rect">
              <a:avLst/>
            </a:prstGeom>
          </p:spPr>
        </p:pic>
        <p:pic>
          <p:nvPicPr>
            <p:cNvPr id="10" name="图片 9" descr="IMG_5567"/>
            <p:cNvPicPr>
              <a:picLocks noChangeAspect="1"/>
            </p:cNvPicPr>
            <p:nvPr/>
          </p:nvPicPr>
          <p:blipFill>
            <a:blip r:embed="rId3"/>
            <a:srcRect l="67096" t="35188" r="7513" b="31652"/>
            <a:stretch>
              <a:fillRect/>
            </a:stretch>
          </p:blipFill>
          <p:spPr>
            <a:xfrm>
              <a:off x="15259" y="2514"/>
              <a:ext cx="3540" cy="3542"/>
            </a:xfrm>
            <a:prstGeom prst="rect">
              <a:avLst/>
            </a:prstGeom>
          </p:spPr>
        </p:pic>
      </p:grpSp>
      <p:sp>
        <p:nvSpPr>
          <p:cNvPr id="14" name="椭圆 13"/>
          <p:cNvSpPr/>
          <p:nvPr/>
        </p:nvSpPr>
        <p:spPr>
          <a:xfrm>
            <a:off x="5111115" y="1524635"/>
            <a:ext cx="2493645" cy="232600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5" grpId="0" bldLvl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42" y="148590"/>
            <a:ext cx="8867986" cy="66509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60010" y="4954270"/>
            <a:ext cx="679894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cs typeface="+mn-lt"/>
              </a:rPr>
              <a:t>How many wheels does this bike have?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Application>Microsoft Office PowerPoint</Application>
  <PresentationFormat>自定义</PresentationFormat>
  <Paragraphs>81</Paragraphs>
  <Slides>26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48</cp:revision>
  <dcterms:created xsi:type="dcterms:W3CDTF">2018-03-01T02:03:00Z</dcterms:created>
  <dcterms:modified xsi:type="dcterms:W3CDTF">2018-11-07T03:14:12Z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