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2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52" r:id="rId2"/>
  </p:sldMasterIdLst>
  <p:notesMasterIdLst>
    <p:notesMasterId r:id="rId25"/>
  </p:notesMasterIdLst>
  <p:handoutMasterIdLst>
    <p:handoutMasterId r:id="rId26"/>
  </p:handoutMasterIdLst>
  <p:sldIdLst>
    <p:sldId id="282" r:id="rId3"/>
    <p:sldId id="279" r:id="rId4"/>
    <p:sldId id="320" r:id="rId5"/>
    <p:sldId id="302" r:id="rId6"/>
    <p:sldId id="304" r:id="rId7"/>
    <p:sldId id="305" r:id="rId8"/>
    <p:sldId id="306" r:id="rId9"/>
    <p:sldId id="353" r:id="rId10"/>
    <p:sldId id="351" r:id="rId11"/>
    <p:sldId id="359" r:id="rId12"/>
    <p:sldId id="346" r:id="rId13"/>
    <p:sldId id="309" r:id="rId14"/>
    <p:sldId id="325" r:id="rId15"/>
    <p:sldId id="326" r:id="rId16"/>
    <p:sldId id="311" r:id="rId17"/>
    <p:sldId id="348" r:id="rId18"/>
    <p:sldId id="354" r:id="rId19"/>
    <p:sldId id="355" r:id="rId20"/>
    <p:sldId id="313" r:id="rId21"/>
    <p:sldId id="356" r:id="rId22"/>
    <p:sldId id="357" r:id="rId23"/>
    <p:sldId id="358" r:id="rId24"/>
  </p:sldIdLst>
  <p:sldSz cx="12192000" cy="6858000"/>
  <p:notesSz cx="6858000" cy="9144000"/>
  <p:embeddedFontLst>
    <p:embeddedFont>
      <p:font typeface="黑体" panose="02010609060101010101" pitchFamily="49" charset="-122"/>
      <p:regular r:id="rId27"/>
    </p:embeddedFont>
    <p:embeddedFont>
      <p:font typeface="华文楷体" panose="02010600040101010101" pitchFamily="2" charset="-122"/>
      <p:regular r:id="rId28"/>
    </p:embeddedFont>
    <p:embeddedFont>
      <p:font typeface="微软雅黑" panose="020B0503020204020204" pitchFamily="34" charset="-122"/>
      <p:regular r:id="rId29"/>
      <p:bold r:id="rId30"/>
    </p:embeddedFont>
  </p:embeddedFontLst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81" userDrawn="1">
          <p15:clr>
            <a:srgbClr val="A4A3A4"/>
          </p15:clr>
        </p15:guide>
        <p15:guide id="2" pos="627" userDrawn="1">
          <p15:clr>
            <a:srgbClr val="A4A3A4"/>
          </p15:clr>
        </p15:guide>
        <p15:guide id="3" pos="6984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7" clrIdx="1"/>
  <p:cmAuthor id="1" name="Microsoft 帐户" initials="M帐" lastIdx="8" clrIdx="0"/>
  <p:cmAuthor id="2" name="FLTRP_JCSZ" initials="FLTRP_JCS" lastIdx="1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9BD7EF"/>
    <a:srgbClr val="4CC1EC"/>
    <a:srgbClr val="48C1EC"/>
    <a:srgbClr val="C1E6F4"/>
    <a:srgbClr val="99D8F4"/>
    <a:srgbClr val="CEECF7"/>
    <a:srgbClr val="EAEFF7"/>
    <a:srgbClr val="3A5542"/>
    <a:srgbClr val="178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32" autoAdjust="0"/>
    <p:restoredTop sz="89235" autoAdjust="0"/>
  </p:normalViewPr>
  <p:slideViewPr>
    <p:cSldViewPr snapToGrid="0" showGuides="1">
      <p:cViewPr varScale="1">
        <p:scale>
          <a:sx n="108" d="100"/>
          <a:sy n="108" d="100"/>
        </p:scale>
        <p:origin x="1075" y="86"/>
      </p:cViewPr>
      <p:guideLst>
        <p:guide orient="horz" pos="3981"/>
        <p:guide pos="627"/>
        <p:guide pos="6984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ommentAuthors" Target="commentAuthors.xml"/><Relationship Id="rId37" Type="http://schemas.microsoft.com/office/2018/10/relationships/authors" Target="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951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microsoft.com/office/2007/relationships/media" Target="../media/media1.mp3"/><Relationship Id="rId5" Type="http://schemas.openxmlformats.org/officeDocument/2006/relationships/audio" Target="NULL" TargetMode="External"/><Relationship Id="rId10" Type="http://schemas.openxmlformats.org/officeDocument/2006/relationships/image" Target="../media/image6.png"/><Relationship Id="rId4" Type="http://schemas.openxmlformats.org/officeDocument/2006/relationships/tags" Target="../tags/tag5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7" Type="http://schemas.openxmlformats.org/officeDocument/2006/relationships/image" Target="../media/image6.png"/><Relationship Id="rId2" Type="http://schemas.openxmlformats.org/officeDocument/2006/relationships/audio" Target="NULL" TargetMode="External"/><Relationship Id="rId1" Type="http://schemas.openxmlformats.org/officeDocument/2006/relationships/tags" Target="../tags/tag8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7" Type="http://schemas.openxmlformats.org/officeDocument/2006/relationships/image" Target="../media/image6.png"/><Relationship Id="rId2" Type="http://schemas.openxmlformats.org/officeDocument/2006/relationships/audio" Target="NULL" TargetMode="External"/><Relationship Id="rId1" Type="http://schemas.openxmlformats.org/officeDocument/2006/relationships/tags" Target="../tags/tag9.xml"/><Relationship Id="rId6" Type="http://schemas.openxmlformats.org/officeDocument/2006/relationships/image" Target="../media/image13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7" Type="http://schemas.openxmlformats.org/officeDocument/2006/relationships/image" Target="../media/image19.png"/><Relationship Id="rId2" Type="http://schemas.openxmlformats.org/officeDocument/2006/relationships/audio" Target="NULL" TargetMode="External"/><Relationship Id="rId1" Type="http://schemas.openxmlformats.org/officeDocument/2006/relationships/tags" Target="../tags/tag11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3" Type="http://schemas.openxmlformats.org/officeDocument/2006/relationships/tags" Target="../tags/tag14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tags" Target="../tags/tag20.xml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18.xml"/><Relationship Id="rId11" Type="http://schemas.openxmlformats.org/officeDocument/2006/relationships/image" Target="../media/image2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5.png"/><Relationship Id="rId4" Type="http://schemas.openxmlformats.org/officeDocument/2006/relationships/tags" Target="../tags/tag21.xml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4.png"/><Relationship Id="rId5" Type="http://schemas.openxmlformats.org/officeDocument/2006/relationships/image" Target="../media/image6.png"/><Relationship Id="rId10" Type="http://schemas.openxmlformats.org/officeDocument/2006/relationships/image" Target="../media/image33.png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13" Type="http://schemas.openxmlformats.org/officeDocument/2006/relationships/image" Target="../media/image36.png"/><Relationship Id="rId3" Type="http://schemas.openxmlformats.org/officeDocument/2006/relationships/tags" Target="../tags/tag24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8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image" Target="../media/image27.png"/><Relationship Id="rId5" Type="http://schemas.openxmlformats.org/officeDocument/2006/relationships/tags" Target="../tags/tag26.xml"/><Relationship Id="rId10" Type="http://schemas.openxmlformats.org/officeDocument/2006/relationships/image" Target="../media/image26.png"/><Relationship Id="rId4" Type="http://schemas.openxmlformats.org/officeDocument/2006/relationships/tags" Target="../tags/tag25.xml"/><Relationship Id="rId9" Type="http://schemas.openxmlformats.org/officeDocument/2006/relationships/image" Target="../media/image35.png"/><Relationship Id="rId1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Face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274620" y="3658329"/>
            <a:ext cx="1126553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</a:t>
            </a:r>
            <a:r>
              <a:rPr lang="en-US" altLang="zh-CN" sz="2800" dirty="0"/>
              <a:t> </a:t>
            </a:r>
            <a:r>
              <a:rPr lang="zh-CN" altLang="en-US" sz="2800" dirty="0"/>
              <a:t>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主讲人：董珈琦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学    校：成都市武侯区锦官新城小学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791561" y="2104388"/>
            <a:ext cx="10667376" cy="536327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在看图片、听录音、朗读课文等活动中，梳理、理解故事内容。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掌握面部器官词汇和描述面部特征的形容词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big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small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long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short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，运用“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have...</a:t>
            </a:r>
            <a:r>
              <a:rPr lang="en-US" altLang="zh-CN" sz="2800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句型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描述面部特征。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小组合作表演故事，模仿故事角色的语音、语调、动作和表情，深入体会故事角色的情感，感受悦纳自我的内涵。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91561" y="1466671"/>
            <a:ext cx="609497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4710"/>
            <a:ext cx="268539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BED549A-135B-4602-F4A8-F156AEECD071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A083BC9-414E-C83B-ADE8-28D5D57F451A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>
            <p:custDataLst>
              <p:tags r:id="rId1"/>
            </p:custDataLst>
          </p:nvPr>
        </p:nvSpPr>
        <p:spPr>
          <a:xfrm>
            <a:off x="0" y="853939"/>
            <a:ext cx="387985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listen </a:t>
            </a:r>
            <a:r>
              <a:rPr lang="en-US" altLang="zh-CN"/>
              <a:t>and say.</a:t>
            </a:r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153" y="1550036"/>
            <a:ext cx="4646950" cy="461454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7041939" y="2440705"/>
            <a:ext cx="350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is she?</a:t>
            </a:r>
          </a:p>
        </p:txBody>
      </p:sp>
      <p:sp>
        <p:nvSpPr>
          <p:cNvPr id="10" name="流程图: 可选过程 9"/>
          <p:cNvSpPr/>
          <p:nvPr>
            <p:custDataLst>
              <p:tags r:id="rId4"/>
            </p:custDataLst>
          </p:nvPr>
        </p:nvSpPr>
        <p:spPr>
          <a:xfrm>
            <a:off x="6705480" y="3704907"/>
            <a:ext cx="2320290" cy="769620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Meimei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D23268FF-D74A-FCE6-EF6C-FCDBCD4A3CAC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50373" end="79645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74477" y="2489411"/>
            <a:ext cx="487362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1"/>
      <p:bldP spid="10" grpId="0"/>
      <p:bldP spid="1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81925" y="1603039"/>
            <a:ext cx="4214075" cy="4455831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0" y="854075"/>
            <a:ext cx="407960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say and guess.</a:t>
            </a:r>
          </a:p>
        </p:txBody>
      </p:sp>
      <p:sp>
        <p:nvSpPr>
          <p:cNvPr id="10" name="流程图: 可选过程 9"/>
          <p:cNvSpPr/>
          <p:nvPr>
            <p:custDataLst>
              <p:tags r:id="rId1"/>
            </p:custDataLst>
          </p:nvPr>
        </p:nvSpPr>
        <p:spPr>
          <a:xfrm>
            <a:off x="1513205" y="1862137"/>
            <a:ext cx="2050052" cy="769620"/>
          </a:xfrm>
          <a:prstGeom prst="flowChartAlternateProcess">
            <a:avLst/>
          </a:prstGeom>
          <a:solidFill>
            <a:srgbClr val="3B5643"/>
          </a:solidFill>
          <a:ln>
            <a:solidFill>
              <a:srgbClr val="3B5643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Meimei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571400" y="2339975"/>
            <a:ext cx="3975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they look the same?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571400" y="4177665"/>
            <a:ext cx="45662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their relationship?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0E06646-8100-A575-3645-7CFF12822598}"/>
              </a:ext>
            </a:extLst>
          </p:cNvPr>
          <p:cNvSpPr/>
          <p:nvPr/>
        </p:nvSpPr>
        <p:spPr>
          <a:xfrm>
            <a:off x="3247753" y="5009969"/>
            <a:ext cx="1103086" cy="188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22659B6-719D-8CFD-17A5-35FC5FEA7052}"/>
              </a:ext>
            </a:extLst>
          </p:cNvPr>
          <p:cNvSpPr txBox="1"/>
          <p:nvPr/>
        </p:nvSpPr>
        <p:spPr>
          <a:xfrm>
            <a:off x="6571399" y="3192145"/>
            <a:ext cx="3975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Yes.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5F35E49-15D3-918B-422B-2756E4536DB8}"/>
              </a:ext>
            </a:extLst>
          </p:cNvPr>
          <p:cNvSpPr/>
          <p:nvPr/>
        </p:nvSpPr>
        <p:spPr>
          <a:xfrm>
            <a:off x="3923230" y="2222961"/>
            <a:ext cx="837696" cy="188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5" grpId="0"/>
      <p:bldP spid="5" grpId="1"/>
      <p:bldP spid="6" grpId="0"/>
      <p:bldP spid="6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9967"/>
            <a:ext cx="4928941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check and repeat.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366635" y="1232535"/>
            <a:ext cx="21196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twins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06332" y="3843558"/>
            <a:ext cx="2639416" cy="227349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6182" y="2147095"/>
            <a:ext cx="2526389" cy="1894791"/>
          </a:xfrm>
          <a:prstGeom prst="rect">
            <a:avLst/>
          </a:prstGeom>
        </p:spPr>
      </p:pic>
      <p:pic>
        <p:nvPicPr>
          <p:cNvPr id="8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FED68FB-499D-C47F-043E-EFBFB37792A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670" end="7610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9163" y="5516563"/>
            <a:ext cx="487362" cy="48736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87EB4037-AF26-26E5-5186-DBBF169CC1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3644" y="1687981"/>
            <a:ext cx="3831786" cy="4300052"/>
          </a:xfrm>
          <a:prstGeom prst="rect">
            <a:avLst/>
          </a:prstGeom>
        </p:spPr>
      </p:pic>
      <p:sp>
        <p:nvSpPr>
          <p:cNvPr id="11" name="圆角矩形 3">
            <a:extLst>
              <a:ext uri="{FF2B5EF4-FFF2-40B4-BE49-F238E27FC236}">
                <a16:creationId xmlns:a16="http://schemas.microsoft.com/office/drawing/2014/main" id="{EEBE2902-CA06-A919-7149-5CF7ECF1DA96}"/>
              </a:ext>
            </a:extLst>
          </p:cNvPr>
          <p:cNvSpPr/>
          <p:nvPr/>
        </p:nvSpPr>
        <p:spPr>
          <a:xfrm>
            <a:off x="3403153" y="2281903"/>
            <a:ext cx="899703" cy="13430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848274" y="4799537"/>
            <a:ext cx="1081406" cy="19494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6" grpId="1"/>
      <p:bldP spid="11" grpId="0" animBg="1"/>
      <p:bldP spid="11" grpId="1" animBg="1"/>
      <p:bldP spid="4" grpId="1" animBg="1"/>
      <p:bldP spid="4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81487"/>
            <a:ext cx="3779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say and guess.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004561" y="2404745"/>
            <a:ext cx="4716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pointing at?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010923" y="4345223"/>
            <a:ext cx="3816985" cy="4610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say?</a:t>
            </a:r>
            <a:endParaRPr lang="en-US" altLang="zh-C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DD51CA05-56BA-CB33-9142-5B67C15C2FC2}"/>
              </a:ext>
            </a:extLst>
          </p:cNvPr>
          <p:cNvGrpSpPr/>
          <p:nvPr/>
        </p:nvGrpSpPr>
        <p:grpSpPr>
          <a:xfrm>
            <a:off x="1632038" y="1531620"/>
            <a:ext cx="3389542" cy="4724400"/>
            <a:chOff x="3064598" y="881487"/>
            <a:chExt cx="3609164" cy="5325522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064598" y="881487"/>
              <a:ext cx="3609164" cy="5325522"/>
            </a:xfrm>
            <a:prstGeom prst="rect">
              <a:avLst/>
            </a:prstGeom>
          </p:spPr>
        </p:pic>
        <p:sp>
          <p:nvSpPr>
            <p:cNvPr id="7" name="圆角矩形 6"/>
            <p:cNvSpPr/>
            <p:nvPr/>
          </p:nvSpPr>
          <p:spPr>
            <a:xfrm>
              <a:off x="5485765" y="1412462"/>
              <a:ext cx="1102995" cy="20256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圆角矩形 2"/>
            <p:cNvSpPr/>
            <p:nvPr/>
          </p:nvSpPr>
          <p:spPr>
            <a:xfrm>
              <a:off x="3468913" y="4113752"/>
              <a:ext cx="1494247" cy="19916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57BFDB14-D25A-85FF-2D48-FE436F64D63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734835" y="3282561"/>
            <a:ext cx="2320290" cy="769620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eyes.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1" animBg="1"/>
      <p:bldP spid="3" grpId="1" animBg="1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4419"/>
            <a:ext cx="4928941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check and repeat.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89568" y="1110859"/>
            <a:ext cx="3480848" cy="513618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7249946" y="1593337"/>
            <a:ext cx="1220470" cy="20256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5165090" y="4202430"/>
            <a:ext cx="1640205" cy="22352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标注 7"/>
          <p:cNvSpPr/>
          <p:nvPr/>
        </p:nvSpPr>
        <p:spPr>
          <a:xfrm>
            <a:off x="6925063" y="1379782"/>
            <a:ext cx="3075940" cy="745490"/>
          </a:xfrm>
          <a:prstGeom prst="wedgeRoundRectCallout">
            <a:avLst>
              <a:gd name="adj1" fmla="val -47217"/>
              <a:gd name="adj2" fmla="val 914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eyes.</a:t>
            </a:r>
          </a:p>
        </p:txBody>
      </p:sp>
      <p:sp>
        <p:nvSpPr>
          <p:cNvPr id="10" name="圆角矩形标注 9"/>
          <p:cNvSpPr/>
          <p:nvPr/>
        </p:nvSpPr>
        <p:spPr>
          <a:xfrm>
            <a:off x="2902973" y="3941445"/>
            <a:ext cx="4051935" cy="745490"/>
          </a:xfrm>
          <a:prstGeom prst="wedgeRoundRectCallout">
            <a:avLst>
              <a:gd name="adj1" fmla="val 42931"/>
              <a:gd name="adj2" fmla="val 1118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eyes, too.</a:t>
            </a:r>
          </a:p>
        </p:txBody>
      </p:sp>
      <p:pic>
        <p:nvPicPr>
          <p:cNvPr id="11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FC509F1B-0BB0-D402-1E5C-1E5138A268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7980" end="7052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9163" y="5516563"/>
            <a:ext cx="487362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 bldLvl="0" animBg="1"/>
      <p:bldP spid="7" grpId="1" animBg="1"/>
      <p:bldP spid="3" grpId="0" bldLvl="0" animBg="1"/>
      <p:bldP spid="3" grpId="1" animBg="1"/>
      <p:bldP spid="8" grpId="0" bldLvl="0" animBg="1"/>
      <p:bldP spid="8" grpId="1" animBg="1"/>
      <p:bldP spid="10" grpId="0" bldLvl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7302" y="851883"/>
            <a:ext cx="963961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say and guess. Then listen, check and repeat.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6859" y="3150649"/>
            <a:ext cx="40678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are they pointing at?</a:t>
            </a:r>
            <a:endParaRPr lang="en-US" altLang="zh-C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87982" y="3150649"/>
            <a:ext cx="3630295" cy="4610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buClrTx/>
              <a:buSzTx/>
              <a:buFontTx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say?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5187" y="1498342"/>
            <a:ext cx="3231758" cy="471817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485005" y="1673945"/>
            <a:ext cx="3121940" cy="96647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5662930" y="2081907"/>
            <a:ext cx="1949450" cy="1720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标注 7">
            <a:extLst>
              <a:ext uri="{FF2B5EF4-FFF2-40B4-BE49-F238E27FC236}">
                <a16:creationId xmlns:a16="http://schemas.microsoft.com/office/drawing/2014/main" id="{5089DA92-0B30-B7DF-02F7-136C5F6F8DC9}"/>
              </a:ext>
            </a:extLst>
          </p:cNvPr>
          <p:cNvSpPr/>
          <p:nvPr/>
        </p:nvSpPr>
        <p:spPr>
          <a:xfrm>
            <a:off x="647700" y="1762442"/>
            <a:ext cx="3561715" cy="745490"/>
          </a:xfrm>
          <a:prstGeom prst="wedgeRoundRectCallout">
            <a:avLst>
              <a:gd name="adj1" fmla="val 55475"/>
              <a:gd name="adj2" fmla="val 1149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altLang="zh-CN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nose.</a:t>
            </a:r>
          </a:p>
        </p:txBody>
      </p:sp>
      <p:sp>
        <p:nvSpPr>
          <p:cNvPr id="10" name="圆角矩形标注 9">
            <a:extLst>
              <a:ext uri="{FF2B5EF4-FFF2-40B4-BE49-F238E27FC236}">
                <a16:creationId xmlns:a16="http://schemas.microsoft.com/office/drawing/2014/main" id="{43755203-7037-59BE-C284-0FA6F6273B55}"/>
              </a:ext>
            </a:extLst>
          </p:cNvPr>
          <p:cNvSpPr/>
          <p:nvPr/>
        </p:nvSpPr>
        <p:spPr>
          <a:xfrm>
            <a:off x="7516989" y="1686307"/>
            <a:ext cx="4259861" cy="745490"/>
          </a:xfrm>
          <a:prstGeom prst="wedgeRoundRectCallout">
            <a:avLst>
              <a:gd name="adj1" fmla="val -51160"/>
              <a:gd name="adj2" fmla="val 18338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altLang="zh-CN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nose, too.</a:t>
            </a:r>
          </a:p>
        </p:txBody>
      </p:sp>
      <p:sp>
        <p:nvSpPr>
          <p:cNvPr id="11" name="流程图: 可选过程 10">
            <a:extLst>
              <a:ext uri="{FF2B5EF4-FFF2-40B4-BE49-F238E27FC236}">
                <a16:creationId xmlns:a16="http://schemas.microsoft.com/office/drawing/2014/main" id="{C8618F63-A3BA-84BC-88C1-BBAC4D47E26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-169526" y="4221923"/>
            <a:ext cx="2320290" cy="769620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nose.</a:t>
            </a:r>
          </a:p>
        </p:txBody>
      </p:sp>
      <p:pic>
        <p:nvPicPr>
          <p:cNvPr id="12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2392715D-0A5D-20D1-CD9A-9A28245118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62290" end="6393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9163" y="5516563"/>
            <a:ext cx="487362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663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  <p:bldP spid="4" grpId="1"/>
      <p:bldP spid="5" grpId="0"/>
      <p:bldP spid="5" grpId="1"/>
      <p:bldP spid="7" grpId="1" animBg="1"/>
      <p:bldP spid="8" grpId="1" animBg="1"/>
      <p:bldP spid="9" grpId="0" bldLvl="0" animBg="1"/>
      <p:bldP spid="9" grpId="1" animBg="1"/>
      <p:bldP spid="10" grpId="0" bldLvl="0" animBg="1"/>
      <p:bldP spid="10" grpId="1" animBg="1"/>
      <p:bldP spid="11" grpId="0"/>
      <p:bldP spid="1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7302" y="851883"/>
            <a:ext cx="963961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say and guess. Then listen, check and repeat.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2852" y="3121158"/>
            <a:ext cx="40678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are they pointing at?</a:t>
            </a:r>
            <a:endParaRPr lang="en-US" altLang="zh-C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87982" y="3150649"/>
            <a:ext cx="3630295" cy="4610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buClrTx/>
              <a:buSzTx/>
              <a:buFontTx/>
            </a:pP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say?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7174" y="1498342"/>
            <a:ext cx="3207784" cy="471817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737137" y="1498343"/>
            <a:ext cx="2857821" cy="34569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4748530" y="5674201"/>
            <a:ext cx="1949450" cy="1720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标注 7">
            <a:extLst>
              <a:ext uri="{FF2B5EF4-FFF2-40B4-BE49-F238E27FC236}">
                <a16:creationId xmlns:a16="http://schemas.microsoft.com/office/drawing/2014/main" id="{5089DA92-0B30-B7DF-02F7-136C5F6F8DC9}"/>
              </a:ext>
            </a:extLst>
          </p:cNvPr>
          <p:cNvSpPr/>
          <p:nvPr/>
        </p:nvSpPr>
        <p:spPr>
          <a:xfrm>
            <a:off x="6166047" y="1436658"/>
            <a:ext cx="3863340" cy="745490"/>
          </a:xfrm>
          <a:prstGeom prst="wedgeRoundRectCallout">
            <a:avLst>
              <a:gd name="adj1" fmla="val -41566"/>
              <a:gd name="adj2" fmla="val 9756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altLang="zh-CN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mouth.</a:t>
            </a:r>
          </a:p>
        </p:txBody>
      </p:sp>
      <p:sp>
        <p:nvSpPr>
          <p:cNvPr id="10" name="圆角矩形标注 9">
            <a:extLst>
              <a:ext uri="{FF2B5EF4-FFF2-40B4-BE49-F238E27FC236}">
                <a16:creationId xmlns:a16="http://schemas.microsoft.com/office/drawing/2014/main" id="{43755203-7037-59BE-C284-0FA6F6273B55}"/>
              </a:ext>
            </a:extLst>
          </p:cNvPr>
          <p:cNvSpPr/>
          <p:nvPr/>
        </p:nvSpPr>
        <p:spPr>
          <a:xfrm>
            <a:off x="2219642" y="5359657"/>
            <a:ext cx="4478338" cy="745490"/>
          </a:xfrm>
          <a:prstGeom prst="wedgeRoundRectCallout">
            <a:avLst>
              <a:gd name="adj1" fmla="val 45997"/>
              <a:gd name="adj2" fmla="val -1150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altLang="zh-CN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mouth, too.</a:t>
            </a:r>
          </a:p>
        </p:txBody>
      </p:sp>
      <p:sp>
        <p:nvSpPr>
          <p:cNvPr id="11" name="流程图: 可选过程 10">
            <a:extLst>
              <a:ext uri="{FF2B5EF4-FFF2-40B4-BE49-F238E27FC236}">
                <a16:creationId xmlns:a16="http://schemas.microsoft.com/office/drawing/2014/main" id="{C8618F63-A3BA-84BC-88C1-BBAC4D47E26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302" y="4054144"/>
            <a:ext cx="2320290" cy="769620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mouth.</a:t>
            </a:r>
          </a:p>
        </p:txBody>
      </p:sp>
      <p:pic>
        <p:nvPicPr>
          <p:cNvPr id="12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2392715D-0A5D-20D1-CD9A-9A28245118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68927" end="5634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9163" y="551656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3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759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  <p:bldP spid="4" grpId="1"/>
      <p:bldP spid="5" grpId="0"/>
      <p:bldP spid="5" grpId="1"/>
      <p:bldP spid="7" grpId="0" animBg="1"/>
      <p:bldP spid="8" grpId="0" animBg="1"/>
      <p:bldP spid="9" grpId="0" bldLvl="0" animBg="1"/>
      <p:bldP spid="9" grpId="1" animBg="1"/>
      <p:bldP spid="10" grpId="0" bldLvl="0" animBg="1"/>
      <p:bldP spid="10" grpId="1" animBg="1"/>
      <p:bldP spid="11" grpId="0"/>
      <p:bldP spid="1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75593"/>
            <a:ext cx="2640401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in roles.</a:t>
            </a:r>
          </a:p>
        </p:txBody>
      </p:sp>
      <p:sp>
        <p:nvSpPr>
          <p:cNvPr id="4" name="竖卷形 3"/>
          <p:cNvSpPr/>
          <p:nvPr/>
        </p:nvSpPr>
        <p:spPr>
          <a:xfrm>
            <a:off x="8326250" y="1167375"/>
            <a:ext cx="3754120" cy="4931410"/>
          </a:xfrm>
          <a:prstGeom prst="verticalScroll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4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Read correctly.  </a:t>
            </a:r>
          </a:p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朗读正确。</a:t>
            </a:r>
          </a:p>
          <a:p>
            <a:pPr algn="l"/>
            <a:endParaRPr lang="zh-CN" altLang="en-US" sz="24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algn="l"/>
            <a:r>
              <a:rPr lang="en-US" altLang="zh-CN" sz="24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Read fluently.</a:t>
            </a:r>
          </a:p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朗读流利。</a:t>
            </a:r>
          </a:p>
          <a:p>
            <a:pPr algn="l"/>
            <a:endParaRPr lang="en-US" sz="24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algn="l"/>
            <a:r>
              <a:rPr lang="en-US" sz="24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Read with actions.</a:t>
            </a:r>
          </a:p>
          <a:p>
            <a:pPr algn="l"/>
            <a:r>
              <a:rPr lang="zh-CN" altLang="en-US" sz="24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边读边做。</a:t>
            </a:r>
          </a:p>
        </p:txBody>
      </p:sp>
      <p:sp>
        <p:nvSpPr>
          <p:cNvPr id="5" name="五角星 4"/>
          <p:cNvSpPr/>
          <p:nvPr/>
        </p:nvSpPr>
        <p:spPr>
          <a:xfrm>
            <a:off x="10875036" y="2353873"/>
            <a:ext cx="318135" cy="32575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五角星 10"/>
          <p:cNvSpPr/>
          <p:nvPr/>
        </p:nvSpPr>
        <p:spPr>
          <a:xfrm>
            <a:off x="10811649" y="3419402"/>
            <a:ext cx="318135" cy="32575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五角星 14"/>
          <p:cNvSpPr/>
          <p:nvPr/>
        </p:nvSpPr>
        <p:spPr>
          <a:xfrm>
            <a:off x="11193171" y="4510015"/>
            <a:ext cx="318135" cy="32575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257EE15A-2A67-8D68-1A33-B0F1C8732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097" y="1813961"/>
            <a:ext cx="2507775" cy="36075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70016776-5C2F-40E0-980A-26B0BC8B32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2460" y="1794080"/>
            <a:ext cx="2476796" cy="362739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2EAE8FD-33C2-0AF2-CE6E-C2CB45C9BD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3753" y="1794080"/>
            <a:ext cx="2476796" cy="362491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45085"/>
            <a:ext cx="393954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say and guess.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534459" y="2111782"/>
            <a:ext cx="6032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does Meimei feel?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534459" y="2781226"/>
            <a:ext cx="58693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Beibei say to Meimei?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3060" y="1428651"/>
            <a:ext cx="3335620" cy="4845532"/>
          </a:xfrm>
          <a:prstGeom prst="rect">
            <a:avLst/>
          </a:prstGeom>
        </p:spPr>
      </p:pic>
      <p:sp>
        <p:nvSpPr>
          <p:cNvPr id="2" name="流程图: 可选过程 1">
            <a:extLst>
              <a:ext uri="{FF2B5EF4-FFF2-40B4-BE49-F238E27FC236}">
                <a16:creationId xmlns:a16="http://schemas.microsoft.com/office/drawing/2014/main" id="{5935E4F9-5280-1F8D-7E29-B1636868018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488158" y="2881341"/>
            <a:ext cx="6568757" cy="769620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Meimei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feels sad.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A929909-EA56-4A5B-F5D8-08DB5041C8BD}"/>
              </a:ext>
            </a:extLst>
          </p:cNvPr>
          <p:cNvSpPr/>
          <p:nvPr/>
        </p:nvSpPr>
        <p:spPr>
          <a:xfrm>
            <a:off x="2887980" y="2019300"/>
            <a:ext cx="982980" cy="160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0478E7C-C63A-0F8E-B56E-1713954A3B45}"/>
              </a:ext>
            </a:extLst>
          </p:cNvPr>
          <p:cNvSpPr txBox="1"/>
          <p:nvPr/>
        </p:nvSpPr>
        <p:spPr>
          <a:xfrm>
            <a:off x="5488158" y="3860885"/>
            <a:ext cx="6032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Meimei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sad?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22D93EC-2D96-23CF-625A-C4EA46259E05}"/>
              </a:ext>
            </a:extLst>
          </p:cNvPr>
          <p:cNvSpPr/>
          <p:nvPr/>
        </p:nvSpPr>
        <p:spPr>
          <a:xfrm>
            <a:off x="1478279" y="1484549"/>
            <a:ext cx="1924677" cy="489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1"/>
      <p:bldP spid="2" grpId="0"/>
      <p:bldP spid="2" grpId="1"/>
      <p:bldP spid="8" grpId="1"/>
      <p:bldP spid="8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49856"/>
            <a:ext cx="4928941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check and repeat.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28395" y="3054759"/>
            <a:ext cx="4258310" cy="4603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Beibei’s idea?</a:t>
            </a:r>
          </a:p>
        </p:txBody>
      </p:sp>
      <p:pic>
        <p:nvPicPr>
          <p:cNvPr id="4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049AFB61-9577-93C5-1496-81BD8ED6F6D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297" end="4722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395" y="5417503"/>
            <a:ext cx="487362" cy="48736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73DB0E1-7463-281F-3DF8-58566003A1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5904" y="1052091"/>
            <a:ext cx="3525184" cy="5118046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5276DB0-80F0-C301-AEF6-D332B71AF111}"/>
              </a:ext>
            </a:extLst>
          </p:cNvPr>
          <p:cNvSpPr/>
          <p:nvPr/>
        </p:nvSpPr>
        <p:spPr>
          <a:xfrm>
            <a:off x="5960165" y="1106198"/>
            <a:ext cx="2205459" cy="504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3F49E63-5B1D-EAA9-1283-549AFEE89F18}"/>
              </a:ext>
            </a:extLst>
          </p:cNvPr>
          <p:cNvSpPr/>
          <p:nvPr/>
        </p:nvSpPr>
        <p:spPr>
          <a:xfrm>
            <a:off x="7249775" y="1664580"/>
            <a:ext cx="1112520" cy="144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5" grpId="1"/>
      <p:bldP spid="6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74998"/>
            <a:ext cx="737489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 Then listen and repeat.</a:t>
            </a:r>
          </a:p>
        </p:txBody>
      </p:sp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231244" y="2615877"/>
            <a:ext cx="4083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are they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8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CCC2E983-5272-9D16-A2AB-3DC1F9A32D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5641" end="3912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3652" y="5553937"/>
            <a:ext cx="487362" cy="48736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7CE6863-BDDB-1047-E22B-898FCA7424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6494" y="1458563"/>
            <a:ext cx="3266883" cy="4790615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6096000" y="1950348"/>
            <a:ext cx="1450975" cy="574691"/>
          </a:xfrm>
          <a:prstGeom prst="roundRect">
            <a:avLst/>
          </a:prstGeom>
          <a:solidFill>
            <a:srgbClr val="48C1E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7084371" y="2140317"/>
            <a:ext cx="1614805" cy="384722"/>
          </a:xfrm>
          <a:prstGeom prst="roundRect">
            <a:avLst/>
          </a:prstGeom>
          <a:solidFill>
            <a:srgbClr val="4CC1E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1"/>
      <p:bldP spid="3" grpId="1" animBg="1"/>
      <p:bldP spid="3" grpId="2" animBg="1"/>
      <p:bldP spid="4" grpId="1" animBg="1"/>
      <p:bldP spid="4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8785"/>
            <a:ext cx="52578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Watch the video and repeat.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71546C8-BD22-3A59-EB6D-2BD915470FAF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9E4857E-45BA-5734-934B-A597B3F19D91}"/>
              </a:ext>
            </a:extLst>
          </p:cNvPr>
          <p:cNvSpPr txBox="1"/>
          <p:nvPr/>
        </p:nvSpPr>
        <p:spPr>
          <a:xfrm>
            <a:off x="3713178" y="3624600"/>
            <a:ext cx="4900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2—7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页课文的视频。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id="{9724F26E-FC3A-5112-07D4-713879D476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67108" y="900700"/>
            <a:ext cx="4257784" cy="5337540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0" y="869814"/>
            <a:ext cx="369670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and number.</a:t>
            </a:r>
          </a:p>
        </p:txBody>
      </p:sp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7529884" y="3331608"/>
            <a:ext cx="46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7529884" y="5185523"/>
            <a:ext cx="46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529884" y="1471417"/>
            <a:ext cx="46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5514181" y="5196743"/>
            <a:ext cx="46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5514181" y="1471417"/>
            <a:ext cx="46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5" name="文本框 14"/>
          <p:cNvSpPr txBox="1"/>
          <p:nvPr>
            <p:custDataLst>
              <p:tags r:id="rId6"/>
            </p:custDataLst>
          </p:nvPr>
        </p:nvSpPr>
        <p:spPr>
          <a:xfrm>
            <a:off x="5514181" y="3331608"/>
            <a:ext cx="46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  <p:bldP spid="9" grpId="1"/>
      <p:bldP spid="10" grpId="0"/>
      <p:bldP spid="10" grpId="1"/>
      <p:bldP spid="11" grpId="0"/>
      <p:bldP spid="11" grpId="1"/>
      <p:bldP spid="13" grpId="0"/>
      <p:bldP spid="13" grpId="1"/>
      <p:bldP spid="15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182CB7B-47AF-EB31-DEE8-3C45B6969C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6818" y="1006547"/>
            <a:ext cx="4706377" cy="5006060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0" y="836649"/>
            <a:ext cx="443997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match.</a:t>
            </a:r>
          </a:p>
        </p:txBody>
      </p:sp>
      <p:cxnSp>
        <p:nvCxnSpPr>
          <p:cNvPr id="19" name="直接连接符 18"/>
          <p:cNvCxnSpPr>
            <a:cxnSpLocks/>
          </p:cNvCxnSpPr>
          <p:nvPr/>
        </p:nvCxnSpPr>
        <p:spPr>
          <a:xfrm>
            <a:off x="6163303" y="1492307"/>
            <a:ext cx="1072062" cy="0"/>
          </a:xfrm>
          <a:prstGeom prst="line">
            <a:avLst/>
          </a:prstGeom>
          <a:ln w="31750" cap="rnd">
            <a:solidFill>
              <a:srgbClr val="FF0000"/>
            </a:solidFill>
            <a:round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6096000" y="2913321"/>
            <a:ext cx="1160129" cy="1811080"/>
          </a:xfrm>
          <a:prstGeom prst="line">
            <a:avLst/>
          </a:prstGeom>
          <a:ln w="31750" cap="rnd">
            <a:solidFill>
              <a:srgbClr val="FF0000"/>
            </a:solidFill>
            <a:round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5934266" y="2803184"/>
            <a:ext cx="1664970" cy="1188720"/>
          </a:xfrm>
          <a:prstGeom prst="line">
            <a:avLst/>
          </a:prstGeom>
          <a:ln w="31750" cap="rnd">
            <a:solidFill>
              <a:srgbClr val="FF0000"/>
            </a:solidFill>
            <a:round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6085336" y="3890304"/>
            <a:ext cx="1674495" cy="1365885"/>
          </a:xfrm>
          <a:prstGeom prst="line">
            <a:avLst/>
          </a:prstGeom>
          <a:ln w="31750" cap="rnd">
            <a:solidFill>
              <a:srgbClr val="FF0000"/>
            </a:solidFill>
            <a:round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4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9E99183E-6128-FEE3-B75B-0B21558E8BC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4620" end="2064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8795" y="5387023"/>
            <a:ext cx="487362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1120"/>
            <a:ext cx="267086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837" y="2050257"/>
            <a:ext cx="1445216" cy="6858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9990" y="2201944"/>
            <a:ext cx="609365" cy="6286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146" y="4727575"/>
            <a:ext cx="666627" cy="6540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4032" y="4511675"/>
            <a:ext cx="983635" cy="9779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87874" y="1585120"/>
            <a:ext cx="1462509" cy="20150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90479" y="1599488"/>
            <a:ext cx="1491002" cy="20150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8772" y="4103529"/>
            <a:ext cx="1500073" cy="201453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11413" y="4076385"/>
            <a:ext cx="1470068" cy="2014538"/>
          </a:xfrm>
          <a:prstGeom prst="rect">
            <a:avLst/>
          </a:prstGeom>
        </p:spPr>
      </p:pic>
      <p:sp>
        <p:nvSpPr>
          <p:cNvPr id="10" name="圆角矩形标注 9"/>
          <p:cNvSpPr/>
          <p:nvPr/>
        </p:nvSpPr>
        <p:spPr>
          <a:xfrm>
            <a:off x="4497886" y="2308067"/>
            <a:ext cx="2032635" cy="427990"/>
          </a:xfrm>
          <a:prstGeom prst="wedgeRoundRectCallout">
            <a:avLst>
              <a:gd name="adj1" fmla="val -36180"/>
              <a:gd name="adj2" fmla="val 114991"/>
              <a:gd name="adj3" fmla="val 16667"/>
            </a:avLst>
          </a:prstGeom>
          <a:noFill/>
          <a:ln w="28575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  <p:sp>
        <p:nvSpPr>
          <p:cNvPr id="11" name="圆角矩形标注 10"/>
          <p:cNvSpPr/>
          <p:nvPr/>
        </p:nvSpPr>
        <p:spPr>
          <a:xfrm>
            <a:off x="9298390" y="2344342"/>
            <a:ext cx="2032635" cy="427990"/>
          </a:xfrm>
          <a:prstGeom prst="wedgeRoundRectCallout">
            <a:avLst>
              <a:gd name="adj1" fmla="val -36180"/>
              <a:gd name="adj2" fmla="val 114991"/>
              <a:gd name="adj3" fmla="val 16667"/>
            </a:avLst>
          </a:prstGeom>
          <a:noFill/>
          <a:ln w="28575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  <p:sp>
        <p:nvSpPr>
          <p:cNvPr id="13" name="圆角矩形标注 12"/>
          <p:cNvSpPr/>
          <p:nvPr/>
        </p:nvSpPr>
        <p:spPr>
          <a:xfrm>
            <a:off x="4523420" y="4666776"/>
            <a:ext cx="2032635" cy="427990"/>
          </a:xfrm>
          <a:prstGeom prst="wedgeRoundRectCallout">
            <a:avLst>
              <a:gd name="adj1" fmla="val -36180"/>
              <a:gd name="adj2" fmla="val 114991"/>
              <a:gd name="adj3" fmla="val 16667"/>
            </a:avLst>
          </a:prstGeom>
          <a:noFill/>
          <a:ln w="28575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  <p:sp>
        <p:nvSpPr>
          <p:cNvPr id="15" name="圆角矩形标注 14"/>
          <p:cNvSpPr/>
          <p:nvPr/>
        </p:nvSpPr>
        <p:spPr>
          <a:xfrm>
            <a:off x="9352219" y="4655664"/>
            <a:ext cx="2032635" cy="427990"/>
          </a:xfrm>
          <a:prstGeom prst="wedgeRoundRectCallout">
            <a:avLst>
              <a:gd name="adj1" fmla="val -36180"/>
              <a:gd name="adj2" fmla="val 114991"/>
              <a:gd name="adj3" fmla="val 16667"/>
            </a:avLst>
          </a:prstGeom>
          <a:noFill/>
          <a:ln w="28575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-6421" y="874395"/>
            <a:ext cx="4205041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the story aloud.</a:t>
            </a:r>
          </a:p>
        </p:txBody>
      </p:sp>
      <p:pic>
        <p:nvPicPr>
          <p:cNvPr id="23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60FA8E85-2E9D-9A48-AE37-C0FA4A1602A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0292" end="3912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8795" y="5387023"/>
            <a:ext cx="487362" cy="48736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0D0A09B9-E3F0-49D3-77AC-6F2ACF06B4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2282" y="2374658"/>
            <a:ext cx="1878472" cy="273074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085FB56E-489F-625B-EC3C-DA83B4C38C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6801" y="2374313"/>
            <a:ext cx="1901599" cy="273005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FE5AF05F-DFA0-398A-FE0D-CC168B5071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43970" y="2381056"/>
            <a:ext cx="1868949" cy="273074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32C4D19-4927-A59B-1026-223E0E330B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818" y="2374313"/>
            <a:ext cx="2169805" cy="274422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46F9EF69-F201-A996-AFA0-85D24D631F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9571" y="2380461"/>
            <a:ext cx="1875065" cy="2738081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4E6109E3-D39E-1CAD-47F7-87D0D776AF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71750" y="2374313"/>
            <a:ext cx="1881951" cy="27307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45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46274"/>
            <a:ext cx="586295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pairs. Act out the story.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4359" y="1678479"/>
            <a:ext cx="1422559" cy="19276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50359" y="1634966"/>
            <a:ext cx="1462509" cy="20150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42181" y="1635442"/>
            <a:ext cx="1491002" cy="20150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8013" y="4136626"/>
            <a:ext cx="1451610" cy="194945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66511" y="4115963"/>
            <a:ext cx="1464469" cy="199125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58351" y="4104322"/>
            <a:ext cx="1470068" cy="2014538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95C10E9A-5D3C-DB5A-7B2F-94BB34E2CF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681093"/>
              </p:ext>
            </p:extLst>
          </p:nvPr>
        </p:nvGraphicFramePr>
        <p:xfrm>
          <a:off x="7062496" y="3014662"/>
          <a:ext cx="4778984" cy="192309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729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90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loudly.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16418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creatively.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49359"/>
            <a:ext cx="22216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2620673" y="2721057"/>
            <a:ext cx="7162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</a:t>
            </a:r>
            <a:r>
              <a:rPr 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故事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图片，复述故事对话。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Face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2 Let’s read!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90.25,&quot;left&quot;:23.23692913385827,&quot;top&quot;:7.15,&quot;width&quot;:880.4130708661418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83.1,&quot;left&quot;:684,&quot;top&quot;:117.75889763779529,&quot;width&quot;:283.2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9250393700787,&quot;left&quot;:16.53748031496063,&quot;top&quot;:64.46251968503935,&quot;width&quot;:929.2125196850393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2487</TotalTime>
  <Words>504</Words>
  <Application>Microsoft Office PowerPoint</Application>
  <PresentationFormat>宽屏</PresentationFormat>
  <Paragraphs>111</Paragraphs>
  <Slides>22</Slides>
  <Notes>20</Notes>
  <HiddenSlides>0</HiddenSlides>
  <MMClips>9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Wingdings</vt:lpstr>
      <vt:lpstr>黑体</vt:lpstr>
      <vt:lpstr>Times New Roman</vt:lpstr>
      <vt:lpstr>Calibri</vt:lpstr>
      <vt:lpstr>Arial</vt:lpstr>
      <vt:lpstr>微软雅黑</vt:lpstr>
      <vt:lpstr>华文楷体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361</cp:revision>
  <dcterms:created xsi:type="dcterms:W3CDTF">2020-02-05T11:17:00Z</dcterms:created>
  <dcterms:modified xsi:type="dcterms:W3CDTF">2026-07-08T03:25:09Z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39B9AC869B2A4006BB23FBA323182803_13</vt:lpwstr>
  </property>
  <property fmtid="{D5CDD505-2E9C-101B-9397-08002B2CF9AE}" pid="3" name="KSOProductBuildVer">
    <vt:lpwstr>2052-12.1.0.21915</vt:lpwstr>
  </property>
</Properties>
</file>