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5" r:id="rId1"/>
    <p:sldMasterId id="2147483648" r:id="rId2"/>
  </p:sldMasterIdLst>
  <p:notesMasterIdLst>
    <p:notesMasterId r:id="rId22"/>
  </p:notesMasterIdLst>
  <p:sldIdLst>
    <p:sldId id="256" r:id="rId3"/>
    <p:sldId id="316" r:id="rId4"/>
    <p:sldId id="320" r:id="rId5"/>
    <p:sldId id="367" r:id="rId6"/>
    <p:sldId id="368" r:id="rId7"/>
    <p:sldId id="369" r:id="rId8"/>
    <p:sldId id="370" r:id="rId9"/>
    <p:sldId id="371" r:id="rId10"/>
    <p:sldId id="383" r:id="rId11"/>
    <p:sldId id="377" r:id="rId12"/>
    <p:sldId id="378" r:id="rId13"/>
    <p:sldId id="379" r:id="rId14"/>
    <p:sldId id="380" r:id="rId15"/>
    <p:sldId id="381" r:id="rId16"/>
    <p:sldId id="356" r:id="rId17"/>
    <p:sldId id="386" r:id="rId18"/>
    <p:sldId id="387" r:id="rId19"/>
    <p:sldId id="323" r:id="rId20"/>
    <p:sldId id="366" r:id="rId21"/>
  </p:sldIdLst>
  <p:sldSz cx="12192000" cy="6858000"/>
  <p:notesSz cx="6807200" cy="9939338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6" clrIdx="0"/>
  <p:cmAuthor id="503279064" name="chphe1 He" initials="cH" lastIdx="1" clrIdx="1">
    <p:extLst>
      <p:ext uri="{19B8F6BF-5375-455C-9EA6-DF929625EA0E}">
        <p15:presenceInfo xmlns:p15="http://schemas.microsoft.com/office/powerpoint/2012/main" userId="b2a525a72a4ce1ca" providerId="Windows Live"/>
      </p:ext>
    </p:extLst>
  </p:cmAuthor>
  <p:cmAuthor id="503279065" name="FLTRP_JCSZ" initials="FLTRP_JCS" lastIdx="9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60" autoAdjust="0"/>
    <p:restoredTop sz="94689" autoAdjust="0"/>
  </p:normalViewPr>
  <p:slideViewPr>
    <p:cSldViewPr snapToGrid="0">
      <p:cViewPr varScale="1">
        <p:scale>
          <a:sx n="104" d="100"/>
          <a:sy n="104" d="100"/>
        </p:scale>
        <p:origin x="134" y="32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28" Type="http://schemas.microsoft.com/office/2018/10/relationships/authors" Target="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F4A441-EE49-45E5-AFFA-A9D309665AB8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344539-EE91-449B-B4D6-2FBCEFB61CC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285922-2A40-601C-32FB-0C8F73CCA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4557291-35D3-A37F-D2D0-90A26DB8DD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D70DCC0-2683-A918-8D6A-F85CAA6403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253437A-188B-DFCA-8913-6BF13265E35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735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5278A-7C50-E77A-8FE4-F95601F17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67E430A-35B2-D8BF-51CD-35CB43DCF1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1B35928-907D-6F12-53B1-EA01CDD9C6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5173972-064D-4103-4632-D425D42BCC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888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CAF41-8C9F-D462-146F-D7C03E23B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7AA1CBF-4C93-1FC3-1B51-1749ABBF0B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C1F190A-79B4-25B8-7516-0EB14DFADD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D065D65-5A93-75DB-82BA-25C8645D1C7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30306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FE7785-7CF3-A31A-A556-700B36089A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30C2F9B-7F94-0E27-35B6-AD9F85FD39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7ADA7D6-89BE-A1D0-033F-7775FBA1B1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D9DDD02-0FE7-DD15-D0BE-7AC0F8E0B14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6690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175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041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236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87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21.xml"/><Relationship Id="rId26" Type="http://schemas.openxmlformats.org/officeDocument/2006/relationships/slideLayout" Target="../slideLayouts/slideLayout29.xml"/><Relationship Id="rId3" Type="http://schemas.openxmlformats.org/officeDocument/2006/relationships/slideLayout" Target="../slideLayouts/slideLayout6.xml"/><Relationship Id="rId21" Type="http://schemas.openxmlformats.org/officeDocument/2006/relationships/slideLayout" Target="../slideLayouts/slideLayout24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20.xml"/><Relationship Id="rId25" Type="http://schemas.openxmlformats.org/officeDocument/2006/relationships/slideLayout" Target="../slideLayouts/slideLayout28.xml"/><Relationship Id="rId2" Type="http://schemas.openxmlformats.org/officeDocument/2006/relationships/slideLayout" Target="../slideLayouts/slideLayout5.xml"/><Relationship Id="rId16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3.xml"/><Relationship Id="rId29" Type="http://schemas.openxmlformats.org/officeDocument/2006/relationships/theme" Target="../theme/theme2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2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23" Type="http://schemas.openxmlformats.org/officeDocument/2006/relationships/slideLayout" Target="../slideLayouts/slideLayout26.xml"/><Relationship Id="rId28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13.xml"/><Relationship Id="rId19" Type="http://schemas.openxmlformats.org/officeDocument/2006/relationships/slideLayout" Target="../slideLayouts/slideLayout22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Relationship Id="rId22" Type="http://schemas.openxmlformats.org/officeDocument/2006/relationships/slideLayout" Target="../slideLayouts/slideLayout25.xml"/><Relationship Id="rId27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827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84" r:id="rId2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4" name="文本2"/>
          <p:cNvSpPr txBox="1"/>
          <p:nvPr/>
        </p:nvSpPr>
        <p:spPr>
          <a:xfrm>
            <a:off x="1051878" y="1994707"/>
            <a:ext cx="10271125" cy="119697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3 Animals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3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practise. &amp; Draw and say. &amp; Let</a:t>
            </a: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have fun.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1052195" y="3721735"/>
            <a:ext cx="9730824" cy="159512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ct val="90000"/>
              </a:lnSpc>
              <a:spcBef>
                <a:spcPts val="1000"/>
              </a:spcBef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册    次：二年级上册               学    科：英语（外研社版）</a:t>
            </a:r>
          </a:p>
          <a:p>
            <a:pPr marL="0" algn="l">
              <a:lnSpc>
                <a:spcPct val="90000"/>
              </a:lnSpc>
              <a:spcBef>
                <a:spcPts val="1000"/>
              </a:spcBef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主讲人：刘思梦                       学    校：成都市人民北路小学校               </a:t>
            </a:r>
            <a:endParaRPr lang="en-US" altLang="zh-CN" sz="2800" b="1" i="0" dirty="0">
              <a:solidFill>
                <a:srgbClr val="FFFFFF">
                  <a:alpha val="100000"/>
                </a:srgbClr>
              </a:solidFill>
              <a:latin typeface="华文楷体" panose="02010600040101010101" charset="-122"/>
              <a:ea typeface="华文楷体" panose="02010600040101010101" charset="-122"/>
            </a:endParaRPr>
          </a:p>
          <a:p>
            <a:pPr marL="0" algn="l">
              <a:lnSpc>
                <a:spcPct val="90000"/>
              </a:lnSpc>
              <a:spcBef>
                <a:spcPts val="1000"/>
              </a:spcBef>
            </a:pP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                                                                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天北校区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05933" y="1476414"/>
            <a:ext cx="1018013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根据动物剪影识别出相应的动物，并运用所学语言进行简单的交流。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根据步骤提示绘制动物，并运用所学语言介绍动物。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完成涂色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活动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并圈出真正的百兽之王，加深对故事寓意的理解。</a:t>
            </a:r>
          </a:p>
        </p:txBody>
      </p:sp>
      <p:sp>
        <p:nvSpPr>
          <p:cNvPr id="2" name="标题 27"/>
          <p:cNvSpPr txBox="1"/>
          <p:nvPr/>
        </p:nvSpPr>
        <p:spPr>
          <a:xfrm>
            <a:off x="-731012" y="1476414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charset="-122"/>
                <a:ea typeface="华文楷体" panose="02010600040101010101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AE7FEDF-5D78-AFE3-FA74-399CF313F594}"/>
              </a:ext>
            </a:extLst>
          </p:cNvPr>
          <p:cNvSpPr txBox="1"/>
          <p:nvPr/>
        </p:nvSpPr>
        <p:spPr>
          <a:xfrm>
            <a:off x="0" y="875108"/>
            <a:ext cx="242205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79DBFF2-0FBF-DE26-4CF9-932EAB01A229}"/>
              </a:ext>
            </a:extLst>
          </p:cNvPr>
          <p:cNvSpPr txBox="1"/>
          <p:nvPr/>
        </p:nvSpPr>
        <p:spPr>
          <a:xfrm>
            <a:off x="4784658" y="1276526"/>
            <a:ext cx="2891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/>
              <a:t>Watch and chant.</a:t>
            </a:r>
            <a:endParaRPr lang="zh-CN" altLang="en-US" sz="2800" b="1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BED549A-135B-4602-F4A8-F156AEECD071}"/>
              </a:ext>
            </a:extLst>
          </p:cNvPr>
          <p:cNvSpPr/>
          <p:nvPr/>
        </p:nvSpPr>
        <p:spPr>
          <a:xfrm>
            <a:off x="2822649" y="1921482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A083BC9-414E-C83B-ADE8-28D5D57F451A}"/>
              </a:ext>
            </a:extLst>
          </p:cNvPr>
          <p:cNvSpPr txBox="1"/>
          <p:nvPr/>
        </p:nvSpPr>
        <p:spPr>
          <a:xfrm>
            <a:off x="3944439" y="3677895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97A1E3D-D25E-332F-52E9-C7685BD90526}"/>
              </a:ext>
            </a:extLst>
          </p:cNvPr>
          <p:cNvSpPr txBox="1"/>
          <p:nvPr/>
        </p:nvSpPr>
        <p:spPr>
          <a:xfrm>
            <a:off x="0" y="875108"/>
            <a:ext cx="242205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79DBFF2-0FBF-DE26-4CF9-932EAB01A229}"/>
              </a:ext>
            </a:extLst>
          </p:cNvPr>
          <p:cNvSpPr txBox="1"/>
          <p:nvPr/>
        </p:nvSpPr>
        <p:spPr>
          <a:xfrm>
            <a:off x="5013011" y="1458673"/>
            <a:ext cx="22813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/>
              <a:t>Read in roles.</a:t>
            </a:r>
            <a:endParaRPr lang="zh-CN" altLang="en-US" sz="2800" b="1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0E647D9-4E2C-2981-160F-D2E2631DB0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04" y="2191109"/>
            <a:ext cx="11834191" cy="286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504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BB3A2F-8F6A-7BBD-A58B-9D475AAA3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8">
            <a:extLst>
              <a:ext uri="{FF2B5EF4-FFF2-40B4-BE49-F238E27FC236}">
                <a16:creationId xmlns:a16="http://schemas.microsoft.com/office/drawing/2014/main" id="{0693046D-D73C-900F-F1DC-2B4177F9FD70}"/>
              </a:ext>
            </a:extLst>
          </p:cNvPr>
          <p:cNvSpPr txBox="1"/>
          <p:nvPr/>
        </p:nvSpPr>
        <p:spPr>
          <a:xfrm>
            <a:off x="4957962" y="1853168"/>
            <a:ext cx="2018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is this?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74E391A9-1991-8B99-597E-37C41DAB97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69" t="8696" r="63940" b="57882"/>
          <a:stretch>
            <a:fillRect/>
          </a:stretch>
        </p:blipFill>
        <p:spPr>
          <a:xfrm>
            <a:off x="4818979" y="3412201"/>
            <a:ext cx="2157273" cy="1589103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7E1D77C-9BB1-DBA4-A097-47213092B3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5214" y="2823519"/>
            <a:ext cx="2524791" cy="2647821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2977CC98-3B66-A123-5D9C-63B81C9381B3}"/>
              </a:ext>
            </a:extLst>
          </p:cNvPr>
          <p:cNvSpPr txBox="1"/>
          <p:nvPr/>
        </p:nvSpPr>
        <p:spPr>
          <a:xfrm>
            <a:off x="0" y="87239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</a:t>
            </a:r>
            <a:r>
              <a:rPr lang="en-US" altLang="zh-CN" dirty="0" err="1"/>
              <a:t>practise</a:t>
            </a:r>
            <a:r>
              <a:rPr lang="en-US" altLang="zh-CN" dirty="0"/>
              <a:t>.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4CC5F264-5FAA-40DB-073B-33D01157A4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1697" y="3412200"/>
            <a:ext cx="2347124" cy="1589103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B5C087C5-992E-6A03-A7D8-05EF6C2A9161}"/>
              </a:ext>
            </a:extLst>
          </p:cNvPr>
          <p:cNvSpPr txBox="1"/>
          <p:nvPr/>
        </p:nvSpPr>
        <p:spPr>
          <a:xfrm>
            <a:off x="5239952" y="5209730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rabbit</a:t>
            </a:r>
            <a:endParaRPr lang="zh-CN" altLang="en-US" sz="2800" dirty="0">
              <a:solidFill>
                <a:srgbClr val="F2F2F2"/>
              </a:solidFill>
            </a:endParaRPr>
          </a:p>
        </p:txBody>
      </p:sp>
      <p:sp>
        <p:nvSpPr>
          <p:cNvPr id="14" name="箭头: 下 13">
            <a:extLst>
              <a:ext uri="{FF2B5EF4-FFF2-40B4-BE49-F238E27FC236}">
                <a16:creationId xmlns:a16="http://schemas.microsoft.com/office/drawing/2014/main" id="{47919050-7C35-106C-6371-3C4B2CAA38B7}"/>
              </a:ext>
            </a:extLst>
          </p:cNvPr>
          <p:cNvSpPr/>
          <p:nvPr/>
        </p:nvSpPr>
        <p:spPr>
          <a:xfrm>
            <a:off x="5566299" y="2823519"/>
            <a:ext cx="426128" cy="49673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5C087C5-992E-6A03-A7D8-05EF6C2A9161}"/>
              </a:ext>
            </a:extLst>
          </p:cNvPr>
          <p:cNvSpPr txBox="1"/>
          <p:nvPr/>
        </p:nvSpPr>
        <p:spPr>
          <a:xfrm>
            <a:off x="4911883" y="5679765"/>
            <a:ext cx="1908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It’s a rabbit.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46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1D38F-2A61-772D-AC34-0EBCE50E3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5CEA489A-7E3F-FD09-1CDA-4EC91B4E94B4}"/>
              </a:ext>
            </a:extLst>
          </p:cNvPr>
          <p:cNvSpPr txBox="1"/>
          <p:nvPr/>
        </p:nvSpPr>
        <p:spPr>
          <a:xfrm>
            <a:off x="0" y="87239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</a:t>
            </a:r>
            <a:r>
              <a:rPr lang="en-US" altLang="zh-CN" dirty="0" err="1"/>
              <a:t>practise</a:t>
            </a:r>
            <a:r>
              <a:rPr lang="en-US" altLang="zh-CN" dirty="0"/>
              <a:t>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80F4490-F0C7-B025-65BC-792C011433E5}"/>
              </a:ext>
            </a:extLst>
          </p:cNvPr>
          <p:cNvSpPr txBox="1"/>
          <p:nvPr/>
        </p:nvSpPr>
        <p:spPr>
          <a:xfrm>
            <a:off x="5086855" y="5209730"/>
            <a:ext cx="1340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monkey</a:t>
            </a:r>
            <a:endParaRPr lang="zh-CN" altLang="en-US" sz="2800" dirty="0">
              <a:solidFill>
                <a:srgbClr val="F2F2F2"/>
              </a:solidFill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C54C1F14-1D0A-122E-F464-47A5035ED44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135" r="811" b="50124"/>
          <a:stretch>
            <a:fillRect/>
          </a:stretch>
        </p:blipFill>
        <p:spPr>
          <a:xfrm>
            <a:off x="4828908" y="3044759"/>
            <a:ext cx="2276237" cy="187137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B214B22-15D4-FC47-F8B0-D8C3FB9A1A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5214" y="2823519"/>
            <a:ext cx="2524791" cy="2647821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CA9946C-643C-1D7D-1958-2EAD75DE5A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6071" y="2943266"/>
            <a:ext cx="2424370" cy="2074355"/>
          </a:xfrm>
          <a:prstGeom prst="rect">
            <a:avLst/>
          </a:prstGeom>
        </p:spPr>
      </p:pic>
      <p:sp>
        <p:nvSpPr>
          <p:cNvPr id="7" name="文本框 8">
            <a:extLst>
              <a:ext uri="{FF2B5EF4-FFF2-40B4-BE49-F238E27FC236}">
                <a16:creationId xmlns:a16="http://schemas.microsoft.com/office/drawing/2014/main" id="{B707E1EB-EB65-87E9-347E-A2EAA2EAFDD9}"/>
              </a:ext>
            </a:extLst>
          </p:cNvPr>
          <p:cNvSpPr txBox="1"/>
          <p:nvPr/>
        </p:nvSpPr>
        <p:spPr>
          <a:xfrm>
            <a:off x="5086855" y="1160709"/>
            <a:ext cx="2018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is 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ea typeface="Times New Roman" panose="02020603050405020304"/>
              </a:rPr>
              <a:t>this?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0" name="箭头: 下 9">
            <a:extLst>
              <a:ext uri="{FF2B5EF4-FFF2-40B4-BE49-F238E27FC236}">
                <a16:creationId xmlns:a16="http://schemas.microsoft.com/office/drawing/2014/main" id="{37DB7204-1254-93CF-81DA-3C0C2B71272B}"/>
              </a:ext>
            </a:extLst>
          </p:cNvPr>
          <p:cNvSpPr/>
          <p:nvPr/>
        </p:nvSpPr>
        <p:spPr>
          <a:xfrm>
            <a:off x="5695192" y="2131060"/>
            <a:ext cx="426128" cy="49673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80F4490-F0C7-B025-65BC-792C011433E5}"/>
              </a:ext>
            </a:extLst>
          </p:cNvPr>
          <p:cNvSpPr txBox="1"/>
          <p:nvPr/>
        </p:nvSpPr>
        <p:spPr>
          <a:xfrm>
            <a:off x="4712697" y="5619888"/>
            <a:ext cx="2204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It’s a monkey.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55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819C4F-5840-676F-D191-518D174F8B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1755BF60-B3AD-F107-3296-EE85581A8E78}"/>
              </a:ext>
            </a:extLst>
          </p:cNvPr>
          <p:cNvSpPr txBox="1"/>
          <p:nvPr/>
        </p:nvSpPr>
        <p:spPr>
          <a:xfrm>
            <a:off x="0" y="87239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</a:t>
            </a:r>
            <a:r>
              <a:rPr lang="en-US" altLang="zh-CN" dirty="0" err="1"/>
              <a:t>practise</a:t>
            </a:r>
            <a:r>
              <a:rPr lang="en-US" altLang="zh-CN" dirty="0"/>
              <a:t>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D38ACAD-5CD8-0AB1-C656-A22C932A65AE}"/>
              </a:ext>
            </a:extLst>
          </p:cNvPr>
          <p:cNvSpPr txBox="1"/>
          <p:nvPr/>
        </p:nvSpPr>
        <p:spPr>
          <a:xfrm>
            <a:off x="5483084" y="5209730"/>
            <a:ext cx="663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fox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6207164-1F95-CB56-8365-392B11B8D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5214" y="2823519"/>
            <a:ext cx="2524791" cy="264782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3C5970A8-93DB-140F-6770-667516B1B3B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5" t="46679" r="58308" b="3445"/>
          <a:stretch>
            <a:fillRect/>
          </a:stretch>
        </p:blipFill>
        <p:spPr>
          <a:xfrm>
            <a:off x="5039341" y="3088816"/>
            <a:ext cx="2065804" cy="192352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BF284055-E9E1-17B3-5E83-DE4ECC2E51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1937" y="3018122"/>
            <a:ext cx="2418318" cy="2064910"/>
          </a:xfrm>
          <a:prstGeom prst="rect">
            <a:avLst/>
          </a:prstGeom>
        </p:spPr>
      </p:pic>
      <p:sp>
        <p:nvSpPr>
          <p:cNvPr id="8" name="文本框 8">
            <a:extLst>
              <a:ext uri="{FF2B5EF4-FFF2-40B4-BE49-F238E27FC236}">
                <a16:creationId xmlns:a16="http://schemas.microsoft.com/office/drawing/2014/main" id="{DF1736BE-2AC3-A92A-5D47-A7DAFA5B8032}"/>
              </a:ext>
            </a:extLst>
          </p:cNvPr>
          <p:cNvSpPr txBox="1"/>
          <p:nvPr/>
        </p:nvSpPr>
        <p:spPr>
          <a:xfrm>
            <a:off x="5086855" y="1160709"/>
            <a:ext cx="2018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is 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ea typeface="Times New Roman" panose="02020603050405020304"/>
              </a:rPr>
              <a:t>this?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0" name="箭头: 下 9">
            <a:extLst>
              <a:ext uri="{FF2B5EF4-FFF2-40B4-BE49-F238E27FC236}">
                <a16:creationId xmlns:a16="http://schemas.microsoft.com/office/drawing/2014/main" id="{C1838BCF-E0A7-4552-CAE1-B75CFDDDBFEC}"/>
              </a:ext>
            </a:extLst>
          </p:cNvPr>
          <p:cNvSpPr/>
          <p:nvPr/>
        </p:nvSpPr>
        <p:spPr>
          <a:xfrm>
            <a:off x="5695192" y="2131060"/>
            <a:ext cx="426128" cy="49673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9D38ACAD-5CD8-0AB1-C656-A22C932A65AE}"/>
              </a:ext>
            </a:extLst>
          </p:cNvPr>
          <p:cNvSpPr txBox="1"/>
          <p:nvPr/>
        </p:nvSpPr>
        <p:spPr>
          <a:xfrm>
            <a:off x="5039341" y="5668732"/>
            <a:ext cx="1551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It’s a fox.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961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E1CF7-46EE-D14D-6EDC-5F0B8324A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D1BCE0DA-4B9F-63BD-6EC7-20A60E060E76}"/>
              </a:ext>
            </a:extLst>
          </p:cNvPr>
          <p:cNvSpPr txBox="1"/>
          <p:nvPr/>
        </p:nvSpPr>
        <p:spPr>
          <a:xfrm>
            <a:off x="0" y="87239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</a:t>
            </a:r>
            <a:r>
              <a:rPr lang="en-US" altLang="zh-CN" dirty="0" err="1"/>
              <a:t>practise</a:t>
            </a:r>
            <a:r>
              <a:rPr lang="en-US" altLang="zh-CN" dirty="0"/>
              <a:t>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CB0E6D09-9782-DA35-B0A0-83D013597F5A}"/>
              </a:ext>
            </a:extLst>
          </p:cNvPr>
          <p:cNvSpPr txBox="1"/>
          <p:nvPr/>
        </p:nvSpPr>
        <p:spPr>
          <a:xfrm>
            <a:off x="5336713" y="5209729"/>
            <a:ext cx="8418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tiger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CB27E331-B0BD-F43C-26EA-763C85044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5214" y="2823519"/>
            <a:ext cx="2524791" cy="2647821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15F49582-93A2-9A82-4B07-C41CE436FB3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3059" t="50525" r="1612" b="-401"/>
          <a:stretch>
            <a:fillRect/>
          </a:stretch>
        </p:blipFill>
        <p:spPr>
          <a:xfrm>
            <a:off x="4849639" y="3193071"/>
            <a:ext cx="2158218" cy="184189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CDE19815-A084-1ACF-B436-EFC70D18F3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1496" y="3193071"/>
            <a:ext cx="2259275" cy="1841899"/>
          </a:xfrm>
          <a:prstGeom prst="rect">
            <a:avLst/>
          </a:prstGeom>
        </p:spPr>
      </p:pic>
      <p:sp>
        <p:nvSpPr>
          <p:cNvPr id="8" name="文本框 8">
            <a:extLst>
              <a:ext uri="{FF2B5EF4-FFF2-40B4-BE49-F238E27FC236}">
                <a16:creationId xmlns:a16="http://schemas.microsoft.com/office/drawing/2014/main" id="{2FF44E28-7F95-18F8-2855-ED64E8D9FBAE}"/>
              </a:ext>
            </a:extLst>
          </p:cNvPr>
          <p:cNvSpPr txBox="1"/>
          <p:nvPr/>
        </p:nvSpPr>
        <p:spPr>
          <a:xfrm>
            <a:off x="5086855" y="1160709"/>
            <a:ext cx="2018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What is 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ea typeface="Times New Roman" panose="02020603050405020304"/>
              </a:rPr>
              <a:t>this?</a:t>
            </a:r>
            <a:endParaRPr lang="zh-CN" altLang="en-US" sz="280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0" name="箭头: 下 9">
            <a:extLst>
              <a:ext uri="{FF2B5EF4-FFF2-40B4-BE49-F238E27FC236}">
                <a16:creationId xmlns:a16="http://schemas.microsoft.com/office/drawing/2014/main" id="{E96CDC97-2806-F3EC-741A-B8838F2DC929}"/>
              </a:ext>
            </a:extLst>
          </p:cNvPr>
          <p:cNvSpPr/>
          <p:nvPr/>
        </p:nvSpPr>
        <p:spPr>
          <a:xfrm>
            <a:off x="5695192" y="2131060"/>
            <a:ext cx="426128" cy="49673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B0E6D09-9782-DA35-B0A0-83D013597F5A}"/>
              </a:ext>
            </a:extLst>
          </p:cNvPr>
          <p:cNvSpPr txBox="1"/>
          <p:nvPr/>
        </p:nvSpPr>
        <p:spPr>
          <a:xfrm>
            <a:off x="4875602" y="5646098"/>
            <a:ext cx="1709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It’s a tiger.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07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54BB2A1C-EE0F-FCC7-A046-5DE7206CFE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538" t="1547" r="971" b="2142"/>
          <a:stretch/>
        </p:blipFill>
        <p:spPr>
          <a:xfrm>
            <a:off x="2775779" y="2875935"/>
            <a:ext cx="5663379" cy="2802194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D1BCE0DA-4B9F-63BD-6EC7-20A60E060E76}"/>
              </a:ext>
            </a:extLst>
          </p:cNvPr>
          <p:cNvSpPr txBox="1"/>
          <p:nvPr/>
        </p:nvSpPr>
        <p:spPr>
          <a:xfrm>
            <a:off x="0" y="87239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</a:t>
            </a:r>
            <a:r>
              <a:rPr lang="en-US" altLang="zh-CN" dirty="0" err="1"/>
              <a:t>practise</a:t>
            </a:r>
            <a:r>
              <a:rPr lang="en-US" altLang="zh-CN" dirty="0"/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3045570" y="1750450"/>
            <a:ext cx="56130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/>
              <a:t>Work in pairs and take turns to be </a:t>
            </a:r>
            <a:r>
              <a:rPr lang="en-US" altLang="zh-CN" sz="2400" b="1" dirty="0" err="1"/>
              <a:t>Feifei</a:t>
            </a:r>
            <a:r>
              <a:rPr lang="en-US" altLang="zh-CN" sz="2400" b="1" dirty="0"/>
              <a:t>.</a:t>
            </a:r>
          </a:p>
          <a:p>
            <a:pPr algn="ctr"/>
            <a:r>
              <a:rPr lang="en-US" altLang="zh-CN" sz="2400" b="1" dirty="0"/>
              <a:t>(</a:t>
            </a:r>
            <a:r>
              <a:rPr lang="zh-CN" altLang="en-US" sz="2400" b="1" dirty="0"/>
              <a:t>两人一组，轮流扮演</a:t>
            </a:r>
            <a:r>
              <a:rPr lang="en-US" altLang="zh-CN" sz="2400" b="1" dirty="0" err="1"/>
              <a:t>Feifei</a:t>
            </a:r>
            <a:r>
              <a:rPr lang="zh-CN" altLang="en-US" sz="2400" b="1" dirty="0"/>
              <a:t>。</a:t>
            </a:r>
            <a:r>
              <a:rPr lang="en-US" altLang="zh-CN" sz="24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4827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DE3459C-96AD-7ECB-052A-132702EA1143}"/>
              </a:ext>
            </a:extLst>
          </p:cNvPr>
          <p:cNvSpPr txBox="1"/>
          <p:nvPr/>
        </p:nvSpPr>
        <p:spPr>
          <a:xfrm>
            <a:off x="1" y="845837"/>
            <a:ext cx="269212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52FF2CD-F37A-CC56-5624-470F97021B38}"/>
              </a:ext>
            </a:extLst>
          </p:cNvPr>
          <p:cNvSpPr txBox="1"/>
          <p:nvPr/>
        </p:nvSpPr>
        <p:spPr>
          <a:xfrm>
            <a:off x="6096000" y="2028716"/>
            <a:ext cx="502988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is this?</a:t>
            </a: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It’s a tiger.</a:t>
            </a:r>
          </a:p>
          <a:p>
            <a:endParaRPr lang="en-US" altLang="zh-CN" sz="2400" kern="100" dirty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body parts can you see? </a:t>
            </a: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head, a body and a tail. (Two ears, two eyes...)</a:t>
            </a:r>
          </a:p>
          <a:p>
            <a:endParaRPr lang="en-US" altLang="zh-CN" sz="2400" kern="100" dirty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</a:t>
            </a:r>
            <a:r>
              <a:rPr lang="en-US" altLang="zh-CN" sz="2400" kern="100" dirty="0" err="1">
                <a:ea typeface="宋体" panose="02010600030101010101" pitchFamily="2" charset="-122"/>
                <a:cs typeface="Times New Roman" panose="02020603050405020304" pitchFamily="18" charset="0"/>
              </a:rPr>
              <a:t>colour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 is the tiger?</a:t>
            </a: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Yellow, black and white.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2831EE3-5868-BF9A-DDC1-3E449443EC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309" t="59508" r="56525" b="2266"/>
          <a:stretch>
            <a:fillRect/>
          </a:stretch>
        </p:blipFill>
        <p:spPr>
          <a:xfrm>
            <a:off x="1809473" y="2327176"/>
            <a:ext cx="176530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72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B1D6CD6-0C5F-2BA1-B2FE-A5FFC618E7E0}"/>
              </a:ext>
            </a:extLst>
          </p:cNvPr>
          <p:cNvSpPr txBox="1"/>
          <p:nvPr/>
        </p:nvSpPr>
        <p:spPr>
          <a:xfrm>
            <a:off x="1" y="845837"/>
            <a:ext cx="269212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Draw and say.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D87D334-2A6C-A852-F95E-8CBFA798F229}"/>
              </a:ext>
            </a:extLst>
          </p:cNvPr>
          <p:cNvSpPr txBox="1"/>
          <p:nvPr/>
        </p:nvSpPr>
        <p:spPr>
          <a:xfrm>
            <a:off x="1255842" y="2298700"/>
            <a:ext cx="2755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Step 1: Draw a head.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DDBCAD1-C98D-4ED4-8CE7-9374A5CAB720}"/>
              </a:ext>
            </a:extLst>
          </p:cNvPr>
          <p:cNvSpPr txBox="1"/>
          <p:nvPr/>
        </p:nvSpPr>
        <p:spPr>
          <a:xfrm>
            <a:off x="1240582" y="3356571"/>
            <a:ext cx="2771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Step 2: Draw a body.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BB8130F-CB29-8150-028B-DA88A37A560B}"/>
              </a:ext>
            </a:extLst>
          </p:cNvPr>
          <p:cNvSpPr txBox="1"/>
          <p:nvPr/>
        </p:nvSpPr>
        <p:spPr>
          <a:xfrm>
            <a:off x="1255842" y="4483100"/>
            <a:ext cx="34828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Step 3: Draw a tail and add details (</a:t>
            </a:r>
            <a:r>
              <a:rPr lang="zh-CN" altLang="en-US" sz="2400" dirty="0"/>
              <a:t>细节</a:t>
            </a:r>
            <a:r>
              <a:rPr lang="en-US" altLang="zh-CN" sz="2400" dirty="0"/>
              <a:t>). 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88FB579D-32E4-79FB-AA4E-F9D8D10C93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8699" y="2236233"/>
            <a:ext cx="5374368" cy="31242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7D87D334-2A6C-A852-F95E-8CBFA798F229}"/>
              </a:ext>
            </a:extLst>
          </p:cNvPr>
          <p:cNvSpPr txBox="1"/>
          <p:nvPr/>
        </p:nvSpPr>
        <p:spPr>
          <a:xfrm>
            <a:off x="4011725" y="1273771"/>
            <a:ext cx="3746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How can you draw the tiger?</a:t>
            </a:r>
          </a:p>
        </p:txBody>
      </p:sp>
    </p:spTree>
    <p:extLst>
      <p:ext uri="{BB962C8B-B14F-4D97-AF65-F5344CB8AC3E}">
        <p14:creationId xmlns:p14="http://schemas.microsoft.com/office/powerpoint/2010/main" val="351982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3FEA13D-740C-D624-5099-677E741604A8}"/>
              </a:ext>
            </a:extLst>
          </p:cNvPr>
          <p:cNvSpPr txBox="1"/>
          <p:nvPr/>
        </p:nvSpPr>
        <p:spPr>
          <a:xfrm>
            <a:off x="1" y="845837"/>
            <a:ext cx="269212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DCCE5BD-58C3-4F07-97D2-1E789C2EE758}"/>
              </a:ext>
            </a:extLst>
          </p:cNvPr>
          <p:cNvSpPr txBox="1"/>
          <p:nvPr/>
        </p:nvSpPr>
        <p:spPr>
          <a:xfrm>
            <a:off x="6096000" y="2028716"/>
            <a:ext cx="502988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is this?</a:t>
            </a: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It’s a fox.</a:t>
            </a:r>
          </a:p>
          <a:p>
            <a:endParaRPr lang="en-US" altLang="zh-CN" sz="2400" kern="100" dirty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body parts can you see? </a:t>
            </a: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head, a body and a tail. (Two ears, two eyes...)</a:t>
            </a:r>
          </a:p>
          <a:p>
            <a:endParaRPr lang="en-US" altLang="zh-CN" sz="2400" kern="100" dirty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What </a:t>
            </a:r>
            <a:r>
              <a:rPr lang="en-US" altLang="zh-CN" sz="2400" kern="100" dirty="0" err="1">
                <a:ea typeface="宋体" panose="02010600030101010101" pitchFamily="2" charset="-122"/>
                <a:cs typeface="Times New Roman" panose="02020603050405020304" pitchFamily="18" charset="0"/>
              </a:rPr>
              <a:t>colour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 is the fox?</a:t>
            </a:r>
          </a:p>
          <a:p>
            <a:r>
              <a:rPr lang="en-US" altLang="zh-CN" sz="2400" kern="10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Orange, white and black.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E2F79DB6-6F81-1880-8DAB-01E2644EB8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641" t="59405" r="55171" b="4910"/>
          <a:stretch>
            <a:fillRect/>
          </a:stretch>
        </p:blipFill>
        <p:spPr>
          <a:xfrm>
            <a:off x="1485623" y="2184381"/>
            <a:ext cx="2412999" cy="345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089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157214D-6D3A-C79A-C715-F1953941DA06}"/>
              </a:ext>
            </a:extLst>
          </p:cNvPr>
          <p:cNvSpPr txBox="1"/>
          <p:nvPr/>
        </p:nvSpPr>
        <p:spPr>
          <a:xfrm>
            <a:off x="1" y="845837"/>
            <a:ext cx="269212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Draw and say.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459E4AA-0BFE-3CC3-8D5F-F2635A73DA60}"/>
              </a:ext>
            </a:extLst>
          </p:cNvPr>
          <p:cNvSpPr txBox="1"/>
          <p:nvPr/>
        </p:nvSpPr>
        <p:spPr>
          <a:xfrm>
            <a:off x="1314835" y="2549423"/>
            <a:ext cx="2755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Step 1: Draw a head.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AE4A85A-10FC-A98B-C8F9-4F4F4A65881D}"/>
              </a:ext>
            </a:extLst>
          </p:cNvPr>
          <p:cNvSpPr txBox="1"/>
          <p:nvPr/>
        </p:nvSpPr>
        <p:spPr>
          <a:xfrm>
            <a:off x="1299575" y="3607294"/>
            <a:ext cx="2771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Step 2: Draw a body.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BB4B013-B95A-0B01-5C39-79E7E121C48A}"/>
              </a:ext>
            </a:extLst>
          </p:cNvPr>
          <p:cNvSpPr txBox="1"/>
          <p:nvPr/>
        </p:nvSpPr>
        <p:spPr>
          <a:xfrm>
            <a:off x="1314835" y="4733823"/>
            <a:ext cx="34828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Step 3: Draw a tail and add details (</a:t>
            </a:r>
            <a:r>
              <a:rPr lang="zh-CN" altLang="en-US" sz="2400" dirty="0"/>
              <a:t>细节</a:t>
            </a:r>
            <a:r>
              <a:rPr lang="en-US" altLang="zh-CN" sz="2400" dirty="0"/>
              <a:t>). 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96660300-4024-7619-7838-F585B5F56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2418" y="2157466"/>
            <a:ext cx="6569075" cy="3822986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7D87D334-2A6C-A852-F95E-8CBFA798F229}"/>
              </a:ext>
            </a:extLst>
          </p:cNvPr>
          <p:cNvSpPr txBox="1"/>
          <p:nvPr/>
        </p:nvSpPr>
        <p:spPr>
          <a:xfrm>
            <a:off x="4011725" y="1273771"/>
            <a:ext cx="35942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How can you draw the fox?</a:t>
            </a:r>
          </a:p>
        </p:txBody>
      </p:sp>
    </p:spTree>
    <p:extLst>
      <p:ext uri="{BB962C8B-B14F-4D97-AF65-F5344CB8AC3E}">
        <p14:creationId xmlns:p14="http://schemas.microsoft.com/office/powerpoint/2010/main" val="301030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78F1AAE-F217-D8A7-0123-6210D0DCDA89}"/>
              </a:ext>
            </a:extLst>
          </p:cNvPr>
          <p:cNvSpPr txBox="1"/>
          <p:nvPr/>
        </p:nvSpPr>
        <p:spPr>
          <a:xfrm>
            <a:off x="1" y="845837"/>
            <a:ext cx="32004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introduce.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41C5502-E395-0E67-CCCA-C8B199610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9994" y="1815572"/>
            <a:ext cx="1847908" cy="2637853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2C47BA18-680E-A7FF-7049-5E7FF95AAB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1274" y="1815572"/>
            <a:ext cx="1920926" cy="2637853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199CEDB-6DC4-3BF1-7DE7-2BD2F2F37BE9}"/>
              </a:ext>
            </a:extLst>
          </p:cNvPr>
          <p:cNvSpPr txBox="1"/>
          <p:nvPr/>
        </p:nvSpPr>
        <p:spPr>
          <a:xfrm>
            <a:off x="3469994" y="4768334"/>
            <a:ext cx="21815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It’s... (</a:t>
            </a:r>
            <a:r>
              <a:rPr lang="zh-CN" altLang="en-US" sz="24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动物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It’s... (</a:t>
            </a:r>
            <a:r>
              <a:rPr lang="zh-CN" altLang="en-US" sz="24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颜色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D11718A-FCB4-B3D6-900B-F1D81ED87905}"/>
              </a:ext>
            </a:extLst>
          </p:cNvPr>
          <p:cNvSpPr txBox="1"/>
          <p:nvPr/>
        </p:nvSpPr>
        <p:spPr>
          <a:xfrm>
            <a:off x="6962495" y="4768334"/>
            <a:ext cx="21815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It’s... (</a:t>
            </a:r>
            <a:r>
              <a:rPr lang="zh-CN" altLang="en-US" sz="24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动物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It’s... (</a:t>
            </a:r>
            <a:r>
              <a:rPr lang="zh-CN" altLang="en-US" sz="24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颜色</a:t>
            </a:r>
            <a:r>
              <a:rPr lang="en-US" altLang="zh-CN" sz="24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149251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8"/>
          <p:cNvSpPr txBox="1"/>
          <p:nvPr/>
        </p:nvSpPr>
        <p:spPr>
          <a:xfrm>
            <a:off x="352226" y="2785173"/>
            <a:ext cx="4578120" cy="718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400" dirty="0"/>
              <a:t>What does Fox say in the picture?</a:t>
            </a:r>
            <a:endParaRPr lang="zh-CN" altLang="zh-CN" sz="24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AEAADAA-A175-EEE7-644F-C9919840205A}"/>
              </a:ext>
            </a:extLst>
          </p:cNvPr>
          <p:cNvSpPr txBox="1"/>
          <p:nvPr/>
        </p:nvSpPr>
        <p:spPr>
          <a:xfrm>
            <a:off x="1" y="875006"/>
            <a:ext cx="2817340" cy="5796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>
              <a:lnSpc>
                <a:spcPts val="3800"/>
              </a:lnSpc>
            </a:pPr>
            <a:r>
              <a:rPr lang="en-US" altLang="zh-CN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Look and say.</a:t>
            </a:r>
            <a:endParaRPr lang="zh-CN" altLang="en-US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4FBECEA-323B-8E44-8150-9A018BD9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3888" y="971028"/>
            <a:ext cx="4124203" cy="5274023"/>
          </a:xfrm>
          <a:prstGeom prst="rect">
            <a:avLst/>
          </a:prstGeom>
        </p:spPr>
      </p:pic>
      <p:sp>
        <p:nvSpPr>
          <p:cNvPr id="7" name="对话气泡: 圆角矩形 6">
            <a:extLst>
              <a:ext uri="{FF2B5EF4-FFF2-40B4-BE49-F238E27FC236}">
                <a16:creationId xmlns:a16="http://schemas.microsoft.com/office/drawing/2014/main" id="{86241B6D-4E68-6AFC-6BBC-C1523232ED45}"/>
              </a:ext>
            </a:extLst>
          </p:cNvPr>
          <p:cNvSpPr/>
          <p:nvPr/>
        </p:nvSpPr>
        <p:spPr>
          <a:xfrm>
            <a:off x="8151519" y="3226904"/>
            <a:ext cx="3172464" cy="807076"/>
          </a:xfrm>
          <a:prstGeom prst="wedgeRoundRectCallou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AE7555C8-FD28-9B27-C963-75AE1DF89A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5175" y="3313043"/>
            <a:ext cx="3078547" cy="5958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43C6EE35-812A-CD8E-9773-EFE484856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4323" y="1268014"/>
            <a:ext cx="3338997" cy="480005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41A4B962-7371-8EAB-9AF3-CF77AE09C367}"/>
              </a:ext>
            </a:extLst>
          </p:cNvPr>
          <p:cNvSpPr txBox="1"/>
          <p:nvPr/>
        </p:nvSpPr>
        <p:spPr>
          <a:xfrm>
            <a:off x="0" y="875004"/>
            <a:ext cx="3642852" cy="5796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>
              <a:lnSpc>
                <a:spcPts val="3800"/>
              </a:lnSpc>
            </a:pPr>
            <a:r>
              <a:rPr lang="en-US" altLang="zh-CN" dirty="0" err="1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Colour</a:t>
            </a:r>
            <a:r>
              <a:rPr lang="en-US" altLang="zh-CN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and circle. </a:t>
            </a:r>
            <a:endParaRPr lang="zh-CN" altLang="en-US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58762" y="2442157"/>
            <a:ext cx="42082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err="1"/>
              <a:t>Colour</a:t>
            </a:r>
            <a:r>
              <a:rPr lang="en-US" altLang="zh-CN" sz="2400" dirty="0"/>
              <a:t> the picture and circle the real king of animals.</a:t>
            </a:r>
          </a:p>
        </p:txBody>
      </p:sp>
      <p:sp>
        <p:nvSpPr>
          <p:cNvPr id="5" name="椭圆 4"/>
          <p:cNvSpPr/>
          <p:nvPr/>
        </p:nvSpPr>
        <p:spPr>
          <a:xfrm>
            <a:off x="6194323" y="3805084"/>
            <a:ext cx="1563329" cy="226298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613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41A4B962-7371-8EAB-9AF3-CF77AE09C367}"/>
              </a:ext>
            </a:extLst>
          </p:cNvPr>
          <p:cNvSpPr txBox="1"/>
          <p:nvPr/>
        </p:nvSpPr>
        <p:spPr>
          <a:xfrm>
            <a:off x="0" y="875004"/>
            <a:ext cx="3642852" cy="5796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>
              <a:lnSpc>
                <a:spcPts val="3800"/>
              </a:lnSpc>
            </a:pPr>
            <a:r>
              <a:rPr lang="en-US" altLang="zh-CN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Discuss and share.</a:t>
            </a:r>
            <a:endParaRPr lang="zh-CN" altLang="en-US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3007" y="2647532"/>
            <a:ext cx="42082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/>
              <a:t>Who do you think is the king of animals? Why?</a:t>
            </a:r>
            <a:endParaRPr lang="zh-CN" altLang="en-US" sz="2400" dirty="0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ADAC3FE7-1E9F-3E2B-A2B3-EDD69781C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4323" y="1268014"/>
            <a:ext cx="3338997" cy="480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2131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785234" y="2445910"/>
            <a:ext cx="93865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朗读本单元第一课时的韵文和第二课时的课文。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画出你最喜欢的动物，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并运用所学语言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向同学或者朋友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进行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介绍。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23">
            <a:extLst>
              <a:ext uri="{FF2B5EF4-FFF2-40B4-BE49-F238E27FC236}">
                <a16:creationId xmlns:a16="http://schemas.microsoft.com/office/drawing/2014/main" id="{F214ED62-E82D-489E-D2A5-106D0348FFFF}"/>
              </a:ext>
            </a:extLst>
          </p:cNvPr>
          <p:cNvSpPr txBox="1"/>
          <p:nvPr/>
        </p:nvSpPr>
        <p:spPr>
          <a:xfrm>
            <a:off x="0" y="856979"/>
            <a:ext cx="2259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文本2">
            <a:extLst>
              <a:ext uri="{FF2B5EF4-FFF2-40B4-BE49-F238E27FC236}">
                <a16:creationId xmlns:a16="http://schemas.microsoft.com/office/drawing/2014/main" id="{73F084F6-8D1B-85FF-990B-18770E63D1C3}"/>
              </a:ext>
            </a:extLst>
          </p:cNvPr>
          <p:cNvSpPr txBox="1"/>
          <p:nvPr/>
        </p:nvSpPr>
        <p:spPr>
          <a:xfrm>
            <a:off x="1051878" y="1994707"/>
            <a:ext cx="10271125" cy="1196975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3 Animals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Period 3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practise. &amp; Draw and say. &amp; Let</a:t>
            </a: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s have fun.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Times New Roman"/>
        <a:ea typeface="华文楷体"/>
        <a:cs typeface=""/>
      </a:majorFont>
      <a:minorFont>
        <a:latin typeface="Times New Roman"/>
        <a:ea typeface="华文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1059</TotalTime>
  <Words>517</Words>
  <Application>Microsoft Office PowerPoint</Application>
  <PresentationFormat>宽屏</PresentationFormat>
  <Paragraphs>86</Paragraphs>
  <Slides>19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等线</vt:lpstr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教学课件模板（Period 3）(4稿)</dc:title>
  <dc:creator>Yummy刘</dc:creator>
  <cp:lastModifiedBy>Administrator</cp:lastModifiedBy>
  <cp:revision>92</cp:revision>
  <cp:lastPrinted>2025-08-19T01:15:04Z</cp:lastPrinted>
  <dcterms:created xsi:type="dcterms:W3CDTF">2025-07-09T11:31:00Z</dcterms:created>
  <dcterms:modified xsi:type="dcterms:W3CDTF">2026-07-08T05:41:28Z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5.2.4.8298</vt:lpwstr>
  </property>
  <property fmtid="{D5CDD505-2E9C-101B-9397-08002B2CF9AE}" pid="4" name="EasiNoteCoursewareInfo">
    <vt:lpwstr>d61f740e-d172-488f-9763-f5a8dd8d758e:133</vt:lpwstr>
  </property>
  <property fmtid="{D5CDD505-2E9C-101B-9397-08002B2CF9AE}" pid="5" name="EasiNoteDocumentName">
    <vt:lpwstr>教学课件模板（Period 3）(4稿)</vt:lpwstr>
  </property>
  <property fmtid="{D5CDD505-2E9C-101B-9397-08002B2CF9AE}" pid="6" name="EasiNoteAuthor">
    <vt:lpwstr>mwoyznwglyyrmqlypuxiyr2w94791j61</vt:lpwstr>
  </property>
  <property fmtid="{D5CDD505-2E9C-101B-9397-08002B2CF9AE}" pid="7" name="EasiNoteUpstreamCoursewareInfo_0">
    <vt:lpwstr>d61f740e-d172-488f-9763-f5a8dd8d758e</vt:lpwstr>
  </property>
  <property fmtid="{D5CDD505-2E9C-101B-9397-08002B2CF9AE}" pid="8" name="ICV">
    <vt:lpwstr>90454AF05A9A4B46AF65E35504E3FC5E_12</vt:lpwstr>
  </property>
  <property fmtid="{D5CDD505-2E9C-101B-9397-08002B2CF9AE}" pid="9" name="KSOProductBuildVer">
    <vt:lpwstr>2052-12.1.0.21915</vt:lpwstr>
  </property>
</Properties>
</file>