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3"/>
  </p:notesMasterIdLst>
  <p:handoutMasterIdLst>
    <p:handoutMasterId r:id="rId24"/>
  </p:handoutMasterIdLst>
  <p:sldIdLst>
    <p:sldId id="282" r:id="rId3"/>
    <p:sldId id="279" r:id="rId4"/>
    <p:sldId id="293" r:id="rId5"/>
    <p:sldId id="308" r:id="rId6"/>
    <p:sldId id="306" r:id="rId7"/>
    <p:sldId id="336" r:id="rId8"/>
    <p:sldId id="319" r:id="rId9"/>
    <p:sldId id="320" r:id="rId10"/>
    <p:sldId id="326" r:id="rId11"/>
    <p:sldId id="327" r:id="rId12"/>
    <p:sldId id="339" r:id="rId13"/>
    <p:sldId id="330" r:id="rId14"/>
    <p:sldId id="304" r:id="rId15"/>
    <p:sldId id="333" r:id="rId16"/>
    <p:sldId id="334" r:id="rId17"/>
    <p:sldId id="338" r:id="rId18"/>
    <p:sldId id="337" r:id="rId19"/>
    <p:sldId id="331" r:id="rId20"/>
    <p:sldId id="300" r:id="rId21"/>
    <p:sldId id="340" r:id="rId22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61" userDrawn="1">
          <p15:clr>
            <a:srgbClr val="A4A3A4"/>
          </p15:clr>
        </p15:guide>
        <p15:guide id="4" orient="horz" pos="5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6" clrIdx="1"/>
  <p:cmAuthor id="3" name="FLTRP_JCSZ" initials="FLTRP_JCS" lastIdx="4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403A"/>
    <a:srgbClr val="CF7C3F"/>
    <a:srgbClr val="3A5A9A"/>
    <a:srgbClr val="F0D850"/>
    <a:srgbClr val="F5A816"/>
    <a:srgbClr val="F8F5DB"/>
    <a:srgbClr val="FFFFFE"/>
    <a:srgbClr val="FDFDFD"/>
    <a:srgbClr val="3B5643"/>
    <a:srgbClr val="EAE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62" autoAdjust="0"/>
    <p:restoredTop sz="81012" autoAdjust="0"/>
  </p:normalViewPr>
  <p:slideViewPr>
    <p:cSldViewPr snapToGrid="0" showGuides="1">
      <p:cViewPr varScale="1">
        <p:scale>
          <a:sx n="127" d="100"/>
          <a:sy n="127" d="100"/>
        </p:scale>
        <p:origin x="684" y="126"/>
      </p:cViewPr>
      <p:guideLst>
        <p:guide orient="horz" pos="3929"/>
        <p:guide pos="665"/>
        <p:guide pos="7061"/>
        <p:guide orient="horz" pos="563"/>
      </p:guideLst>
    </p:cSldViewPr>
  </p:slideViewPr>
  <p:notesTextViewPr>
    <p:cViewPr>
      <p:scale>
        <a:sx n="135" d="100"/>
        <a:sy n="135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2692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5125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238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451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9654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2276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619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5552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019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5148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3699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896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415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3.mp3"/><Relationship Id="rId7" Type="http://schemas.openxmlformats.org/officeDocument/2006/relationships/image" Target="../media/image9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p3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2.tiff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microsoft.com/office/2007/relationships/media" Target="../media/media6.mp3"/><Relationship Id="rId7" Type="http://schemas.openxmlformats.org/officeDocument/2006/relationships/image" Target="../media/image1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p3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jpe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9.mp3"/><Relationship Id="rId7" Type="http://schemas.openxmlformats.org/officeDocument/2006/relationships/image" Target="../media/image20.jpe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9.mp3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mp3"/><Relationship Id="rId3" Type="http://schemas.microsoft.com/office/2007/relationships/media" Target="../media/media11.mp3"/><Relationship Id="rId7" Type="http://schemas.microsoft.com/office/2007/relationships/media" Target="../media/media13.mp3"/><Relationship Id="rId12" Type="http://schemas.openxmlformats.org/officeDocument/2006/relationships/image" Target="../media/image31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12.mp3"/><Relationship Id="rId11" Type="http://schemas.openxmlformats.org/officeDocument/2006/relationships/image" Target="../media/image30.png"/><Relationship Id="rId5" Type="http://schemas.microsoft.com/office/2007/relationships/media" Target="../media/media12.mp3"/><Relationship Id="rId10" Type="http://schemas.openxmlformats.org/officeDocument/2006/relationships/notesSlide" Target="../notesSlides/notesSlide14.xml"/><Relationship Id="rId4" Type="http://schemas.openxmlformats.org/officeDocument/2006/relationships/audio" Target="../media/media11.mp3"/><Relationship Id="rId9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microsoft.com/office/2007/relationships/media" Target="../media/media9.mp3"/><Relationship Id="rId18" Type="http://schemas.openxmlformats.org/officeDocument/2006/relationships/audio" Target="../media/media5.mp3"/><Relationship Id="rId26" Type="http://schemas.openxmlformats.org/officeDocument/2006/relationships/image" Target="../media/image41.png"/><Relationship Id="rId3" Type="http://schemas.microsoft.com/office/2007/relationships/media" Target="../media/media2.mp3"/><Relationship Id="rId21" Type="http://schemas.openxmlformats.org/officeDocument/2006/relationships/image" Target="../media/image36.png"/><Relationship Id="rId7" Type="http://schemas.microsoft.com/office/2007/relationships/media" Target="../media/media4.mp3"/><Relationship Id="rId12" Type="http://schemas.openxmlformats.org/officeDocument/2006/relationships/audio" Target="../media/media8.mp3"/><Relationship Id="rId17" Type="http://schemas.microsoft.com/office/2007/relationships/media" Target="../media/media5.mp3"/><Relationship Id="rId25" Type="http://schemas.openxmlformats.org/officeDocument/2006/relationships/image" Target="../media/image40.png"/><Relationship Id="rId2" Type="http://schemas.openxmlformats.org/officeDocument/2006/relationships/audio" Target="../media/media1.mp3"/><Relationship Id="rId16" Type="http://schemas.openxmlformats.org/officeDocument/2006/relationships/audio" Target="../media/media6.mp3"/><Relationship Id="rId20" Type="http://schemas.openxmlformats.org/officeDocument/2006/relationships/notesSlide" Target="../notesSlides/notesSlide16.xml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microsoft.com/office/2007/relationships/media" Target="../media/media8.mp3"/><Relationship Id="rId24" Type="http://schemas.openxmlformats.org/officeDocument/2006/relationships/image" Target="../media/image39.png"/><Relationship Id="rId5" Type="http://schemas.microsoft.com/office/2007/relationships/media" Target="../media/media3.mp3"/><Relationship Id="rId15" Type="http://schemas.microsoft.com/office/2007/relationships/media" Target="../media/media6.mp3"/><Relationship Id="rId23" Type="http://schemas.openxmlformats.org/officeDocument/2006/relationships/image" Target="../media/image38.png"/><Relationship Id="rId10" Type="http://schemas.openxmlformats.org/officeDocument/2006/relationships/audio" Target="../media/media7.mp3"/><Relationship Id="rId19" Type="http://schemas.openxmlformats.org/officeDocument/2006/relationships/slideLayout" Target="../slideLayouts/slideLayout2.xml"/><Relationship Id="rId4" Type="http://schemas.openxmlformats.org/officeDocument/2006/relationships/audio" Target="../media/media2.mp3"/><Relationship Id="rId9" Type="http://schemas.microsoft.com/office/2007/relationships/media" Target="../media/media7.mp3"/><Relationship Id="rId14" Type="http://schemas.openxmlformats.org/officeDocument/2006/relationships/audio" Target="../media/media9.mp3"/><Relationship Id="rId22" Type="http://schemas.openxmlformats.org/officeDocument/2006/relationships/image" Target="../media/image37.png"/><Relationship Id="rId27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306070" y="2044065"/>
            <a:ext cx="1176655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Clothes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0107489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学    科：英语（外研社版）</a:t>
            </a:r>
          </a:p>
          <a:p>
            <a:r>
              <a:rPr lang="zh-CN" altLang="en-US" sz="2800" dirty="0"/>
              <a:t>主讲人：邱思思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学    校：成都市高新区成外美年学校</a:t>
            </a:r>
            <a:endParaRPr lang="en-US" altLang="zh-CN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>
            <p:custDataLst>
              <p:tags r:id="rId1"/>
            </p:custDataLst>
          </p:nvPr>
        </p:nvSpPr>
        <p:spPr>
          <a:xfrm>
            <a:off x="1039813" y="2127602"/>
            <a:ext cx="7418387" cy="55399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just">
              <a:buClrTx/>
              <a:buSzTx/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在看、听、读、演等活动中，理解故事内容。</a:t>
            </a:r>
          </a:p>
        </p:txBody>
      </p:sp>
      <p:sp>
        <p:nvSpPr>
          <p:cNvPr id="39" name="文本框 38"/>
          <p:cNvSpPr txBox="1"/>
          <p:nvPr>
            <p:custDataLst>
              <p:tags r:id="rId2"/>
            </p:custDataLst>
          </p:nvPr>
        </p:nvSpPr>
        <p:spPr>
          <a:xfrm>
            <a:off x="1039813" y="1357798"/>
            <a:ext cx="609497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通过本课时学习，学生能够：</a:t>
            </a:r>
            <a:r>
              <a:rPr lang="en-GB" altLang="zh-CN" sz="3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 </a:t>
            </a:r>
            <a:endParaRPr lang="zh-CN" altLang="en-US" sz="3000" b="1" dirty="0"/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1039813" y="4046109"/>
            <a:ext cx="81946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00000"/>
              </a:lnSpc>
              <a:buClrTx/>
              <a:buSzTx/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小组合作表演故事，模仿故事角色的语音、语调、动作和表情，深入体会故事角色的情感，感悟故事传递的道理。</a:t>
            </a: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1039813" y="2897406"/>
            <a:ext cx="8194622" cy="93289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just">
              <a:buClrTx/>
              <a:buSzTx/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掌握并灵活运用故事中与服饰相关的词汇以及介绍服饰、表达个人喜好的核心句型。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6063932" y="2420479"/>
            <a:ext cx="5014416" cy="30178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此处教师可</a:t>
            </a:r>
            <a:r>
              <a:rPr lang="zh-CN" altLang="zh-CN" dirty="0">
                <a:latin typeface="SimSun" panose="02010600030101010101" pitchFamily="2" charset="-122"/>
                <a:ea typeface="SimSun" panose="02010600030101010101" pitchFamily="2" charset="-122"/>
              </a:rPr>
              <a:t>插入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教材第</a:t>
            </a:r>
            <a:r>
              <a:rPr lang="en-US" altLang="zh-CN" dirty="0">
                <a:latin typeface="SimSun" panose="02010600030101010101" pitchFamily="2" charset="-122"/>
                <a:ea typeface="SimSun" panose="02010600030101010101" pitchFamily="2" charset="-122"/>
              </a:rPr>
              <a:t>23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页韵文的视频。</a:t>
            </a: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3316800" y="1435943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80091" y="112618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863765" y="839189"/>
            <a:ext cx="24644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2" b="7742"/>
          <a:stretch/>
        </p:blipFill>
        <p:spPr>
          <a:xfrm>
            <a:off x="1113652" y="1692910"/>
            <a:ext cx="4584065" cy="44729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5178" y="1782309"/>
            <a:ext cx="3704590" cy="430493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96000" y="4153199"/>
            <a:ext cx="4017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Grandma make?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096000" y="3433955"/>
            <a:ext cx="3074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she doing?</a:t>
            </a: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3316800" y="1448350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80089" y="114004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152091" y="851094"/>
            <a:ext cx="3887819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4713953-BAEC-9726-8115-A8BAA659C83D}"/>
              </a:ext>
            </a:extLst>
          </p:cNvPr>
          <p:cNvSpPr/>
          <p:nvPr/>
        </p:nvSpPr>
        <p:spPr>
          <a:xfrm>
            <a:off x="3061252" y="1784146"/>
            <a:ext cx="461663" cy="208722"/>
          </a:xfrm>
          <a:prstGeom prst="rect">
            <a:avLst/>
          </a:prstGeom>
          <a:solidFill>
            <a:srgbClr val="FFFFFE"/>
          </a:solidFill>
          <a:ln>
            <a:solidFill>
              <a:srgbClr val="FFFFF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809F50E-876F-00C5-45DA-B3CBBDC0A130}"/>
              </a:ext>
            </a:extLst>
          </p:cNvPr>
          <p:cNvSpPr/>
          <p:nvPr/>
        </p:nvSpPr>
        <p:spPr>
          <a:xfrm>
            <a:off x="2075178" y="2196548"/>
            <a:ext cx="2665787" cy="347869"/>
          </a:xfrm>
          <a:prstGeom prst="rect">
            <a:avLst/>
          </a:prstGeom>
          <a:solidFill>
            <a:srgbClr val="FFFFFE"/>
          </a:solidFill>
          <a:ln>
            <a:solidFill>
              <a:srgbClr val="FFFFF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627D601-F10B-6E26-B7BE-7AC60C1A381F}"/>
              </a:ext>
            </a:extLst>
          </p:cNvPr>
          <p:cNvSpPr txBox="1"/>
          <p:nvPr/>
        </p:nvSpPr>
        <p:spPr>
          <a:xfrm>
            <a:off x="6096000" y="2714711"/>
            <a:ext cx="3399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in the picture?</a:t>
            </a:r>
          </a:p>
        </p:txBody>
      </p:sp>
      <p:pic>
        <p:nvPicPr>
          <p:cNvPr id="9" name="Grandma is good at making clothes">
            <a:hlinkClick r:id="" action="ppaction://media"/>
            <a:extLst>
              <a:ext uri="{FF2B5EF4-FFF2-40B4-BE49-F238E27FC236}">
                <a16:creationId xmlns:a16="http://schemas.microsoft.com/office/drawing/2014/main" id="{CFF69D11-1C80-7884-1B54-C122585E84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93011" y="176088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/>
      <p:bldP spid="4" grpId="1"/>
      <p:bldP spid="6" grpId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317631" y="1424695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93946" y="115389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289559" y="837034"/>
            <a:ext cx="361288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91387" y="2806611"/>
            <a:ext cx="3481438" cy="80200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/>
                <a:ea typeface="Times New Roman" panose="02020603050405020304"/>
              </a:rPr>
              <a:t>Who are in this picture?</a:t>
            </a: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800" dirty="0"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" r="823"/>
          <a:stretch/>
        </p:blipFill>
        <p:spPr>
          <a:xfrm>
            <a:off x="3077477" y="1953441"/>
            <a:ext cx="4588510" cy="4010660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 rot="19680000">
            <a:off x="3865880" y="3373120"/>
            <a:ext cx="2286000" cy="13595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334539" y="2806612"/>
            <a:ext cx="3677624" cy="1354842"/>
            <a:chOff x="-447" y="3971"/>
            <a:chExt cx="7768" cy="1504"/>
          </a:xfrm>
        </p:grpSpPr>
        <p:cxnSp>
          <p:nvCxnSpPr>
            <p:cNvPr id="9" name="直接箭头连接符 8"/>
            <p:cNvCxnSpPr>
              <a:stCxn id="8" idx="0"/>
            </p:cNvCxnSpPr>
            <p:nvPr/>
          </p:nvCxnSpPr>
          <p:spPr>
            <a:xfrm flipH="1" flipV="1">
              <a:off x="4003" y="4321"/>
              <a:ext cx="3318" cy="1154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-447" y="3971"/>
              <a:ext cx="4450" cy="555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rPr>
                <a:t>Is it new?</a:t>
              </a: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691387" y="3736251"/>
            <a:ext cx="3481438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/>
                <a:ea typeface="Times New Roman" panose="02020603050405020304"/>
              </a:rPr>
              <a:t>What</a:t>
            </a:r>
            <a:r>
              <a:rPr lang="en-US" altLang="zh-CN" sz="2800" dirty="0">
                <a:latin typeface="Times New Roman" panose="02020603050405020304"/>
                <a:ea typeface="宋体" panose="02010600030101010101" pitchFamily="2" charset="-122"/>
              </a:rPr>
              <a:t>’</a:t>
            </a:r>
            <a:r>
              <a:rPr lang="en-US" altLang="zh-CN" sz="2800" dirty="0">
                <a:latin typeface="Times New Roman" panose="02020603050405020304"/>
                <a:ea typeface="Times New Roman" panose="02020603050405020304"/>
              </a:rPr>
              <a:t>s in Mum</a:t>
            </a:r>
            <a:r>
              <a:rPr lang="en-US" altLang="zh-CN" sz="2800" dirty="0">
                <a:latin typeface="Times New Roman" panose="02020603050405020304"/>
                <a:ea typeface="宋体" panose="02010600030101010101" pitchFamily="2" charset="-122"/>
              </a:rPr>
              <a:t>’</a:t>
            </a:r>
            <a:r>
              <a:rPr lang="en-US" altLang="zh-CN" sz="2800" dirty="0">
                <a:latin typeface="Times New Roman" panose="02020603050405020304"/>
                <a:ea typeface="Times New Roman" panose="02020603050405020304"/>
              </a:rPr>
              <a:t>s hand?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A065CE6-61D1-0115-4039-5D1350F5BD32}"/>
              </a:ext>
            </a:extLst>
          </p:cNvPr>
          <p:cNvSpPr/>
          <p:nvPr/>
        </p:nvSpPr>
        <p:spPr>
          <a:xfrm>
            <a:off x="5932024" y="1953396"/>
            <a:ext cx="1203767" cy="320731"/>
          </a:xfrm>
          <a:prstGeom prst="rect">
            <a:avLst/>
          </a:prstGeom>
          <a:solidFill>
            <a:srgbClr val="F8F5DB"/>
          </a:solidFill>
          <a:ln>
            <a:solidFill>
              <a:srgbClr val="F8F5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右箭头 3">
            <a:extLst>
              <a:ext uri="{FF2B5EF4-FFF2-40B4-BE49-F238E27FC236}">
                <a16:creationId xmlns:a16="http://schemas.microsoft.com/office/drawing/2014/main" id="{BBEDED53-DC1F-42A2-309D-06F52A3B992B}"/>
              </a:ext>
            </a:extLst>
          </p:cNvPr>
          <p:cNvSpPr/>
          <p:nvPr/>
        </p:nvSpPr>
        <p:spPr>
          <a:xfrm>
            <a:off x="5590573" y="1936035"/>
            <a:ext cx="445625" cy="81371"/>
          </a:xfrm>
          <a:prstGeom prst="rightArrow">
            <a:avLst/>
          </a:prstGeom>
          <a:solidFill>
            <a:srgbClr val="F8F5DB"/>
          </a:solidFill>
          <a:ln>
            <a:solidFill>
              <a:srgbClr val="F8F5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317631" y="1425523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07799" y="114004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516133" y="851713"/>
            <a:ext cx="315973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40737" y="2765966"/>
            <a:ext cx="3983391" cy="1421317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will Grandma make the old dress into?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8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94" b="16494"/>
          <a:stretch/>
        </p:blipFill>
        <p:spPr>
          <a:xfrm>
            <a:off x="2910953" y="1888507"/>
            <a:ext cx="4588510" cy="4010660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 rot="19680000">
            <a:off x="3650728" y="4193387"/>
            <a:ext cx="2286000" cy="1359535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731551" y="3315202"/>
            <a:ext cx="2740038" cy="971550"/>
            <a:chOff x="1770" y="5187"/>
            <a:chExt cx="5215" cy="1578"/>
          </a:xfrm>
        </p:grpSpPr>
        <p:cxnSp>
          <p:nvCxnSpPr>
            <p:cNvPr id="9" name="直接箭头连接符 8"/>
            <p:cNvCxnSpPr>
              <a:stCxn id="8" idx="0"/>
            </p:cNvCxnSpPr>
            <p:nvPr/>
          </p:nvCxnSpPr>
          <p:spPr>
            <a:xfrm flipH="1" flipV="1">
              <a:off x="3667" y="5611"/>
              <a:ext cx="3318" cy="1154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1770" y="5187"/>
              <a:ext cx="1920" cy="816"/>
            </a:xfrm>
            <a:prstGeom prst="rect">
              <a:avLst/>
            </a:prstGeom>
            <a:noFill/>
            <a:ln w="38100">
              <a:solidFill>
                <a:srgbClr val="7030A0"/>
              </a:solidFill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2400" b="1" dirty="0">
                  <a:solidFill>
                    <a:srgbClr val="7030A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dress</a:t>
              </a:r>
            </a:p>
          </p:txBody>
        </p:sp>
      </p:grpSp>
      <p:pic>
        <p:nvPicPr>
          <p:cNvPr id="5" name="图片 4" descr="图片包含 游戏机, 服装, 裙子, 连体裤&#10;&#10;AI 生成的内容可能不正确。">
            <a:extLst>
              <a:ext uri="{FF2B5EF4-FFF2-40B4-BE49-F238E27FC236}">
                <a16:creationId xmlns:a16="http://schemas.microsoft.com/office/drawing/2014/main" id="{519CE879-99CF-339E-C58C-7DF4D5C61B4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67" y="3690981"/>
            <a:ext cx="2123826" cy="2123826"/>
          </a:xfrm>
          <a:prstGeom prst="rect">
            <a:avLst/>
          </a:prstGeom>
        </p:spPr>
      </p:pic>
      <p:pic>
        <p:nvPicPr>
          <p:cNvPr id="3" name="this is an old dress">
            <a:hlinkClick r:id="" action="ppaction://media"/>
            <a:extLst>
              <a:ext uri="{FF2B5EF4-FFF2-40B4-BE49-F238E27FC236}">
                <a16:creationId xmlns:a16="http://schemas.microsoft.com/office/drawing/2014/main" id="{D9E14680-00C1-D32A-03E7-FB03ED42FD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007097" y="2183467"/>
            <a:ext cx="503402" cy="503402"/>
          </a:xfrm>
          <a:prstGeom prst="rect">
            <a:avLst/>
          </a:prstGeom>
        </p:spPr>
      </p:pic>
      <p:pic>
        <p:nvPicPr>
          <p:cNvPr id="13" name="give it to me">
            <a:hlinkClick r:id="" action="ppaction://media"/>
            <a:extLst>
              <a:ext uri="{FF2B5EF4-FFF2-40B4-BE49-F238E27FC236}">
                <a16:creationId xmlns:a16="http://schemas.microsoft.com/office/drawing/2014/main" id="{66DB7624-9112-A85F-0BD3-133810845C1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906504" y="2613536"/>
            <a:ext cx="432575" cy="432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5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6" grpId="0"/>
      <p:bldP spid="8" grpId="1" animBg="1"/>
      <p:bldP spid="8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19377" y="2105623"/>
            <a:ext cx="5080000" cy="13075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How does the girl feel? </a:t>
            </a: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Does she like the new clothes?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0103" y="1776095"/>
            <a:ext cx="2978239" cy="4348480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2663158" y="1423822"/>
            <a:ext cx="6865685" cy="11293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144380" y="1115300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850640" y="837651"/>
            <a:ext cx="649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and say. Then listen and check.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19377" y="3466172"/>
            <a:ext cx="2993390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What will she say?</a:t>
            </a:r>
          </a:p>
        </p:txBody>
      </p:sp>
      <p:sp>
        <p:nvSpPr>
          <p:cNvPr id="8" name="椭圆 7"/>
          <p:cNvSpPr/>
          <p:nvPr/>
        </p:nvSpPr>
        <p:spPr>
          <a:xfrm rot="300000">
            <a:off x="2600067" y="4504372"/>
            <a:ext cx="2033905" cy="982980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20940000">
            <a:off x="3020696" y="3871423"/>
            <a:ext cx="1413473" cy="616157"/>
          </a:xfrm>
          <a:prstGeom prst="ellips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箭头连接符 8"/>
          <p:cNvCxnSpPr/>
          <p:nvPr/>
        </p:nvCxnSpPr>
        <p:spPr>
          <a:xfrm>
            <a:off x="4595495" y="4950460"/>
            <a:ext cx="1962150" cy="182245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90575" y="2733675"/>
            <a:ext cx="934720" cy="518160"/>
          </a:xfrm>
          <a:prstGeom prst="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coat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557645" y="4949293"/>
            <a:ext cx="905092" cy="44249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skirt</a:t>
            </a:r>
          </a:p>
        </p:txBody>
      </p:sp>
      <p:cxnSp>
        <p:nvCxnSpPr>
          <p:cNvPr id="7" name="直接箭头连接符 6"/>
          <p:cNvCxnSpPr>
            <a:cxnSpLocks/>
          </p:cNvCxnSpPr>
          <p:nvPr/>
        </p:nvCxnSpPr>
        <p:spPr>
          <a:xfrm flipH="1" flipV="1">
            <a:off x="1779563" y="3141577"/>
            <a:ext cx="1379939" cy="99945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1" name="图片 10"/>
          <p:cNvPicPr/>
          <p:nvPr/>
        </p:nvPicPr>
        <p:blipFill>
          <a:blip r:embed="rId6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65" b="13265"/>
          <a:stretch/>
        </p:blipFill>
        <p:spPr>
          <a:xfrm>
            <a:off x="7085920" y="4302210"/>
            <a:ext cx="2479675" cy="182181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64" y="3297322"/>
            <a:ext cx="1866672" cy="1915795"/>
          </a:xfrm>
          <a:prstGeom prst="rect">
            <a:avLst/>
          </a:prstGeom>
        </p:spPr>
      </p:pic>
      <p:sp>
        <p:nvSpPr>
          <p:cNvPr id="17" name="圆角矩形 16">
            <a:extLst>
              <a:ext uri="{FF2B5EF4-FFF2-40B4-BE49-F238E27FC236}">
                <a16:creationId xmlns:a16="http://schemas.microsoft.com/office/drawing/2014/main" id="{6F88537D-DFF4-C862-6121-AC62C8A2CAF0}"/>
              </a:ext>
            </a:extLst>
          </p:cNvPr>
          <p:cNvSpPr/>
          <p:nvPr/>
        </p:nvSpPr>
        <p:spPr>
          <a:xfrm>
            <a:off x="3405684" y="2612709"/>
            <a:ext cx="1751531" cy="30305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coat and skirt">
            <a:hlinkClick r:id="" action="ppaction://media"/>
            <a:extLst>
              <a:ext uri="{FF2B5EF4-FFF2-40B4-BE49-F238E27FC236}">
                <a16:creationId xmlns:a16="http://schemas.microsoft.com/office/drawing/2014/main" id="{245C63A5-B520-227F-F1F5-41099DD5E2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55367" y="2484703"/>
            <a:ext cx="539496" cy="539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2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2" grpId="1"/>
      <p:bldP spid="4" grpId="1"/>
      <p:bldP spid="4" grpId="2"/>
      <p:bldP spid="8" grpId="0" animBg="1"/>
      <p:bldP spid="8" grpId="1" animBg="1"/>
      <p:bldP spid="5" grpId="0" animBg="1"/>
      <p:bldP spid="5" grpId="1" animBg="1"/>
      <p:bldP spid="10" grpId="0" animBg="1"/>
      <p:bldP spid="10" grpId="1" animBg="1"/>
      <p:bldP spid="6" grpId="0" animBg="1"/>
      <p:bldP spid="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23976" y="2102583"/>
            <a:ext cx="5080000" cy="6612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What’s in Dad’s hand? Is it new?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65" b="9665"/>
          <a:stretch/>
        </p:blipFill>
        <p:spPr>
          <a:xfrm>
            <a:off x="2167890" y="1944370"/>
            <a:ext cx="3521710" cy="4142105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2730000" y="1422607"/>
            <a:ext cx="6732000" cy="25432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167598" y="1139631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737952" y="851481"/>
            <a:ext cx="6716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053080" y="3921371"/>
            <a:ext cx="1619250" cy="1868805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1200" y="3070225"/>
            <a:ext cx="913130" cy="460375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shirt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123976" y="2908081"/>
            <a:ext cx="5475605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What will they say?</a:t>
            </a:r>
          </a:p>
        </p:txBody>
      </p:sp>
      <p:cxnSp>
        <p:nvCxnSpPr>
          <p:cNvPr id="13" name="直接箭头连接符 12"/>
          <p:cNvCxnSpPr>
            <a:cxnSpLocks/>
          </p:cNvCxnSpPr>
          <p:nvPr/>
        </p:nvCxnSpPr>
        <p:spPr>
          <a:xfrm flipH="1" flipV="1">
            <a:off x="1624330" y="3530600"/>
            <a:ext cx="1467674" cy="985914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123976" y="3713578"/>
            <a:ext cx="48837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What will Grandma make the old shirt into?</a:t>
            </a:r>
          </a:p>
        </p:txBody>
      </p:sp>
      <p:pic>
        <p:nvPicPr>
          <p:cNvPr id="17" name="图片 16"/>
          <p:cNvPicPr/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271" y="3251594"/>
            <a:ext cx="1731539" cy="267462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AF779209-ED1B-A8B8-A092-797545053602}"/>
              </a:ext>
            </a:extLst>
          </p:cNvPr>
          <p:cNvSpPr/>
          <p:nvPr/>
        </p:nvSpPr>
        <p:spPr>
          <a:xfrm>
            <a:off x="2658839" y="2590340"/>
            <a:ext cx="1329559" cy="1471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619A095-0C94-1CCC-8C7E-4DD828335C36}"/>
              </a:ext>
            </a:extLst>
          </p:cNvPr>
          <p:cNvSpPr/>
          <p:nvPr/>
        </p:nvSpPr>
        <p:spPr>
          <a:xfrm>
            <a:off x="4261946" y="2863056"/>
            <a:ext cx="924909" cy="1471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" name="old shirt">
            <a:hlinkClick r:id="" action="ppaction://media"/>
            <a:extLst>
              <a:ext uri="{FF2B5EF4-FFF2-40B4-BE49-F238E27FC236}">
                <a16:creationId xmlns:a16="http://schemas.microsoft.com/office/drawing/2014/main" id="{828763D3-DE6A-878B-2604-9A2DC10AC7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035810" y="2503485"/>
            <a:ext cx="468000" cy="468000"/>
          </a:xfrm>
          <a:prstGeom prst="rect">
            <a:avLst/>
          </a:prstGeom>
        </p:spPr>
      </p:pic>
      <p:pic>
        <p:nvPicPr>
          <p:cNvPr id="11" name="give">
            <a:hlinkClick r:id="" action="ppaction://media"/>
            <a:extLst>
              <a:ext uri="{FF2B5EF4-FFF2-40B4-BE49-F238E27FC236}">
                <a16:creationId xmlns:a16="http://schemas.microsoft.com/office/drawing/2014/main" id="{12037456-4227-B69A-FE35-208E380AC03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71315" y="2763790"/>
            <a:ext cx="450365" cy="4503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5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68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2" grpId="1"/>
      <p:bldP spid="4" grpId="0" animBg="1"/>
      <p:bldP spid="4" grpId="1" animBg="1"/>
      <p:bldP spid="5" grpId="1" animBg="1"/>
      <p:bldP spid="5" grpId="2" animBg="1"/>
      <p:bldP spid="8" grpId="0"/>
      <p:bldP spid="8" grpId="1"/>
      <p:bldP spid="15" grpId="0"/>
      <p:bldP spid="15" grpId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09418" y="3307104"/>
            <a:ext cx="5080000" cy="6612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What will he say?</a:t>
            </a: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>
            <a:off x="2878550" y="1435115"/>
            <a:ext cx="64349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350599" y="118160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44141" y="1892868"/>
            <a:ext cx="2805246" cy="410768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109418" y="1997252"/>
            <a:ext cx="5080000" cy="13075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How does the boy feel?</a:t>
            </a: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Does he like the new clothes? </a:t>
            </a:r>
          </a:p>
        </p:txBody>
      </p:sp>
      <p:sp>
        <p:nvSpPr>
          <p:cNvPr id="8" name="椭圆 7"/>
          <p:cNvSpPr/>
          <p:nvPr/>
        </p:nvSpPr>
        <p:spPr>
          <a:xfrm rot="300000">
            <a:off x="2616505" y="4697104"/>
            <a:ext cx="1076570" cy="499612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21240000">
            <a:off x="2711692" y="4173127"/>
            <a:ext cx="668942" cy="514384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82600" y="3168015"/>
            <a:ext cx="1300480" cy="518160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T-shirt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169290" y="5027490"/>
            <a:ext cx="1264920" cy="430383"/>
          </a:xfrm>
          <a:prstGeom prst="rect">
            <a:avLst/>
          </a:prstGeom>
          <a:noFill/>
          <a:ln w="412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altLang="zh-CN" sz="24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shorts</a:t>
            </a:r>
          </a:p>
        </p:txBody>
      </p:sp>
      <p:cxnSp>
        <p:nvCxnSpPr>
          <p:cNvPr id="9" name="直接箭头连接符 8"/>
          <p:cNvCxnSpPr>
            <a:cxnSpLocks/>
            <a:stCxn id="5" idx="2"/>
          </p:cNvCxnSpPr>
          <p:nvPr/>
        </p:nvCxnSpPr>
        <p:spPr>
          <a:xfrm flipH="1" flipV="1">
            <a:off x="1525905" y="3721735"/>
            <a:ext cx="1187619" cy="743546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>
            <a:cxnSpLocks/>
            <a:stCxn id="8" idx="6"/>
          </p:cNvCxnSpPr>
          <p:nvPr/>
        </p:nvCxnSpPr>
        <p:spPr>
          <a:xfrm>
            <a:off x="3691027" y="4993825"/>
            <a:ext cx="2451777" cy="20153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1" name="图片 10"/>
          <p:cNvPicPr/>
          <p:nvPr/>
        </p:nvPicPr>
        <p:blipFill>
          <a:blip r:embed="rId6" cstate="print">
            <a:clrChange>
              <a:clrFrom>
                <a:srgbClr val="F8F8FA">
                  <a:alpha val="100000"/>
                </a:srgbClr>
              </a:clrFrom>
              <a:clrTo>
                <a:srgbClr val="F8F8FA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16706" y="4651140"/>
            <a:ext cx="2127484" cy="1996257"/>
          </a:xfrm>
          <a:prstGeom prst="rect">
            <a:avLst/>
          </a:prstGeom>
        </p:spPr>
      </p:pic>
      <p:pic>
        <p:nvPicPr>
          <p:cNvPr id="20" name="图片 19"/>
          <p:cNvPicPr/>
          <p:nvPr/>
        </p:nvPicPr>
        <p:blipFill>
          <a:blip r:embed="rId7" cstate="print">
            <a:clrChange>
              <a:clrFrom>
                <a:srgbClr val="FFF360"/>
              </a:clrFrom>
              <a:clrTo>
                <a:srgbClr val="FFF36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80" y="3427095"/>
            <a:ext cx="2161540" cy="2226945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FFC4B211-A913-9B5C-A161-9F496BD9CC45}"/>
              </a:ext>
            </a:extLst>
          </p:cNvPr>
          <p:cNvSpPr txBox="1"/>
          <p:nvPr/>
        </p:nvSpPr>
        <p:spPr>
          <a:xfrm>
            <a:off x="2750935" y="863312"/>
            <a:ext cx="6690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9511F67-7572-080B-86AB-9EA99AD66C9F}"/>
              </a:ext>
            </a:extLst>
          </p:cNvPr>
          <p:cNvSpPr/>
          <p:nvPr/>
        </p:nvSpPr>
        <p:spPr>
          <a:xfrm>
            <a:off x="3237652" y="2607733"/>
            <a:ext cx="1381761" cy="293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6" name="T shirt  short">
            <a:hlinkClick r:id="" action="ppaction://media"/>
            <a:extLst>
              <a:ext uri="{FF2B5EF4-FFF2-40B4-BE49-F238E27FC236}">
                <a16:creationId xmlns:a16="http://schemas.microsoft.com/office/drawing/2014/main" id="{DD8FA88C-998E-2410-8ED0-E2FBEEED2D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43370" y="2524315"/>
            <a:ext cx="535180" cy="5351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1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2" grpId="1"/>
      <p:bldP spid="4" grpId="0"/>
      <p:bldP spid="4" grpId="1"/>
      <p:bldP spid="8" grpId="0" bldLvl="0" animBg="1"/>
      <p:bldP spid="8" grpId="1" animBg="1"/>
      <p:bldP spid="5" grpId="0" bldLvl="0" animBg="1"/>
      <p:bldP spid="5" grpId="1" animBg="1"/>
      <p:bldP spid="15" grpId="0" animBg="1"/>
      <p:bldP spid="15" grpId="1" animBg="1"/>
      <p:bldP spid="19" grpId="0" animBg="1"/>
      <p:bldP spid="19" grpId="1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16800" y="1431983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80218" y="115389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256042" y="848361"/>
            <a:ext cx="367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Look, listen and say.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4983" y="1665077"/>
            <a:ext cx="3074939" cy="44767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821316" y="3011382"/>
            <a:ext cx="45321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What will Grandma make the old trousers into?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12875" y="3034030"/>
            <a:ext cx="1547495" cy="486410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altLang="zh-CN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trousers</a:t>
            </a:r>
          </a:p>
        </p:txBody>
      </p:sp>
      <p:cxnSp>
        <p:nvCxnSpPr>
          <p:cNvPr id="7" name="直接箭头连接符 6"/>
          <p:cNvCxnSpPr>
            <a:cxnSpLocks/>
            <a:stCxn id="8" idx="2"/>
          </p:cNvCxnSpPr>
          <p:nvPr/>
        </p:nvCxnSpPr>
        <p:spPr>
          <a:xfrm flipH="1" flipV="1">
            <a:off x="2960204" y="3244290"/>
            <a:ext cx="1234082" cy="1131094"/>
          </a:xfrm>
          <a:prstGeom prst="straightConnector1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  <a:tailEnd type="arrow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 rot="1560000">
            <a:off x="4145296" y="3708598"/>
            <a:ext cx="968120" cy="1757968"/>
          </a:xfrm>
          <a:prstGeom prst="ellipse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" name="图片 9"/>
          <p:cNvPicPr/>
          <p:nvPr/>
        </p:nvPicPr>
        <p:blipFill>
          <a:blip r:embed="rId7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0200" y="3352604"/>
            <a:ext cx="2171036" cy="2722729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7AC73DA-44BB-ED38-0AE9-4FCC0C0F7B4A}"/>
              </a:ext>
            </a:extLst>
          </p:cNvPr>
          <p:cNvSpPr/>
          <p:nvPr/>
        </p:nvSpPr>
        <p:spPr>
          <a:xfrm>
            <a:off x="4249948" y="2104845"/>
            <a:ext cx="1811547" cy="126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FB6B400-F714-4060-296A-57E373DE3F4D}"/>
              </a:ext>
            </a:extLst>
          </p:cNvPr>
          <p:cNvSpPr/>
          <p:nvPr/>
        </p:nvSpPr>
        <p:spPr>
          <a:xfrm>
            <a:off x="5422717" y="3520439"/>
            <a:ext cx="794053" cy="141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97E8D431-1160-56CC-0A7D-45498C89519D}"/>
              </a:ext>
            </a:extLst>
          </p:cNvPr>
          <p:cNvSpPr/>
          <p:nvPr/>
        </p:nvSpPr>
        <p:spPr>
          <a:xfrm>
            <a:off x="4961803" y="2269099"/>
            <a:ext cx="1438997" cy="120510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三角形 14">
            <a:extLst>
              <a:ext uri="{FF2B5EF4-FFF2-40B4-BE49-F238E27FC236}">
                <a16:creationId xmlns:a16="http://schemas.microsoft.com/office/drawing/2014/main" id="{2E1A2D95-6B34-72F0-BC39-37612F38C801}"/>
              </a:ext>
            </a:extLst>
          </p:cNvPr>
          <p:cNvSpPr/>
          <p:nvPr/>
        </p:nvSpPr>
        <p:spPr>
          <a:xfrm rot="2488849">
            <a:off x="6088401" y="3245206"/>
            <a:ext cx="273227" cy="18471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" name="old trousers">
            <a:hlinkClick r:id="" action="ppaction://media"/>
            <a:extLst>
              <a:ext uri="{FF2B5EF4-FFF2-40B4-BE49-F238E27FC236}">
                <a16:creationId xmlns:a16="http://schemas.microsoft.com/office/drawing/2014/main" id="{4E6D1EA7-25E3-5A0B-5DD5-B1DB05DA0B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27988" y="1972144"/>
            <a:ext cx="518444" cy="518444"/>
          </a:xfrm>
          <a:prstGeom prst="rect">
            <a:avLst/>
          </a:prstGeom>
        </p:spPr>
      </p:pic>
      <p:pic>
        <p:nvPicPr>
          <p:cNvPr id="11" name="let me think">
            <a:hlinkClick r:id="" action="ppaction://media"/>
            <a:extLst>
              <a:ext uri="{FF2B5EF4-FFF2-40B4-BE49-F238E27FC236}">
                <a16:creationId xmlns:a16="http://schemas.microsoft.com/office/drawing/2014/main" id="{7ED9C09A-8208-483B-384F-556F4D31524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32649" y="3388500"/>
            <a:ext cx="473919" cy="4739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4" grpId="1"/>
      <p:bldP spid="6" grpId="0" bldLvl="0" animBg="1"/>
      <p:bldP spid="6" grpId="1" animBg="1"/>
      <p:bldP spid="8" grpId="0" bldLvl="0" animBg="1"/>
      <p:bldP spid="8" grpId="1" animBg="1"/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20094" y="1422088"/>
            <a:ext cx="555181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80095" y="115389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837167" y="824624"/>
            <a:ext cx="251766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1640" y="1664970"/>
            <a:ext cx="3074939" cy="44767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506636" y="3034029"/>
            <a:ext cx="1493311" cy="482893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altLang="zh-CN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trousers</a:t>
            </a:r>
          </a:p>
        </p:txBody>
      </p:sp>
      <p:cxnSp>
        <p:nvCxnSpPr>
          <p:cNvPr id="7" name="直接箭头连接符 6"/>
          <p:cNvCxnSpPr>
            <a:cxnSpLocks/>
            <a:stCxn id="8" idx="2"/>
          </p:cNvCxnSpPr>
          <p:nvPr/>
        </p:nvCxnSpPr>
        <p:spPr>
          <a:xfrm flipH="1" flipV="1">
            <a:off x="3999781" y="3516922"/>
            <a:ext cx="1114867" cy="873000"/>
          </a:xfrm>
          <a:prstGeom prst="straightConnector1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  <a:tailEnd type="arrow" w="med" len="me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 rot="1560000">
            <a:off x="5064842" y="3795395"/>
            <a:ext cx="984250" cy="1620520"/>
          </a:xfrm>
          <a:prstGeom prst="ellipse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        </a:t>
            </a:r>
            <a:endParaRPr lang="zh-CN" altLang="en-US" dirty="0"/>
          </a:p>
        </p:txBody>
      </p:sp>
      <p:sp>
        <p:nvSpPr>
          <p:cNvPr id="5" name="椭圆 4"/>
          <p:cNvSpPr/>
          <p:nvPr/>
        </p:nvSpPr>
        <p:spPr>
          <a:xfrm>
            <a:off x="6278929" y="2897203"/>
            <a:ext cx="516555" cy="407471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930622" y="2999873"/>
            <a:ext cx="419919" cy="337051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/>
        </p:nvPicPr>
        <p:blipFill>
          <a:blip r:embed="rId4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28043" y="3336925"/>
            <a:ext cx="2171036" cy="2671445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7350541" y="2439188"/>
            <a:ext cx="2740575" cy="694992"/>
            <a:chOff x="-1652" y="4189"/>
            <a:chExt cx="5747" cy="1517"/>
          </a:xfrm>
        </p:grpSpPr>
        <p:sp>
          <p:nvSpPr>
            <p:cNvPr id="19" name="文本框 18"/>
            <p:cNvSpPr txBox="1"/>
            <p:nvPr/>
          </p:nvSpPr>
          <p:spPr>
            <a:xfrm>
              <a:off x="1756" y="4189"/>
              <a:ext cx="2339" cy="106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24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shorts</a:t>
              </a:r>
            </a:p>
          </p:txBody>
        </p:sp>
        <p:cxnSp>
          <p:nvCxnSpPr>
            <p:cNvPr id="18" name="直接箭头连接符 17"/>
            <p:cNvCxnSpPr/>
            <p:nvPr/>
          </p:nvCxnSpPr>
          <p:spPr>
            <a:xfrm flipV="1">
              <a:off x="-1652" y="4468"/>
              <a:ext cx="3233" cy="1238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8" grpId="1" animBg="1"/>
      <p:bldP spid="5" grpId="0" bldLvl="0" animBg="1"/>
      <p:bldP spid="5" grpId="1" animBg="1"/>
      <p:bldP spid="9" grpId="0" bldLvl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011264" y="3697751"/>
            <a:ext cx="493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What do you think of Grandma?</a:t>
            </a: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317631" y="1423183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93944" y="116775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68543" y="849958"/>
            <a:ext cx="2654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3667569" y="2273950"/>
            <a:ext cx="794664" cy="24618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右箭头 8"/>
          <p:cNvSpPr/>
          <p:nvPr/>
        </p:nvSpPr>
        <p:spPr>
          <a:xfrm>
            <a:off x="8291207" y="2273876"/>
            <a:ext cx="793891" cy="24633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>
            <a:off x="3247542" y="4225110"/>
            <a:ext cx="804328" cy="21894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>
            <a:extLst>
              <a:ext uri="{FF2B5EF4-FFF2-40B4-BE49-F238E27FC236}">
                <a16:creationId xmlns:a16="http://schemas.microsoft.com/office/drawing/2014/main" id="{5CA8FD4D-6A1C-E122-7D10-2D2BAF4E45A6}"/>
              </a:ext>
            </a:extLst>
          </p:cNvPr>
          <p:cNvSpPr/>
          <p:nvPr/>
        </p:nvSpPr>
        <p:spPr>
          <a:xfrm>
            <a:off x="1757326" y="1850680"/>
            <a:ext cx="1651923" cy="1092722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575AB36D-DC4C-07E2-AF8A-960527A8E985}"/>
              </a:ext>
            </a:extLst>
          </p:cNvPr>
          <p:cNvSpPr/>
          <p:nvPr/>
        </p:nvSpPr>
        <p:spPr>
          <a:xfrm>
            <a:off x="4275628" y="3686892"/>
            <a:ext cx="1460003" cy="129537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130B079B-0BA9-E2CB-BB42-00AAA41FF842}"/>
              </a:ext>
            </a:extLst>
          </p:cNvPr>
          <p:cNvSpPr/>
          <p:nvPr/>
        </p:nvSpPr>
        <p:spPr>
          <a:xfrm>
            <a:off x="1817248" y="3347112"/>
            <a:ext cx="1206536" cy="1974937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C85BB392-490E-8B4D-BF14-EEB2F3393CC8}"/>
              </a:ext>
            </a:extLst>
          </p:cNvPr>
          <p:cNvSpPr/>
          <p:nvPr/>
        </p:nvSpPr>
        <p:spPr>
          <a:xfrm>
            <a:off x="4720553" y="1749353"/>
            <a:ext cx="1290711" cy="1295376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圆角矩形 20">
            <a:extLst>
              <a:ext uri="{FF2B5EF4-FFF2-40B4-BE49-F238E27FC236}">
                <a16:creationId xmlns:a16="http://schemas.microsoft.com/office/drawing/2014/main" id="{7D24A36B-8DB2-A4BF-B2C7-21C0935A3103}"/>
              </a:ext>
            </a:extLst>
          </p:cNvPr>
          <p:cNvSpPr/>
          <p:nvPr/>
        </p:nvSpPr>
        <p:spPr>
          <a:xfrm>
            <a:off x="9208263" y="1784748"/>
            <a:ext cx="1290711" cy="1224587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圆角矩形 21">
            <a:extLst>
              <a:ext uri="{FF2B5EF4-FFF2-40B4-BE49-F238E27FC236}">
                <a16:creationId xmlns:a16="http://schemas.microsoft.com/office/drawing/2014/main" id="{2424A7B5-780C-A429-2811-862BF19E659A}"/>
              </a:ext>
            </a:extLst>
          </p:cNvPr>
          <p:cNvSpPr/>
          <p:nvPr/>
        </p:nvSpPr>
        <p:spPr>
          <a:xfrm>
            <a:off x="6539896" y="1784748"/>
            <a:ext cx="1628146" cy="1224587"/>
          </a:xfrm>
          <a:prstGeom prst="round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4A408067-6634-E571-036A-D543615E78F7}"/>
              </a:ext>
            </a:extLst>
          </p:cNvPr>
          <p:cNvSpPr/>
          <p:nvPr/>
        </p:nvSpPr>
        <p:spPr>
          <a:xfrm>
            <a:off x="8720432" y="4229552"/>
            <a:ext cx="2038180" cy="1954618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0" grpId="0" bldLvl="0" animBg="1"/>
      <p:bldP spid="10" grpId="1" animBg="1"/>
      <p:bldP spid="9" grpId="0" bldLvl="0" animBg="1"/>
      <p:bldP spid="9" grpId="1" animBg="1"/>
      <p:bldP spid="18" grpId="0" bldLvl="0" animBg="1"/>
      <p:bldP spid="18" grpId="1" animBg="1"/>
      <p:bldP spid="3" grpId="0" animBg="1"/>
      <p:bldP spid="5" grpId="0" animBg="1"/>
      <p:bldP spid="13" grpId="0" animBg="1"/>
      <p:bldP spid="19" grpId="0" animBg="1"/>
      <p:bldP spid="21" grpId="0" animBg="1"/>
      <p:bldP spid="22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16800" y="1435454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38752" y="1108417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562757" y="838035"/>
            <a:ext cx="506648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034845" y="2022338"/>
            <a:ext cx="6122310" cy="33816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此处教师可以</a:t>
            </a:r>
            <a:r>
              <a:rPr lang="zh-CN" altLang="zh-CN" dirty="0"/>
              <a:t>插入</a:t>
            </a:r>
            <a:r>
              <a:rPr lang="zh-CN" altLang="en-US" dirty="0"/>
              <a:t>教材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24—29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  <a:cs typeface="Times New Roman" panose="02020603050405020304" pitchFamily="18" charset="0"/>
              </a:rPr>
              <a:t>页</a:t>
            </a:r>
            <a:r>
              <a:rPr lang="zh-CN" altLang="en-US" dirty="0"/>
              <a:t>故事</a:t>
            </a:r>
            <a:r>
              <a:rPr lang="zh-CN" altLang="zh-CN" dirty="0"/>
              <a:t>的视频。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522914" y="1421464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87914" y="116775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noProof="0" dirty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noProof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25362" y="836896"/>
            <a:ext cx="335350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32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9525" y="1665077"/>
            <a:ext cx="3452950" cy="449496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39143" y="2173999"/>
            <a:ext cx="3397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43125" y="2173999"/>
            <a:ext cx="3397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642817" y="3684229"/>
            <a:ext cx="3397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253467" y="3686553"/>
            <a:ext cx="3397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636141" y="5207443"/>
            <a:ext cx="3397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260145" y="5197116"/>
            <a:ext cx="3397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noProof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2635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189665" y="838686"/>
            <a:ext cx="422323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match.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5260" y="1697762"/>
            <a:ext cx="3551555" cy="4380686"/>
          </a:xfrm>
          <a:prstGeom prst="rect">
            <a:avLst/>
          </a:prstGeom>
        </p:spPr>
      </p:pic>
      <p:cxnSp>
        <p:nvCxnSpPr>
          <p:cNvPr id="3" name="直接连接符 2"/>
          <p:cNvCxnSpPr>
            <a:cxnSpLocks/>
          </p:cNvCxnSpPr>
          <p:nvPr/>
        </p:nvCxnSpPr>
        <p:spPr>
          <a:xfrm>
            <a:off x="5405755" y="2101215"/>
            <a:ext cx="535305" cy="1251585"/>
          </a:xfrm>
          <a:prstGeom prst="line">
            <a:avLst/>
          </a:prstGeom>
          <a:ln w="38100">
            <a:solidFill>
              <a:srgbClr val="D9403A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V="1">
            <a:off x="5390515" y="4446905"/>
            <a:ext cx="1101090" cy="988060"/>
          </a:xfrm>
          <a:prstGeom prst="line">
            <a:avLst/>
          </a:prstGeom>
          <a:ln w="38100">
            <a:solidFill>
              <a:srgbClr val="3A5A9A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 flipV="1">
            <a:off x="5405755" y="2101215"/>
            <a:ext cx="1014095" cy="2125392"/>
          </a:xfrm>
          <a:prstGeom prst="line">
            <a:avLst/>
          </a:prstGeom>
          <a:ln w="38100">
            <a:solidFill>
              <a:srgbClr val="CF7C3F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cxnSpLocks/>
          </p:cNvCxnSpPr>
          <p:nvPr/>
        </p:nvCxnSpPr>
        <p:spPr>
          <a:xfrm>
            <a:off x="5405755" y="3161030"/>
            <a:ext cx="946554" cy="2103697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8" name="T shirt and shorts~1">
            <a:hlinkClick r:id="" action="ppaction://media"/>
            <a:extLst>
              <a:ext uri="{FF2B5EF4-FFF2-40B4-BE49-F238E27FC236}">
                <a16:creationId xmlns:a16="http://schemas.microsoft.com/office/drawing/2014/main" id="{41572F67-249F-188D-11AE-FB3482B64C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05684" y="2961598"/>
            <a:ext cx="530055" cy="512956"/>
          </a:xfrm>
          <a:prstGeom prst="rect">
            <a:avLst/>
          </a:prstGeom>
        </p:spPr>
      </p:pic>
      <p:pic>
        <p:nvPicPr>
          <p:cNvPr id="13" name="shirt match">
            <a:hlinkClick r:id="" action="ppaction://media"/>
            <a:extLst>
              <a:ext uri="{FF2B5EF4-FFF2-40B4-BE49-F238E27FC236}">
                <a16:creationId xmlns:a16="http://schemas.microsoft.com/office/drawing/2014/main" id="{53E8CF19-95E7-100A-C959-1ED785D9273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05685" y="1950810"/>
            <a:ext cx="530054" cy="512956"/>
          </a:xfrm>
          <a:prstGeom prst="rect">
            <a:avLst/>
          </a:prstGeom>
        </p:spPr>
      </p:pic>
      <p:pic>
        <p:nvPicPr>
          <p:cNvPr id="15" name="coat and skirt match">
            <a:hlinkClick r:id="" action="ppaction://media"/>
            <a:extLst>
              <a:ext uri="{FF2B5EF4-FFF2-40B4-BE49-F238E27FC236}">
                <a16:creationId xmlns:a16="http://schemas.microsoft.com/office/drawing/2014/main" id="{8171D170-47C0-4416-CC42-F87E0A8EB95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96939" y="3952231"/>
            <a:ext cx="588321" cy="569343"/>
          </a:xfrm>
          <a:prstGeom prst="rect">
            <a:avLst/>
          </a:prstGeom>
        </p:spPr>
      </p:pic>
      <p:pic>
        <p:nvPicPr>
          <p:cNvPr id="17" name="dress match">
            <a:hlinkClick r:id="" action="ppaction://media"/>
            <a:extLst>
              <a:ext uri="{FF2B5EF4-FFF2-40B4-BE49-F238E27FC236}">
                <a16:creationId xmlns:a16="http://schemas.microsoft.com/office/drawing/2014/main" id="{1D2754E8-1493-59E4-8C80-A6485666D47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7418" y="4980055"/>
            <a:ext cx="588321" cy="569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5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4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316800" y="1435943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07799" y="111233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65909" y="838479"/>
            <a:ext cx="28601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E986D"/>
              </a:clrFrom>
              <a:clrTo>
                <a:srgbClr val="BE986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0754" y="1979295"/>
            <a:ext cx="1745999" cy="180712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35525" y="1979572"/>
            <a:ext cx="1745464" cy="1806575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0754" y="4192906"/>
            <a:ext cx="1761156" cy="180719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35525" y="4192906"/>
            <a:ext cx="1761155" cy="1807199"/>
          </a:xfrm>
          <a:prstGeom prst="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11" name="圆角矩形标注 10"/>
          <p:cNvSpPr/>
          <p:nvPr/>
        </p:nvSpPr>
        <p:spPr>
          <a:xfrm>
            <a:off x="3098830" y="2084923"/>
            <a:ext cx="2292035" cy="596265"/>
          </a:xfrm>
          <a:prstGeom prst="wedgeRoundRectCallout">
            <a:avLst>
              <a:gd name="adj1" fmla="val -47292"/>
              <a:gd name="adj2" fmla="val 93024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_____.</a:t>
            </a:r>
          </a:p>
        </p:txBody>
      </p:sp>
      <p:sp>
        <p:nvSpPr>
          <p:cNvPr id="13" name="圆角矩形标注 12"/>
          <p:cNvSpPr/>
          <p:nvPr/>
        </p:nvSpPr>
        <p:spPr>
          <a:xfrm>
            <a:off x="3098830" y="4356697"/>
            <a:ext cx="2292034" cy="596265"/>
          </a:xfrm>
          <a:prstGeom prst="wedgeRoundRectCallout">
            <a:avLst>
              <a:gd name="adj1" fmla="val -47292"/>
              <a:gd name="adj2" fmla="val 93024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_____.</a:t>
            </a:r>
          </a:p>
        </p:txBody>
      </p:sp>
      <p:sp>
        <p:nvSpPr>
          <p:cNvPr id="15" name="圆角矩形标注 14"/>
          <p:cNvSpPr/>
          <p:nvPr/>
        </p:nvSpPr>
        <p:spPr>
          <a:xfrm>
            <a:off x="7851654" y="1918336"/>
            <a:ext cx="3367936" cy="596265"/>
          </a:xfrm>
          <a:prstGeom prst="wedgeRoundRectCallout">
            <a:avLst>
              <a:gd name="adj1" fmla="val -72351"/>
              <a:gd name="adj2" fmla="val 56866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beautiful _____.</a:t>
            </a:r>
          </a:p>
        </p:txBody>
      </p:sp>
      <p:sp>
        <p:nvSpPr>
          <p:cNvPr id="17" name="圆角矩形标注 16"/>
          <p:cNvSpPr/>
          <p:nvPr/>
        </p:nvSpPr>
        <p:spPr>
          <a:xfrm>
            <a:off x="7851654" y="5209539"/>
            <a:ext cx="3367934" cy="596265"/>
          </a:xfrm>
          <a:prstGeom prst="wedgeRoundRectCallout">
            <a:avLst>
              <a:gd name="adj1" fmla="val -65081"/>
              <a:gd name="adj2" fmla="val -46312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the _____.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7851653" y="3015405"/>
            <a:ext cx="3367935" cy="596265"/>
          </a:xfrm>
          <a:prstGeom prst="wedgeRoundRectCallout">
            <a:avLst>
              <a:gd name="adj1" fmla="val -70156"/>
              <a:gd name="adj2" fmla="val -58443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the ____.</a:t>
            </a:r>
          </a:p>
        </p:txBody>
      </p:sp>
      <p:sp>
        <p:nvSpPr>
          <p:cNvPr id="19" name="圆角矩形标注 18"/>
          <p:cNvSpPr/>
          <p:nvPr/>
        </p:nvSpPr>
        <p:spPr>
          <a:xfrm>
            <a:off x="7851654" y="4112472"/>
            <a:ext cx="3367936" cy="596265"/>
          </a:xfrm>
          <a:prstGeom prst="wedgeRoundRectCallout">
            <a:avLst>
              <a:gd name="adj1" fmla="val -66931"/>
              <a:gd name="adj2" fmla="val 59469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nice ______.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85DCB3F-C859-58F6-808C-F49FBC55D6F2}"/>
              </a:ext>
            </a:extLst>
          </p:cNvPr>
          <p:cNvSpPr txBox="1"/>
          <p:nvPr/>
        </p:nvSpPr>
        <p:spPr>
          <a:xfrm>
            <a:off x="4361959" y="2142665"/>
            <a:ext cx="89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D940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dress</a:t>
            </a:r>
            <a:endParaRPr kumimoji="1" lang="zh-CN" altLang="en-US" sz="2400" dirty="0">
              <a:solidFill>
                <a:srgbClr val="D940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106387F-96B5-BE9F-4FDF-05B43F4F77EA}"/>
              </a:ext>
            </a:extLst>
          </p:cNvPr>
          <p:cNvSpPr txBox="1"/>
          <p:nvPr/>
        </p:nvSpPr>
        <p:spPr>
          <a:xfrm>
            <a:off x="4361959" y="4423996"/>
            <a:ext cx="828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D940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shirt</a:t>
            </a:r>
            <a:endParaRPr kumimoji="1" lang="zh-CN" altLang="en-US" sz="2400" dirty="0">
              <a:solidFill>
                <a:srgbClr val="D940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94AC79E-EAEE-112C-36E9-9103C631FE09}"/>
              </a:ext>
            </a:extLst>
          </p:cNvPr>
          <p:cNvSpPr txBox="1"/>
          <p:nvPr/>
        </p:nvSpPr>
        <p:spPr>
          <a:xfrm>
            <a:off x="10237672" y="1971575"/>
            <a:ext cx="953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D940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coat</a:t>
            </a:r>
            <a:endParaRPr kumimoji="1" lang="zh-CN" altLang="en-US" sz="2400" dirty="0">
              <a:solidFill>
                <a:srgbClr val="D940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73D0140-5065-F7AD-B47F-07A00E3E2AD5}"/>
              </a:ext>
            </a:extLst>
          </p:cNvPr>
          <p:cNvSpPr txBox="1"/>
          <p:nvPr/>
        </p:nvSpPr>
        <p:spPr>
          <a:xfrm>
            <a:off x="9596646" y="4179771"/>
            <a:ext cx="1020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D940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T-shirt</a:t>
            </a:r>
            <a:endParaRPr kumimoji="1" lang="zh-CN" altLang="en-US" sz="2400" dirty="0">
              <a:solidFill>
                <a:srgbClr val="D940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37B2E6D-E9C2-42EE-6C53-361892DE7380}"/>
              </a:ext>
            </a:extLst>
          </p:cNvPr>
          <p:cNvSpPr txBox="1"/>
          <p:nvPr/>
        </p:nvSpPr>
        <p:spPr>
          <a:xfrm>
            <a:off x="9058752" y="3082704"/>
            <a:ext cx="734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D940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skirt</a:t>
            </a:r>
            <a:endParaRPr kumimoji="1" lang="zh-CN" altLang="en-US" sz="2400" dirty="0">
              <a:solidFill>
                <a:srgbClr val="D9403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A7D5E69-E070-7F3A-31EA-6C89EFF8CEA9}"/>
              </a:ext>
            </a:extLst>
          </p:cNvPr>
          <p:cNvSpPr txBox="1"/>
          <p:nvPr/>
        </p:nvSpPr>
        <p:spPr>
          <a:xfrm>
            <a:off x="9046098" y="5279034"/>
            <a:ext cx="1346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D940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" grpId="0"/>
      <p:bldP spid="3" grpId="0"/>
      <p:bldP spid="4" grpId="0"/>
      <p:bldP spid="5" grpId="0"/>
      <p:bldP spid="6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040588" y="114522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6618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41470" y="1710515"/>
            <a:ext cx="2338161" cy="200658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0318" y="1690421"/>
            <a:ext cx="2538700" cy="20300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19703" y="1690422"/>
            <a:ext cx="2470710" cy="20300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41470" y="3864699"/>
            <a:ext cx="2338161" cy="232591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99486" y="3874745"/>
            <a:ext cx="2500364" cy="232592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19703" y="3864699"/>
            <a:ext cx="2520281" cy="2342616"/>
          </a:xfrm>
          <a:prstGeom prst="rect">
            <a:avLst/>
          </a:prstGeom>
        </p:spPr>
      </p:pic>
      <p:pic>
        <p:nvPicPr>
          <p:cNvPr id="20" name="Grandma is good at making clothes">
            <a:hlinkClick r:id="" action="ppaction://media"/>
            <a:extLst>
              <a:ext uri="{FF2B5EF4-FFF2-40B4-BE49-F238E27FC236}">
                <a16:creationId xmlns:a16="http://schemas.microsoft.com/office/drawing/2014/main" id="{3486BDA8-BB55-FD87-9FC8-96853712C1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393011" y="1710515"/>
            <a:ext cx="348459" cy="348459"/>
          </a:xfrm>
          <a:prstGeom prst="rect">
            <a:avLst/>
          </a:prstGeom>
        </p:spPr>
      </p:pic>
      <p:pic>
        <p:nvPicPr>
          <p:cNvPr id="21" name="this is an old dress">
            <a:hlinkClick r:id="" action="ppaction://media"/>
            <a:extLst>
              <a:ext uri="{FF2B5EF4-FFF2-40B4-BE49-F238E27FC236}">
                <a16:creationId xmlns:a16="http://schemas.microsoft.com/office/drawing/2014/main" id="{16729F2E-6EBB-2F1C-E944-4757E233960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4385804" y="1690421"/>
            <a:ext cx="450365" cy="450365"/>
          </a:xfrm>
          <a:prstGeom prst="rect">
            <a:avLst/>
          </a:prstGeom>
        </p:spPr>
      </p:pic>
      <p:pic>
        <p:nvPicPr>
          <p:cNvPr id="22" name="give it to me">
            <a:hlinkClick r:id="" action="ppaction://media"/>
            <a:extLst>
              <a:ext uri="{FF2B5EF4-FFF2-40B4-BE49-F238E27FC236}">
                <a16:creationId xmlns:a16="http://schemas.microsoft.com/office/drawing/2014/main" id="{71A30066-792D-8294-E60C-D594CCAB4C6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6680957" y="1979258"/>
            <a:ext cx="318893" cy="338061"/>
          </a:xfrm>
          <a:prstGeom prst="rect">
            <a:avLst/>
          </a:prstGeom>
        </p:spPr>
      </p:pic>
      <p:pic>
        <p:nvPicPr>
          <p:cNvPr id="25" name="coat and skirt">
            <a:hlinkClick r:id="" action="ppaction://media"/>
            <a:extLst>
              <a:ext uri="{FF2B5EF4-FFF2-40B4-BE49-F238E27FC236}">
                <a16:creationId xmlns:a16="http://schemas.microsoft.com/office/drawing/2014/main" id="{E63A6DA5-E1A7-99B5-FC00-265EDE93C46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665230" y="1659561"/>
            <a:ext cx="450365" cy="450365"/>
          </a:xfrm>
          <a:prstGeom prst="rect">
            <a:avLst/>
          </a:prstGeom>
        </p:spPr>
      </p:pic>
      <p:pic>
        <p:nvPicPr>
          <p:cNvPr id="27" name="T shirt  short">
            <a:hlinkClick r:id="" action="ppaction://media"/>
            <a:extLst>
              <a:ext uri="{FF2B5EF4-FFF2-40B4-BE49-F238E27FC236}">
                <a16:creationId xmlns:a16="http://schemas.microsoft.com/office/drawing/2014/main" id="{42EAE4E8-8342-0578-C6FB-4312B50BEB24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4617885" y="3994874"/>
            <a:ext cx="436567" cy="436567"/>
          </a:xfrm>
          <a:prstGeom prst="rect">
            <a:avLst/>
          </a:prstGeom>
        </p:spPr>
      </p:pic>
      <p:pic>
        <p:nvPicPr>
          <p:cNvPr id="28" name="old trousers">
            <a:hlinkClick r:id="" action="ppaction://media"/>
            <a:extLst>
              <a:ext uri="{FF2B5EF4-FFF2-40B4-BE49-F238E27FC236}">
                <a16:creationId xmlns:a16="http://schemas.microsoft.com/office/drawing/2014/main" id="{F8A8CB21-3D66-1A8C-0464-EEE42E2C9A57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7631712" y="3880989"/>
            <a:ext cx="363620" cy="363620"/>
          </a:xfrm>
          <a:prstGeom prst="rect">
            <a:avLst/>
          </a:prstGeom>
        </p:spPr>
      </p:pic>
      <p:pic>
        <p:nvPicPr>
          <p:cNvPr id="29" name="let me think">
            <a:hlinkClick r:id="" action="ppaction://media"/>
            <a:extLst>
              <a:ext uri="{FF2B5EF4-FFF2-40B4-BE49-F238E27FC236}">
                <a16:creationId xmlns:a16="http://schemas.microsoft.com/office/drawing/2014/main" id="{A6C32A3D-61D2-DDF2-D577-F0C1A972077E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466066" y="4663598"/>
            <a:ext cx="424348" cy="424348"/>
          </a:xfrm>
          <a:prstGeom prst="rect">
            <a:avLst/>
          </a:prstGeom>
        </p:spPr>
      </p:pic>
      <p:pic>
        <p:nvPicPr>
          <p:cNvPr id="30" name="give">
            <a:hlinkClick r:id="" action="ppaction://media"/>
            <a:extLst>
              <a:ext uri="{FF2B5EF4-FFF2-40B4-BE49-F238E27FC236}">
                <a16:creationId xmlns:a16="http://schemas.microsoft.com/office/drawing/2014/main" id="{897EE110-C012-A8AB-5EE0-A30D5F7445C3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3870718" y="4109337"/>
            <a:ext cx="450365" cy="450365"/>
          </a:xfrm>
          <a:prstGeom prst="rect">
            <a:avLst/>
          </a:prstGeom>
        </p:spPr>
      </p:pic>
      <p:pic>
        <p:nvPicPr>
          <p:cNvPr id="31" name="old shirt">
            <a:hlinkClick r:id="" action="ppaction://media"/>
            <a:extLst>
              <a:ext uri="{FF2B5EF4-FFF2-40B4-BE49-F238E27FC236}">
                <a16:creationId xmlns:a16="http://schemas.microsoft.com/office/drawing/2014/main" id="{2BD8AFEB-C672-BC7A-6A80-C0DBEA2F3E5B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457320" y="3828799"/>
            <a:ext cx="468000" cy="4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0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5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20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54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68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19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04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33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870428" y="1477508"/>
            <a:ext cx="663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406009" y="120931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124222" y="877310"/>
            <a:ext cx="6130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38631" y="1832176"/>
            <a:ext cx="1307465" cy="122426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9010" y="1840203"/>
            <a:ext cx="1290320" cy="120820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8640" y="1832176"/>
            <a:ext cx="1307465" cy="1224262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8622" y="1860081"/>
            <a:ext cx="1247863" cy="116845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2085" y="1837212"/>
            <a:ext cx="1234029" cy="121419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711639" y="3429000"/>
            <a:ext cx="7038612" cy="2014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speak fluently. 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☆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act with emotions. 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☆</a:t>
            </a:r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work well with my classmates. 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☆</a:t>
            </a:r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79929" y="884161"/>
            <a:ext cx="34321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FE953238-B2BE-583D-F1E7-35096195F9BB}"/>
              </a:ext>
            </a:extLst>
          </p:cNvPr>
          <p:cNvCxnSpPr>
            <a:cxnSpLocks/>
          </p:cNvCxnSpPr>
          <p:nvPr/>
        </p:nvCxnSpPr>
        <p:spPr>
          <a:xfrm flipV="1">
            <a:off x="3394364" y="1454061"/>
            <a:ext cx="5480005" cy="1487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686E7014-FE56-6E0E-881A-63D58DF57D45}"/>
              </a:ext>
            </a:extLst>
          </p:cNvPr>
          <p:cNvGrpSpPr/>
          <p:nvPr/>
        </p:nvGrpSpPr>
        <p:grpSpPr>
          <a:xfrm>
            <a:off x="2821657" y="1209319"/>
            <a:ext cx="445481" cy="469613"/>
            <a:chOff x="2121873" y="1511588"/>
            <a:chExt cx="445481" cy="46961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A3B1F497-49E4-D5A3-874E-EA15A065427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0BCE790-C793-8A90-B2ED-D0AFCEEAF46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04987870-2623-0985-BC28-C9709AAE9FFB}"/>
              </a:ext>
            </a:extLst>
          </p:cNvPr>
          <p:cNvSpPr txBox="1"/>
          <p:nvPr/>
        </p:nvSpPr>
        <p:spPr>
          <a:xfrm>
            <a:off x="2090197" y="2454278"/>
            <a:ext cx="8657315" cy="194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朗读故事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用英语与同学分享自己最喜欢的衣物（实物或照片均可）。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12715572-44BF-78B0-2065-183F497899F4}"/>
              </a:ext>
            </a:extLst>
          </p:cNvPr>
          <p:cNvSpPr txBox="1"/>
          <p:nvPr/>
        </p:nvSpPr>
        <p:spPr>
          <a:xfrm>
            <a:off x="306070" y="2044065"/>
            <a:ext cx="1176655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Clothes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4.8033858267717,&quot;left&quot;:99.55,&quot;top&quot;:111.26173228346457,&quot;width&quot;:794.8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4.8033858267717,&quot;left&quot;:99.55,&quot;top&quot;:111.26173228346457,&quot;width&quot;:794.8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4.8033858267717,&quot;left&quot;:99.55,&quot;top&quot;:111.26173228346457,&quot;width&quot;:794.8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4.8033858267717,&quot;left&quot;:99.55,&quot;top&quot;:111.26173228346457,&quot;width&quot;:794.8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485</Words>
  <Application>Microsoft Office PowerPoint</Application>
  <PresentationFormat>宽屏</PresentationFormat>
  <Paragraphs>100</Paragraphs>
  <Slides>20</Slides>
  <Notes>19</Notes>
  <HiddenSlides>0</HiddenSlides>
  <MMClips>22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黑体</vt:lpstr>
      <vt:lpstr>华文楷体</vt:lpstr>
      <vt:lpstr>SimSun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213</cp:revision>
  <dcterms:created xsi:type="dcterms:W3CDTF">2020-02-05T11:17:00Z</dcterms:created>
  <dcterms:modified xsi:type="dcterms:W3CDTF">2026-01-19T01:20:39Z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21B7F89808AC4FBA80F6B199589FE9BF_13</vt:lpwstr>
  </property>
  <property fmtid="{D5CDD505-2E9C-101B-9397-08002B2CF9AE}" pid="3" name="KSOProductBuildVer">
    <vt:lpwstr>2052-12.1.0.23542</vt:lpwstr>
  </property>
</Properties>
</file>