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6" r:id="rId1"/>
  </p:sldMasterIdLst>
  <p:notesMasterIdLst>
    <p:notesMasterId r:id="rId18"/>
  </p:notesMasterIdLst>
  <p:handoutMasterIdLst>
    <p:handoutMasterId r:id="rId19"/>
  </p:handoutMasterIdLst>
  <p:sldIdLst>
    <p:sldId id="282" r:id="rId2"/>
    <p:sldId id="293" r:id="rId3"/>
    <p:sldId id="307" r:id="rId4"/>
    <p:sldId id="311" r:id="rId5"/>
    <p:sldId id="343" r:id="rId6"/>
    <p:sldId id="309" r:id="rId7"/>
    <p:sldId id="324" r:id="rId8"/>
    <p:sldId id="341" r:id="rId9"/>
    <p:sldId id="342" r:id="rId10"/>
    <p:sldId id="344" r:id="rId11"/>
    <p:sldId id="337" r:id="rId12"/>
    <p:sldId id="306" r:id="rId13"/>
    <p:sldId id="339" r:id="rId14"/>
    <p:sldId id="340" r:id="rId15"/>
    <p:sldId id="335" r:id="rId16"/>
    <p:sldId id="336" r:id="rId17"/>
  </p:sldIdLst>
  <p:sldSz cx="12192000" cy="6858000"/>
  <p:notesSz cx="6807200" cy="9939338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5" userDrawn="1">
          <p15:clr>
            <a:srgbClr val="A4A3A4"/>
          </p15:clr>
        </p15:guide>
        <p15:guide id="2" pos="646" userDrawn="1">
          <p15:clr>
            <a:srgbClr val="A4A3A4"/>
          </p15:clr>
        </p15:guide>
        <p15:guide id="3" pos="6990" userDrawn="1">
          <p15:clr>
            <a:srgbClr val="A4A3A4"/>
          </p15:clr>
        </p15:guide>
        <p15:guide id="4" orient="horz" pos="5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5" clrIdx="1"/>
  <p:cmAuthor id="1" name="Microsoft 帐户" initials="M帐" lastIdx="8" clrIdx="0"/>
  <p:cmAuthor id="503279064" name="FLTRP_JCSZ" initials="FLTRP_JCS" lastIdx="1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F8FA"/>
    <a:srgbClr val="EFF8FA"/>
    <a:srgbClr val="EFF7F9"/>
    <a:srgbClr val="FFF1E1"/>
    <a:srgbClr val="FFEEDC"/>
    <a:srgbClr val="B06426"/>
    <a:srgbClr val="AF6426"/>
    <a:srgbClr val="3B5643"/>
    <a:srgbClr val="EAEFF7"/>
    <a:srgbClr val="3A55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4" autoAdjust="0"/>
    <p:restoredTop sz="89340" autoAdjust="0"/>
  </p:normalViewPr>
  <p:slideViewPr>
    <p:cSldViewPr snapToGrid="0" showGuides="1">
      <p:cViewPr varScale="1">
        <p:scale>
          <a:sx n="108" d="100"/>
          <a:sy n="108" d="100"/>
        </p:scale>
        <p:origin x="1248" y="86"/>
      </p:cViewPr>
      <p:guideLst>
        <p:guide orient="horz" pos="3925"/>
        <p:guide pos="646"/>
        <p:guide pos="6990"/>
        <p:guide orient="horz" pos="54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420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416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733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84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2"/>
          <p:cNvSpPr txBox="1"/>
          <p:nvPr/>
        </p:nvSpPr>
        <p:spPr>
          <a:xfrm>
            <a:off x="1464310" y="3771265"/>
            <a:ext cx="10101580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次：二年级上册               学    科：英语（外研社版）</a:t>
            </a:r>
          </a:p>
          <a:p>
            <a:r>
              <a:rPr lang="zh-CN" altLang="en-US" sz="2800" dirty="0"/>
              <a:t>主讲人：漆艳萍</a:t>
            </a:r>
            <a:r>
              <a:rPr lang="en-US" altLang="zh-CN" sz="2800" dirty="0"/>
              <a:t> </a:t>
            </a:r>
            <a:r>
              <a:rPr lang="zh-CN" altLang="en-US" sz="2800" dirty="0"/>
              <a:t>                 </a:t>
            </a:r>
            <a:r>
              <a:rPr lang="en-US" altLang="zh-CN" sz="2800" dirty="0"/>
              <a:t>     </a:t>
            </a:r>
            <a:r>
              <a:rPr lang="zh-CN" altLang="en-US" sz="2800" dirty="0"/>
              <a:t>学    校：成都七中八一学校</a:t>
            </a: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3A202B8D-1C8C-1622-9B8D-672DC370EDFB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Animals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文本框 35"/>
          <p:cNvSpPr txBox="1"/>
          <p:nvPr>
            <p:custDataLst>
              <p:tags r:id="rId1"/>
            </p:custDataLst>
          </p:nvPr>
        </p:nvSpPr>
        <p:spPr>
          <a:xfrm>
            <a:off x="1515705" y="2609976"/>
            <a:ext cx="92632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掌握韵文中与动物相关的词汇以及祈使句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Let’s go to the zoo.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韵文，并与同伴合作表演韵文。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-200982" y="2035936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626602" y="2614930"/>
            <a:ext cx="50065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cs typeface="Arial" panose="020B0604020202020204" pitchFamily="34" charset="0"/>
              </a:rPr>
              <a:t>Who are they?</a:t>
            </a:r>
          </a:p>
          <a:p>
            <a:r>
              <a:rPr lang="en-US" altLang="zh-CN" sz="2800" dirty="0" err="1">
                <a:solidFill>
                  <a:srgbClr val="FF0000"/>
                </a:solidFill>
                <a:sym typeface="+mn-ea"/>
              </a:rPr>
              <a:t>Qingqing</a:t>
            </a:r>
            <a:r>
              <a:rPr lang="en-US" altLang="zh-CN" sz="2800" dirty="0">
                <a:solidFill>
                  <a:srgbClr val="FF0000"/>
                </a:solidFill>
                <a:sym typeface="+mn-ea"/>
              </a:rPr>
              <a:t>, </a:t>
            </a:r>
            <a:r>
              <a:rPr lang="en-US" altLang="zh-CN" sz="2800" dirty="0" err="1">
                <a:solidFill>
                  <a:srgbClr val="FF0000"/>
                </a:solidFill>
                <a:sym typeface="+mn-ea"/>
              </a:rPr>
              <a:t>Tongtong</a:t>
            </a:r>
            <a:r>
              <a:rPr lang="en-US" altLang="zh-CN" sz="2800" dirty="0">
                <a:solidFill>
                  <a:srgbClr val="FF0000"/>
                </a:solidFill>
                <a:sym typeface="+mn-ea"/>
              </a:rPr>
              <a:t> and </a:t>
            </a:r>
            <a:r>
              <a:rPr lang="en-US" altLang="zh-CN" sz="2800" dirty="0" err="1">
                <a:solidFill>
                  <a:srgbClr val="FF0000"/>
                </a:solidFill>
                <a:sym typeface="+mn-ea"/>
              </a:rPr>
              <a:t>Feifei</a:t>
            </a:r>
            <a:r>
              <a:rPr lang="en-US" altLang="zh-CN" sz="2800" dirty="0">
                <a:solidFill>
                  <a:srgbClr val="FF0000"/>
                </a:solidFill>
                <a:sym typeface="+mn-ea"/>
              </a:rPr>
              <a:t>.</a:t>
            </a:r>
          </a:p>
          <a:p>
            <a:endParaRPr lang="en-US" altLang="zh-CN" sz="2800" dirty="0">
              <a:cs typeface="Arial" panose="020B0604020202020204" pitchFamily="34" charset="0"/>
            </a:endParaRPr>
          </a:p>
          <a:p>
            <a:r>
              <a:rPr lang="en-US" altLang="zh-CN" sz="2800" dirty="0">
                <a:cs typeface="Arial" panose="020B0604020202020204" pitchFamily="34" charset="0"/>
              </a:rPr>
              <a:t>Where are they?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C10EAAA0-7C4D-AD5B-7B9E-5A008339EB5F}"/>
              </a:ext>
            </a:extLst>
          </p:cNvPr>
          <p:cNvSpPr txBox="1"/>
          <p:nvPr/>
        </p:nvSpPr>
        <p:spPr>
          <a:xfrm>
            <a:off x="1" y="879956"/>
            <a:ext cx="394753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Look, guess and say.</a:t>
            </a:r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EAFD5929-5F39-CE5D-7E18-D2A9F109E1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8916" y="1523319"/>
            <a:ext cx="3230638" cy="4568104"/>
          </a:xfrm>
          <a:prstGeom prst="rect">
            <a:avLst/>
          </a:prstGeom>
        </p:spPr>
      </p:pic>
      <p:sp>
        <p:nvSpPr>
          <p:cNvPr id="6" name="矩形: 圆角 5">
            <a:extLst>
              <a:ext uri="{FF2B5EF4-FFF2-40B4-BE49-F238E27FC236}">
                <a16:creationId xmlns:a16="http://schemas.microsoft.com/office/drawing/2014/main" id="{95F3F3B7-0179-5E14-D993-97BA878D38EF}"/>
              </a:ext>
            </a:extLst>
          </p:cNvPr>
          <p:cNvSpPr/>
          <p:nvPr/>
        </p:nvSpPr>
        <p:spPr>
          <a:xfrm>
            <a:off x="4040372" y="3515783"/>
            <a:ext cx="1311349" cy="82230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75E31365-03A6-9C49-129B-C8402C793D51}"/>
              </a:ext>
            </a:extLst>
          </p:cNvPr>
          <p:cNvSpPr/>
          <p:nvPr/>
        </p:nvSpPr>
        <p:spPr>
          <a:xfrm>
            <a:off x="3813544" y="2431312"/>
            <a:ext cx="1864242" cy="71236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B9136B48-2D6B-F2E9-17E8-94C28A5DEFEC}"/>
              </a:ext>
            </a:extLst>
          </p:cNvPr>
          <p:cNvSpPr txBox="1"/>
          <p:nvPr/>
        </p:nvSpPr>
        <p:spPr>
          <a:xfrm>
            <a:off x="7482921" y="2338511"/>
            <a:ext cx="3497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Arial" panose="020B0604020202020204" pitchFamily="34" charset="0"/>
              </a:rPr>
              <a:t>Where are they?</a:t>
            </a:r>
          </a:p>
          <a:p>
            <a:r>
              <a:rPr lang="en-US" altLang="zh-CN" sz="3200" dirty="0">
                <a:solidFill>
                  <a:srgbClr val="FF0000"/>
                </a:solidFill>
                <a:cs typeface="Arial" panose="020B0604020202020204" pitchFamily="34" charset="0"/>
              </a:rPr>
              <a:t>They are at the zoo.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8AA4C11-02AC-1D08-2A38-F3AA3CED05BE}"/>
              </a:ext>
            </a:extLst>
          </p:cNvPr>
          <p:cNvSpPr txBox="1"/>
          <p:nvPr/>
        </p:nvSpPr>
        <p:spPr>
          <a:xfrm>
            <a:off x="1" y="879956"/>
            <a:ext cx="430652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check.</a:t>
            </a:r>
          </a:p>
        </p:txBody>
      </p:sp>
      <p:pic>
        <p:nvPicPr>
          <p:cNvPr id="4" name="二上-3-chan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78075" y="5519481"/>
            <a:ext cx="468313" cy="46831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F11731E9-DE97-9B1D-BE92-CB7FB82972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7039" y="1616149"/>
            <a:ext cx="3201612" cy="44675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83C0C880-79FD-E6C4-F704-CCFDE198C4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3485" y="986280"/>
            <a:ext cx="4478709" cy="5270205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8AA4C11-02AC-1D08-2A38-F3AA3CED05BE}"/>
              </a:ext>
            </a:extLst>
          </p:cNvPr>
          <p:cNvSpPr txBox="1"/>
          <p:nvPr/>
        </p:nvSpPr>
        <p:spPr>
          <a:xfrm>
            <a:off x="1" y="879956"/>
            <a:ext cx="32976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repeat.</a:t>
            </a: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2C4C26B0-31EF-3B01-5AB5-95A2F26727D0}"/>
              </a:ext>
            </a:extLst>
          </p:cNvPr>
          <p:cNvSpPr/>
          <p:nvPr/>
        </p:nvSpPr>
        <p:spPr>
          <a:xfrm>
            <a:off x="5615364" y="2885938"/>
            <a:ext cx="1590653" cy="2803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2C4C26B0-31EF-3B01-5AB5-95A2F26727D0}"/>
              </a:ext>
            </a:extLst>
          </p:cNvPr>
          <p:cNvSpPr/>
          <p:nvPr/>
        </p:nvSpPr>
        <p:spPr>
          <a:xfrm>
            <a:off x="5424295" y="1183178"/>
            <a:ext cx="1904553" cy="127341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二上-3-chant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868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78075" y="5519481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4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7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8355D9DA-4FD9-672B-6B4C-233AB8AB90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6639" y="1678528"/>
            <a:ext cx="3201612" cy="4467579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198995" y="2882900"/>
            <a:ext cx="46882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Arial" panose="020B0604020202020204" pitchFamily="34" charset="0"/>
              </a:rPr>
              <a:t>What are they looking at?</a:t>
            </a:r>
          </a:p>
        </p:txBody>
      </p:sp>
      <p:sp>
        <p:nvSpPr>
          <p:cNvPr id="7" name="矩形 6"/>
          <p:cNvSpPr/>
          <p:nvPr/>
        </p:nvSpPr>
        <p:spPr>
          <a:xfrm>
            <a:off x="5106654" y="3612185"/>
            <a:ext cx="1404620" cy="845185"/>
          </a:xfrm>
          <a:prstGeom prst="rect">
            <a:avLst/>
          </a:prstGeom>
          <a:solidFill>
            <a:srgbClr val="EFF7F9"/>
          </a:solidFill>
          <a:ln>
            <a:solidFill>
              <a:srgbClr val="EFF7F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527687F-DF65-DEC2-02E5-77EB2EB214D1}"/>
              </a:ext>
            </a:extLst>
          </p:cNvPr>
          <p:cNvSpPr txBox="1"/>
          <p:nvPr/>
        </p:nvSpPr>
        <p:spPr>
          <a:xfrm>
            <a:off x="2458788" y="4123562"/>
            <a:ext cx="1193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cs typeface="Arial" panose="020B0604020202020204" pitchFamily="34" charset="0"/>
              </a:rPr>
              <a:t>map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E13E00F-828A-6D8F-1E2C-C22ED3B040DA}"/>
              </a:ext>
            </a:extLst>
          </p:cNvPr>
          <p:cNvSpPr/>
          <p:nvPr/>
        </p:nvSpPr>
        <p:spPr>
          <a:xfrm>
            <a:off x="3539085" y="3912317"/>
            <a:ext cx="1390015" cy="117516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04E1988-731D-FBBB-B619-B8BCB15730BB}"/>
              </a:ext>
            </a:extLst>
          </p:cNvPr>
          <p:cNvSpPr txBox="1"/>
          <p:nvPr/>
        </p:nvSpPr>
        <p:spPr>
          <a:xfrm>
            <a:off x="1" y="879956"/>
            <a:ext cx="269286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8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6622206" y="3091929"/>
            <a:ext cx="471509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cs typeface="Arial" panose="020B0604020202020204" pitchFamily="34" charset="0"/>
              </a:rPr>
              <a:t>What animals can you see on the map?</a:t>
            </a:r>
          </a:p>
          <a:p>
            <a:r>
              <a:rPr lang="en-US" altLang="zh-CN" sz="3200" dirty="0">
                <a:solidFill>
                  <a:srgbClr val="FF0000"/>
                </a:solidFill>
                <a:cs typeface="Arial" panose="020B0604020202020204" pitchFamily="34" charset="0"/>
              </a:rPr>
              <a:t>A tiger, a fox, two birds and two monkeys.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04E1988-731D-FBBB-B619-B8BCB15730BB}"/>
              </a:ext>
            </a:extLst>
          </p:cNvPr>
          <p:cNvSpPr txBox="1"/>
          <p:nvPr/>
        </p:nvSpPr>
        <p:spPr>
          <a:xfrm>
            <a:off x="1" y="879956"/>
            <a:ext cx="269286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95AF0061-1FCF-E42A-2DB1-EB326F57E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272" y="2181852"/>
            <a:ext cx="3948113" cy="3670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676CEA8-ABE2-5A16-01CF-7A6FAA6C45FC}"/>
              </a:ext>
            </a:extLst>
          </p:cNvPr>
          <p:cNvSpPr txBox="1"/>
          <p:nvPr/>
        </p:nvSpPr>
        <p:spPr>
          <a:xfrm>
            <a:off x="1" y="879956"/>
            <a:ext cx="269286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221DF84-1E69-2D0D-2A56-254C7BCF6316}"/>
              </a:ext>
            </a:extLst>
          </p:cNvPr>
          <p:cNvSpPr txBox="1"/>
          <p:nvPr/>
        </p:nvSpPr>
        <p:spPr>
          <a:xfrm>
            <a:off x="3011647" y="4559996"/>
            <a:ext cx="9605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a tiger</a:t>
            </a:r>
            <a:endParaRPr lang="zh-CN" altLang="en-US" sz="2400" dirty="0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B2029EDF-D915-52B1-B9B0-C140762CE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334" b="36482" l="55659" r="77417">
                        <a14:backgroundMark x1="58794" y1="20360" x2="58124" y2="29910"/>
                        <a14:backgroundMark x1="68844" y1="16036" x2="71022" y2="17838"/>
                        <a14:backgroundMark x1="75712" y1="21982" x2="75712" y2="25766"/>
                        <a14:backgroundMark x1="63652" y1="35315" x2="66332" y2="35856"/>
                        <a14:backgroundMark x1="72697" y1="20721" x2="72697" y2="21081"/>
                      </a14:backgroundRemoval>
                    </a14:imgEffect>
                  </a14:imgLayer>
                </a14:imgProps>
              </a:ext>
            </a:extLst>
          </a:blip>
          <a:srcRect l="52939" t="7066" r="19863" b="60250"/>
          <a:stretch>
            <a:fillRect/>
          </a:stretch>
        </p:blipFill>
        <p:spPr>
          <a:xfrm>
            <a:off x="6576969" y="2114023"/>
            <a:ext cx="2102530" cy="234892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D14D3DC4-D975-DAC3-45CF-56E7B67EE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334" b="36482" l="55659" r="77417">
                        <a14:backgroundMark x1="58794" y1="20360" x2="58124" y2="29910"/>
                        <a14:backgroundMark x1="68844" y1="16036" x2="71022" y2="17838"/>
                        <a14:backgroundMark x1="75712" y1="21982" x2="75712" y2="25766"/>
                        <a14:backgroundMark x1="63652" y1="35315" x2="66332" y2="35856"/>
                        <a14:backgroundMark x1="72697" y1="20721" x2="72697" y2="21081"/>
                      </a14:backgroundRemoval>
                    </a14:imgEffect>
                  </a14:imgLayer>
                </a14:imgProps>
              </a:ext>
            </a:extLst>
          </a:blip>
          <a:srcRect l="52939" t="7066" r="19863" b="60250"/>
          <a:stretch>
            <a:fillRect/>
          </a:stretch>
        </p:blipFill>
        <p:spPr>
          <a:xfrm>
            <a:off x="8061821" y="2114023"/>
            <a:ext cx="2102530" cy="2348920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968DAA4F-32EF-2E44-64B8-4E200E9CAB7A}"/>
              </a:ext>
            </a:extLst>
          </p:cNvPr>
          <p:cNvSpPr txBox="1"/>
          <p:nvPr/>
        </p:nvSpPr>
        <p:spPr>
          <a:xfrm>
            <a:off x="7739576" y="4559996"/>
            <a:ext cx="867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tigers</a:t>
            </a:r>
            <a:endParaRPr lang="zh-CN" altLang="en-US" sz="2400" dirty="0"/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2262587C-A6DE-D344-D989-6A3E29DF1E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2866" y="2501164"/>
            <a:ext cx="1825375" cy="1855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86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860F5BB-6445-2C67-E9B9-CFA9CD9F90D6}"/>
              </a:ext>
            </a:extLst>
          </p:cNvPr>
          <p:cNvSpPr txBox="1"/>
          <p:nvPr/>
        </p:nvSpPr>
        <p:spPr>
          <a:xfrm>
            <a:off x="1" y="879956"/>
            <a:ext cx="269286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  <a:endParaRPr lang="zh-CN" alt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9508D52-A5A1-9D41-9DA8-F57315373A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591" t="37464" r="46211" b="35337"/>
          <a:stretch>
            <a:fillRect/>
          </a:stretch>
        </p:blipFill>
        <p:spPr>
          <a:xfrm>
            <a:off x="2700871" y="2098183"/>
            <a:ext cx="880845" cy="818910"/>
          </a:xfrm>
          <a:prstGeom prst="rect">
            <a:avLst/>
          </a:prstGeom>
        </p:spPr>
      </p:pic>
      <p:grpSp>
        <p:nvGrpSpPr>
          <p:cNvPr id="17" name="组合 16">
            <a:extLst>
              <a:ext uri="{FF2B5EF4-FFF2-40B4-BE49-F238E27FC236}">
                <a16:creationId xmlns:a16="http://schemas.microsoft.com/office/drawing/2014/main" id="{D60672E5-7E50-8579-8867-004C13B96F40}"/>
              </a:ext>
            </a:extLst>
          </p:cNvPr>
          <p:cNvGrpSpPr/>
          <p:nvPr/>
        </p:nvGrpSpPr>
        <p:grpSpPr>
          <a:xfrm>
            <a:off x="2261846" y="4073112"/>
            <a:ext cx="1955242" cy="1050196"/>
            <a:chOff x="2261846" y="4073112"/>
            <a:chExt cx="1955242" cy="1050196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EA2C2978-13B8-F670-64EE-1DAB9A4DF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0180" b="61802" l="28308" r="50921">
                          <a14:foregroundMark x1="35385" y1="50936" x2="36013" y2="52072"/>
                          <a14:foregroundMark x1="33611" y1="47726" x2="34283" y2="48943"/>
                          <a14:foregroundMark x1="32328" y1="45405" x2="33008" y2="46636"/>
                          <a14:foregroundMark x1="36013" y1="52072" x2="36013" y2="52613"/>
                          <a14:foregroundMark x1="31323" y1="44865" x2="34338" y2="47928"/>
                          <a14:foregroundMark x1="30653" y1="45045" x2="32715" y2="47092"/>
                          <a14:foregroundMark x1="30097" y1="45184" x2="31993" y2="46126"/>
                          <a14:foregroundMark x1="30153" y1="45315" x2="30486" y2="45405"/>
                          <a14:foregroundMark x1="30461" y1="46038" x2="31826" y2="46667"/>
                          <a14:backgroundMark x1="30988" y1="49189" x2="31491" y2="56937"/>
                          <a14:backgroundMark x1="31491" y1="56937" x2="33668" y2="60541"/>
                          <a14:backgroundMark x1="33668" y1="60541" x2="34338" y2="61261"/>
                          <a14:backgroundMark x1="34841" y1="43784" x2="37521" y2="44144"/>
                          <a14:backgroundMark x1="40369" y1="43604" x2="41206" y2="43604"/>
                          <a14:backgroundMark x1="45896" y1="50811" x2="47069" y2="56396"/>
                          <a14:backgroundMark x1="37353" y1="49369" x2="36348" y2="47207"/>
                          <a14:backgroundMark x1="30653" y1="46486" x2="28476" y2="44865"/>
                          <a14:backgroundMark x1="28978" y1="45225" x2="28643" y2="45225"/>
                          <a14:backgroundMark x1="28811" y1="44324" x2="27973" y2="45225"/>
                        </a14:backgroundRemoval>
                      </a14:imgEffect>
                    </a14:imgLayer>
                  </a14:imgProps>
                </a:ext>
              </a:extLst>
            </a:blip>
            <a:srcRect l="26591" t="37464" r="46211" b="35337"/>
            <a:stretch>
              <a:fillRect/>
            </a:stretch>
          </p:blipFill>
          <p:spPr>
            <a:xfrm>
              <a:off x="2261846" y="4073112"/>
              <a:ext cx="1112100" cy="1033904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ACC459B0-EF4B-0BDA-17DA-0B528CE70D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0180" b="61802" l="28308" r="50921">
                          <a14:foregroundMark x1="35385" y1="50936" x2="36013" y2="52072"/>
                          <a14:foregroundMark x1="33611" y1="47726" x2="34283" y2="48943"/>
                          <a14:foregroundMark x1="32328" y1="45405" x2="33008" y2="46636"/>
                          <a14:foregroundMark x1="36013" y1="52072" x2="36013" y2="52613"/>
                          <a14:foregroundMark x1="31323" y1="44865" x2="34338" y2="47928"/>
                          <a14:foregroundMark x1="30653" y1="45045" x2="32715" y2="47092"/>
                          <a14:foregroundMark x1="30097" y1="45184" x2="31993" y2="46126"/>
                          <a14:foregroundMark x1="30153" y1="45315" x2="30486" y2="45405"/>
                          <a14:foregroundMark x1="30461" y1="46038" x2="31826" y2="46667"/>
                          <a14:backgroundMark x1="30988" y1="49189" x2="31491" y2="56937"/>
                          <a14:backgroundMark x1="31491" y1="56937" x2="33668" y2="60541"/>
                          <a14:backgroundMark x1="33668" y1="60541" x2="34338" y2="61261"/>
                          <a14:backgroundMark x1="34841" y1="43784" x2="37521" y2="44144"/>
                          <a14:backgroundMark x1="40369" y1="43604" x2="41206" y2="43604"/>
                          <a14:backgroundMark x1="45896" y1="50811" x2="47069" y2="56396"/>
                          <a14:backgroundMark x1="37353" y1="49369" x2="36348" y2="47207"/>
                          <a14:backgroundMark x1="30653" y1="46486" x2="28476" y2="44865"/>
                          <a14:backgroundMark x1="28978" y1="45225" x2="28643" y2="45225"/>
                          <a14:backgroundMark x1="28811" y1="44324" x2="27973" y2="45225"/>
                        </a14:backgroundRemoval>
                      </a14:imgEffect>
                    </a14:imgLayer>
                  </a14:imgProps>
                </a:ext>
              </a:extLst>
            </a:blip>
            <a:srcRect l="26591" t="37464" r="46211" b="35337"/>
            <a:stretch>
              <a:fillRect/>
            </a:stretch>
          </p:blipFill>
          <p:spPr>
            <a:xfrm>
              <a:off x="3104988" y="4089404"/>
              <a:ext cx="1112100" cy="1033904"/>
            </a:xfrm>
            <a:prstGeom prst="rect">
              <a:avLst/>
            </a:prstGeom>
          </p:spPr>
        </p:pic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6DC5B447-9AAA-FF89-909C-3E45472D68DC}"/>
              </a:ext>
            </a:extLst>
          </p:cNvPr>
          <p:cNvSpPr txBox="1"/>
          <p:nvPr/>
        </p:nvSpPr>
        <p:spPr>
          <a:xfrm>
            <a:off x="2700871" y="3154329"/>
            <a:ext cx="808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a fox</a:t>
            </a:r>
            <a:endParaRPr lang="zh-CN" altLang="en-US" sz="24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0F9A727-7532-BE5C-8693-6C95F6C58D57}"/>
              </a:ext>
            </a:extLst>
          </p:cNvPr>
          <p:cNvSpPr txBox="1"/>
          <p:nvPr/>
        </p:nvSpPr>
        <p:spPr>
          <a:xfrm>
            <a:off x="2715535" y="5294491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foxes</a:t>
            </a:r>
            <a:endParaRPr lang="zh-CN" altLang="en-US" sz="2400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10893381-EF7D-6638-77C4-79ADB9327F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06" t="27637" r="84032" b="54536"/>
          <a:stretch>
            <a:fillRect/>
          </a:stretch>
        </p:blipFill>
        <p:spPr>
          <a:xfrm>
            <a:off x="5454162" y="2027803"/>
            <a:ext cx="750512" cy="95967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D67180D2-07C4-9A00-ECF8-041F692461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07" t="27637" r="72292" b="49120"/>
          <a:stretch>
            <a:fillRect/>
          </a:stretch>
        </p:blipFill>
        <p:spPr>
          <a:xfrm>
            <a:off x="5334467" y="4165201"/>
            <a:ext cx="989901" cy="866018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4B1CDCD0-7FC9-3631-2202-D306C1EDBECB}"/>
              </a:ext>
            </a:extLst>
          </p:cNvPr>
          <p:cNvSpPr txBox="1"/>
          <p:nvPr/>
        </p:nvSpPr>
        <p:spPr>
          <a:xfrm>
            <a:off x="5454162" y="3154329"/>
            <a:ext cx="893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a bird</a:t>
            </a:r>
            <a:endParaRPr lang="zh-CN" altLang="en-US" sz="2400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7510A375-B363-7068-5123-114F634EACEE}"/>
              </a:ext>
            </a:extLst>
          </p:cNvPr>
          <p:cNvSpPr txBox="1"/>
          <p:nvPr/>
        </p:nvSpPr>
        <p:spPr>
          <a:xfrm>
            <a:off x="5429307" y="5294491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birds</a:t>
            </a:r>
            <a:endParaRPr lang="zh-CN" altLang="en-US" sz="2400" dirty="0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1FDB4DC3-A3F9-D13C-FDFD-577E0B3504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902" t="62149" r="32612" b="13623"/>
          <a:stretch>
            <a:fillRect/>
          </a:stretch>
        </p:blipFill>
        <p:spPr>
          <a:xfrm>
            <a:off x="8237536" y="2034708"/>
            <a:ext cx="776318" cy="94586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779EC97F-4927-AF8D-A2A0-B66906AC8E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902" t="62149" r="12132" b="6722"/>
          <a:stretch>
            <a:fillRect/>
          </a:stretch>
        </p:blipFill>
        <p:spPr>
          <a:xfrm>
            <a:off x="7988881" y="4125280"/>
            <a:ext cx="1273628" cy="945861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1CCDC0B3-C8F4-66BE-214F-DDB43FF9A653}"/>
              </a:ext>
            </a:extLst>
          </p:cNvPr>
          <p:cNvSpPr txBox="1"/>
          <p:nvPr/>
        </p:nvSpPr>
        <p:spPr>
          <a:xfrm>
            <a:off x="7988881" y="3154329"/>
            <a:ext cx="13885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a monkey</a:t>
            </a:r>
            <a:endParaRPr lang="zh-CN" altLang="en-US" sz="2400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56D7F60E-37FA-D0F9-5119-7CD272E6D2EB}"/>
              </a:ext>
            </a:extLst>
          </p:cNvPr>
          <p:cNvSpPr txBox="1"/>
          <p:nvPr/>
        </p:nvSpPr>
        <p:spPr>
          <a:xfrm>
            <a:off x="8003030" y="5294491"/>
            <a:ext cx="12955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monkeys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5983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A0221237-5293-3C57-10D4-636D1CE900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3485" y="986280"/>
            <a:ext cx="4478709" cy="5270205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8AA4C11-02AC-1D08-2A38-F3AA3CED05BE}"/>
              </a:ext>
            </a:extLst>
          </p:cNvPr>
          <p:cNvSpPr txBox="1"/>
          <p:nvPr/>
        </p:nvSpPr>
        <p:spPr>
          <a:xfrm>
            <a:off x="1" y="879956"/>
            <a:ext cx="32976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 and repeat.</a:t>
            </a:r>
          </a:p>
        </p:txBody>
      </p:sp>
      <p:sp>
        <p:nvSpPr>
          <p:cNvPr id="4" name="圆角矩形 3">
            <a:extLst>
              <a:ext uri="{FF2B5EF4-FFF2-40B4-BE49-F238E27FC236}">
                <a16:creationId xmlns:a16="http://schemas.microsoft.com/office/drawing/2014/main" id="{2C4C26B0-31EF-3B01-5AB5-95A2F26727D0}"/>
              </a:ext>
            </a:extLst>
          </p:cNvPr>
          <p:cNvSpPr/>
          <p:nvPr/>
        </p:nvSpPr>
        <p:spPr>
          <a:xfrm>
            <a:off x="5581244" y="3107164"/>
            <a:ext cx="1630717" cy="7421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二上-3-chant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370" end="1145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78075" y="5519481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458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27D41B5-B710-5E45-4304-B6A63AF5E2DB}"/>
              </a:ext>
            </a:extLst>
          </p:cNvPr>
          <p:cNvSpPr txBox="1"/>
          <p:nvPr/>
        </p:nvSpPr>
        <p:spPr>
          <a:xfrm>
            <a:off x="3569790" y="3722824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234B515-71D0-B1F2-5F89-6E91A5706C65}"/>
              </a:ext>
            </a:extLst>
          </p:cNvPr>
          <p:cNvSpPr txBox="1"/>
          <p:nvPr/>
        </p:nvSpPr>
        <p:spPr>
          <a:xfrm>
            <a:off x="0" y="856917"/>
            <a:ext cx="5104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Watch the video and chant.</a:t>
            </a:r>
            <a:endParaRPr lang="en-US" altLang="zh-CN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BFD5BB0-12EC-3E70-54B7-AFFC8F0185C1}"/>
              </a:ext>
            </a:extLst>
          </p:cNvPr>
          <p:cNvSpPr txBox="1"/>
          <p:nvPr/>
        </p:nvSpPr>
        <p:spPr>
          <a:xfrm>
            <a:off x="0" y="856320"/>
            <a:ext cx="3270084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Listen and chant.</a:t>
            </a:r>
            <a:endParaRPr lang="en-US" altLang="zh-CN" dirty="0"/>
          </a:p>
        </p:txBody>
      </p:sp>
      <p:pic>
        <p:nvPicPr>
          <p:cNvPr id="7" name="二上-3-chan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78075" y="5519481"/>
            <a:ext cx="468313" cy="46831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28F58241-88DE-DF2D-CBA8-7E74472552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3485" y="986280"/>
            <a:ext cx="4478709" cy="52702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5967F1C-8F07-9B60-2752-4E30EB0E94E3}"/>
              </a:ext>
            </a:extLst>
          </p:cNvPr>
          <p:cNvSpPr txBox="1"/>
          <p:nvPr/>
        </p:nvSpPr>
        <p:spPr>
          <a:xfrm>
            <a:off x="0" y="863593"/>
            <a:ext cx="310536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ym typeface="+mn-ea"/>
              </a:rPr>
              <a:t>Chant together.</a:t>
            </a:r>
            <a:endParaRPr lang="en-US" altLang="zh-CN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E8E2382-81EC-23F1-67FF-6FE94314F4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485" y="986280"/>
            <a:ext cx="4478709" cy="527020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CA9B3B7-8E17-C5DC-FF21-3B3A0A583223}"/>
              </a:ext>
            </a:extLst>
          </p:cNvPr>
          <p:cNvSpPr txBox="1"/>
          <p:nvPr/>
        </p:nvSpPr>
        <p:spPr>
          <a:xfrm>
            <a:off x="0" y="851467"/>
            <a:ext cx="674687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groups. Chant and act.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967680" y="2149595"/>
            <a:ext cx="6096635" cy="3697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can: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correctly.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emotions and actions.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□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chant with my friends.</a:t>
            </a: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3323E99-9359-F6F0-07BD-6AAD63F693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034" y="1734792"/>
            <a:ext cx="3630197" cy="427174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30442" y="2180896"/>
            <a:ext cx="11117179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仿照本课时学习的韵文，自主创编一个新的韵文，下节课在全班进行展示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（可选做）</a:t>
            </a:r>
          </a:p>
        </p:txBody>
      </p:sp>
      <p:sp>
        <p:nvSpPr>
          <p:cNvPr id="2" name="文本框 23">
            <a:extLst>
              <a:ext uri="{FF2B5EF4-FFF2-40B4-BE49-F238E27FC236}">
                <a16:creationId xmlns:a16="http://schemas.microsoft.com/office/drawing/2014/main" id="{E7EE4F24-D9E6-96C2-545B-52F056DFE72E}"/>
              </a:ext>
            </a:extLst>
          </p:cNvPr>
          <p:cNvSpPr txBox="1"/>
          <p:nvPr/>
        </p:nvSpPr>
        <p:spPr>
          <a:xfrm>
            <a:off x="0" y="872842"/>
            <a:ext cx="251603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30559DC8-2183-B15A-4F63-B9222A72A9D7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Animals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31.9081102362204,&quot;left&quot;:159.96818897637795,&quot;top&quot;:152.21173228346456,&quot;width&quot;:800.031811023622}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Times New Roman"/>
        <a:ea typeface="华文楷体"/>
        <a:cs typeface=""/>
      </a:majorFont>
      <a:minorFont>
        <a:latin typeface="Times New Roman"/>
        <a:ea typeface="华文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288</Words>
  <Application>Microsoft Office PowerPoint</Application>
  <PresentationFormat>宽屏</PresentationFormat>
  <Paragraphs>55</Paragraphs>
  <Slides>16</Slides>
  <Notes>9</Notes>
  <HiddenSlides>0</HiddenSlides>
  <MMClips>4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5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316</cp:revision>
  <cp:lastPrinted>2025-08-19T01:14:30Z</cp:lastPrinted>
  <dcterms:created xsi:type="dcterms:W3CDTF">2020-02-05T11:17:00Z</dcterms:created>
  <dcterms:modified xsi:type="dcterms:W3CDTF">2026-07-07T01:40:36Z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934294D86E314E7AA639B1C42C7D0F53_13</vt:lpwstr>
  </property>
  <property fmtid="{D5CDD505-2E9C-101B-9397-08002B2CF9AE}" pid="3" name="KSOProductBuildVer">
    <vt:lpwstr>2052-12.1.0.21915</vt:lpwstr>
  </property>
</Properties>
</file>