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1"/>
  </p:notesMasterIdLst>
  <p:handoutMasterIdLst>
    <p:handoutMasterId r:id="rId22"/>
  </p:handoutMasterIdLst>
  <p:sldIdLst>
    <p:sldId id="282" r:id="rId3"/>
    <p:sldId id="279" r:id="rId4"/>
    <p:sldId id="321" r:id="rId5"/>
    <p:sldId id="293" r:id="rId6"/>
    <p:sldId id="303" r:id="rId7"/>
    <p:sldId id="304" r:id="rId8"/>
    <p:sldId id="305" r:id="rId9"/>
    <p:sldId id="306" r:id="rId10"/>
    <p:sldId id="319" r:id="rId11"/>
    <p:sldId id="310" r:id="rId12"/>
    <p:sldId id="320" r:id="rId13"/>
    <p:sldId id="309" r:id="rId14"/>
    <p:sldId id="312" r:id="rId15"/>
    <p:sldId id="308" r:id="rId16"/>
    <p:sldId id="317" r:id="rId17"/>
    <p:sldId id="311" r:id="rId18"/>
    <p:sldId id="300" r:id="rId19"/>
    <p:sldId id="336" r:id="rId20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38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laura" initials="authorId_503279063" lastIdx="3" clrIdx="1"/>
  <p:cmAuthor id="3" name="FLTRP_JCSZ" initials="FLTRP_JCS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EEDF"/>
    <a:srgbClr val="B5C7E7"/>
    <a:srgbClr val="C4B9A8"/>
    <a:srgbClr val="A1AFCF"/>
    <a:srgbClr val="77C4D5"/>
    <a:srgbClr val="95C9AB"/>
    <a:srgbClr val="D7DDDE"/>
    <a:srgbClr val="89BFA4"/>
    <a:srgbClr val="96CAC1"/>
    <a:srgbClr val="96CA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7" autoAdjust="0"/>
    <p:restoredTop sz="91447" autoAdjust="0"/>
  </p:normalViewPr>
  <p:slideViewPr>
    <p:cSldViewPr snapToGrid="0" showGuides="1">
      <p:cViewPr varScale="1">
        <p:scale>
          <a:sx n="143" d="100"/>
          <a:sy n="143" d="100"/>
        </p:scale>
        <p:origin x="144" y="180"/>
      </p:cViewPr>
      <p:guideLst>
        <p:guide orient="horz" pos="3938"/>
        <p:guide pos="665"/>
        <p:guide pos="7015"/>
        <p:guide orient="horz" pos="508"/>
      </p:guideLst>
    </p:cSldViewPr>
  </p:slideViewPr>
  <p:notesTextViewPr>
    <p:cViewPr>
      <p:scale>
        <a:sx n="105" d="100"/>
        <a:sy n="105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gs" Target="tags/tag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5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mp3"/><Relationship Id="rId3" Type="http://schemas.microsoft.com/office/2007/relationships/media" Target="../media/media8.mp3"/><Relationship Id="rId7" Type="http://schemas.microsoft.com/office/2007/relationships/media" Target="../media/media10.mp3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audio" Target="../media/media9.mp3"/><Relationship Id="rId11" Type="http://schemas.openxmlformats.org/officeDocument/2006/relationships/image" Target="../media/image7.png"/><Relationship Id="rId5" Type="http://schemas.microsoft.com/office/2007/relationships/media" Target="../media/media9.mp3"/><Relationship Id="rId10" Type="http://schemas.openxmlformats.org/officeDocument/2006/relationships/image" Target="../media/image15.png"/><Relationship Id="rId4" Type="http://schemas.openxmlformats.org/officeDocument/2006/relationships/audio" Target="../media/media8.mp3"/><Relationship Id="rId9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2" Type="http://schemas.microsoft.com/office/2007/relationships/media" Target="../media/media11.mp3"/><Relationship Id="rId1" Type="http://schemas.openxmlformats.org/officeDocument/2006/relationships/audio" Target="NULL" TargetMode="External"/><Relationship Id="rId6" Type="http://schemas.openxmlformats.org/officeDocument/2006/relationships/image" Target="../media/image21.png"/><Relationship Id="rId11" Type="http://schemas.openxmlformats.org/officeDocument/2006/relationships/image" Target="../media/image7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Seasons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3" y="3771491"/>
            <a:ext cx="9740650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    学    科：英语（外研社版）</a:t>
            </a:r>
          </a:p>
          <a:p>
            <a:r>
              <a:rPr lang="zh-CN" altLang="en-US" sz="2800" dirty="0"/>
              <a:t>主讲人：姚双琪</a:t>
            </a:r>
            <a:r>
              <a:rPr lang="en-US" altLang="zh-CN" sz="2800" dirty="0"/>
              <a:t>  </a:t>
            </a:r>
            <a:r>
              <a:rPr lang="zh-CN" altLang="en-US" sz="2800" dirty="0"/>
              <a:t>                     学    校：成都市双林小学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964675" y="4349406"/>
            <a:ext cx="9789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小组合作表演故事，准确而生动地展示植物的生长过程。</a:t>
            </a:r>
          </a:p>
        </p:txBody>
      </p:sp>
      <p:sp>
        <p:nvSpPr>
          <p:cNvPr id="42" name="标题 27"/>
          <p:cNvSpPr txBox="1"/>
          <p:nvPr/>
        </p:nvSpPr>
        <p:spPr>
          <a:xfrm>
            <a:off x="964675" y="193554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64675" y="2774047"/>
            <a:ext cx="9789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在看、听、读、演等活动中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理解故事内容。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64675" y="3561727"/>
            <a:ext cx="9789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掌握并灵活运用介绍季节的句型</a:t>
            </a: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It’s...</a:t>
            </a: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7197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Let’s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49340" y="1954437"/>
            <a:ext cx="3763753" cy="4031586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839325" y="2310084"/>
            <a:ext cx="5296987" cy="2915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+mn-ea"/>
              </a:rPr>
              <a:t>此处教师可插入教材第</a:t>
            </a:r>
            <a:r>
              <a:rPr lang="en-US" altLang="zh-CN" dirty="0">
                <a:latin typeface="+mn-ea"/>
              </a:rPr>
              <a:t>12</a:t>
            </a:r>
            <a:r>
              <a:rPr lang="zh-CN" altLang="en-US" dirty="0">
                <a:latin typeface="+mn-ea"/>
              </a:rPr>
              <a:t>页韵文的视频。</a:t>
            </a:r>
            <a:endParaRPr lang="en-US" dirty="0"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580790" y="1454400"/>
            <a:ext cx="562036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926500" y="870835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78410" y="1665077"/>
            <a:ext cx="3411638" cy="4458299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211197" y="3167390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 is a s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ee</a:t>
            </a:r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574535" y="4101947"/>
            <a:ext cx="1344058" cy="627961"/>
          </a:xfrm>
          <a:prstGeom prst="rect">
            <a:avLst/>
          </a:prstGeom>
          <a:solidFill>
            <a:srgbClr val="89BFA4"/>
          </a:solidFill>
          <a:ln>
            <a:solidFill>
              <a:srgbClr val="89BFA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" name="sid">
            <a:hlinkClick r:id="" action="ppaction://media"/>
            <a:extLst>
              <a:ext uri="{FF2B5EF4-FFF2-40B4-BE49-F238E27FC236}">
                <a16:creationId xmlns:a16="http://schemas.microsoft.com/office/drawing/2014/main" id="{FBF55DA0-7884-E6EA-B937-824243B8C9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21700" y="173316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6" grpId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7684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06893" y="1581982"/>
            <a:ext cx="3182887" cy="4641710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4623435" y="4008755"/>
            <a:ext cx="1472565" cy="206375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271510" y="2957830"/>
            <a:ext cx="3350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: 圆角 12"/>
          <p:cNvSpPr/>
          <p:nvPr/>
        </p:nvSpPr>
        <p:spPr>
          <a:xfrm>
            <a:off x="8975455" y="2863767"/>
            <a:ext cx="1294904" cy="529803"/>
          </a:xfrm>
          <a:prstGeom prst="roundRect">
            <a:avLst/>
          </a:prstGeom>
          <a:solidFill>
            <a:srgbClr val="98CEB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271510" y="4749003"/>
            <a:ext cx="3065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Sid like?</a:t>
            </a:r>
          </a:p>
        </p:txBody>
      </p:sp>
      <p:sp>
        <p:nvSpPr>
          <p:cNvPr id="3" name="矩形 2"/>
          <p:cNvSpPr/>
          <p:nvPr/>
        </p:nvSpPr>
        <p:spPr>
          <a:xfrm>
            <a:off x="4736206" y="3010437"/>
            <a:ext cx="692239" cy="156953"/>
          </a:xfrm>
          <a:prstGeom prst="rect">
            <a:avLst/>
          </a:prstGeom>
          <a:solidFill>
            <a:srgbClr val="96CAAC"/>
          </a:solidFill>
          <a:ln>
            <a:solidFill>
              <a:srgbClr val="96CAA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n>
                <a:solidFill>
                  <a:sysClr val="windowText" lastClr="000000"/>
                </a:solidFill>
              </a:ln>
              <a:solidFill>
                <a:srgbClr val="98CEB6"/>
              </a:solidFill>
            </a:endParaRPr>
          </a:p>
        </p:txBody>
      </p:sp>
      <p:sp>
        <p:nvSpPr>
          <p:cNvPr id="6" name="同心圆 5"/>
          <p:cNvSpPr/>
          <p:nvPr/>
        </p:nvSpPr>
        <p:spPr>
          <a:xfrm>
            <a:off x="4623435" y="2198319"/>
            <a:ext cx="692239" cy="690546"/>
          </a:xfrm>
          <a:prstGeom prst="donut">
            <a:avLst>
              <a:gd name="adj" fmla="val 114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同心圆 6"/>
          <p:cNvSpPr/>
          <p:nvPr/>
        </p:nvSpPr>
        <p:spPr>
          <a:xfrm>
            <a:off x="6602262" y="3392746"/>
            <a:ext cx="692239" cy="690546"/>
          </a:xfrm>
          <a:prstGeom prst="donut">
            <a:avLst>
              <a:gd name="adj" fmla="val 204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9" name="同心圆 8"/>
          <p:cNvSpPr/>
          <p:nvPr/>
        </p:nvSpPr>
        <p:spPr>
          <a:xfrm flipV="1">
            <a:off x="6133534" y="4457064"/>
            <a:ext cx="1394608" cy="818953"/>
          </a:xfrm>
          <a:prstGeom prst="donut">
            <a:avLst>
              <a:gd name="adj" fmla="val 295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" name="同心圆 9"/>
          <p:cNvSpPr/>
          <p:nvPr/>
        </p:nvSpPr>
        <p:spPr>
          <a:xfrm>
            <a:off x="5792644" y="1621536"/>
            <a:ext cx="1797136" cy="1771210"/>
          </a:xfrm>
          <a:prstGeom prst="donut">
            <a:avLst>
              <a:gd name="adj" fmla="val 114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271510" y="3631565"/>
            <a:ext cx="3350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矩形: 圆角 12"/>
          <p:cNvSpPr/>
          <p:nvPr/>
        </p:nvSpPr>
        <p:spPr>
          <a:xfrm>
            <a:off x="8975455" y="3535211"/>
            <a:ext cx="1294904" cy="529803"/>
          </a:xfrm>
          <a:prstGeom prst="roundRect">
            <a:avLst/>
          </a:prstGeom>
          <a:solidFill>
            <a:srgbClr val="98CEB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pring warm">
            <a:hlinkClick r:id="" action="ppaction://media"/>
            <a:extLst>
              <a:ext uri="{FF2B5EF4-FFF2-40B4-BE49-F238E27FC236}">
                <a16:creationId xmlns:a16="http://schemas.microsoft.com/office/drawing/2014/main" id="{E3792C9D-2A5E-653E-DD42-F1AE7615384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339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15194" y="166507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4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bldLvl="0" animBg="1"/>
      <p:bldP spid="11" grpId="1"/>
      <p:bldP spid="13" grpId="0" animBg="1"/>
      <p:bldP spid="2" grpId="0"/>
      <p:bldP spid="2" grpId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522915" y="1477508"/>
            <a:ext cx="5601481" cy="122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59185" y="8951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182641" y="2915602"/>
            <a:ext cx="3466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: 圆角 12"/>
          <p:cNvSpPr/>
          <p:nvPr/>
        </p:nvSpPr>
        <p:spPr>
          <a:xfrm>
            <a:off x="8958878" y="2909229"/>
            <a:ext cx="1456388" cy="426580"/>
          </a:xfrm>
          <a:prstGeom prst="roundRect">
            <a:avLst/>
          </a:prstGeom>
          <a:solidFill>
            <a:srgbClr val="77C4D5"/>
          </a:solidFill>
          <a:ln>
            <a:solidFill>
              <a:srgbClr val="77C4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summer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19391" y="1665077"/>
            <a:ext cx="3068024" cy="4474202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5943862" y="1699581"/>
            <a:ext cx="1643553" cy="163622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05095" y="3437929"/>
            <a:ext cx="651049" cy="57510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694796" y="3024290"/>
            <a:ext cx="651049" cy="57510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5923280" y="3474720"/>
            <a:ext cx="595534" cy="4724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7305917" y="3335809"/>
            <a:ext cx="351242" cy="40646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6004166" y="3864395"/>
            <a:ext cx="651049" cy="57510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8182641" y="4284661"/>
            <a:ext cx="3065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Sid like?</a:t>
            </a:r>
          </a:p>
        </p:txBody>
      </p:sp>
      <p:sp>
        <p:nvSpPr>
          <p:cNvPr id="10" name="椭圆 9"/>
          <p:cNvSpPr/>
          <p:nvPr/>
        </p:nvSpPr>
        <p:spPr>
          <a:xfrm>
            <a:off x="5045710" y="3305810"/>
            <a:ext cx="946785" cy="668655"/>
          </a:xfrm>
          <a:prstGeom prst="ellips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上箭头 14"/>
          <p:cNvSpPr/>
          <p:nvPr/>
        </p:nvSpPr>
        <p:spPr>
          <a:xfrm rot="5940000">
            <a:off x="4216400" y="4182745"/>
            <a:ext cx="346075" cy="1013460"/>
          </a:xfrm>
          <a:prstGeom prst="upArrow">
            <a:avLst/>
          </a:prstGeom>
          <a:solidFill>
            <a:srgbClr val="7030A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834759" y="2159876"/>
            <a:ext cx="783020" cy="304800"/>
          </a:xfrm>
          <a:prstGeom prst="rect">
            <a:avLst/>
          </a:prstGeom>
          <a:solidFill>
            <a:srgbClr val="77C4D5"/>
          </a:solidFill>
          <a:ln>
            <a:solidFill>
              <a:srgbClr val="77C4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8182641" y="3599497"/>
            <a:ext cx="3466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矩形: 圆角 12"/>
          <p:cNvSpPr/>
          <p:nvPr/>
        </p:nvSpPr>
        <p:spPr>
          <a:xfrm>
            <a:off x="8958878" y="3599399"/>
            <a:ext cx="1456388" cy="426580"/>
          </a:xfrm>
          <a:prstGeom prst="roundRect">
            <a:avLst/>
          </a:prstGeom>
          <a:solidFill>
            <a:srgbClr val="77C4D5"/>
          </a:solidFill>
          <a:ln>
            <a:solidFill>
              <a:srgbClr val="77C4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summer hot">
            <a:hlinkClick r:id="" action="ppaction://media"/>
            <a:extLst>
              <a:ext uri="{FF2B5EF4-FFF2-40B4-BE49-F238E27FC236}">
                <a16:creationId xmlns:a16="http://schemas.microsoft.com/office/drawing/2014/main" id="{219406D2-5C2B-70E9-E255-EEAC866BBE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40047" y="175627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592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3" grpId="0" animBg="1"/>
      <p:bldP spid="4" grpId="0" animBg="1"/>
      <p:bldP spid="4" grpId="1" animBg="1"/>
      <p:bldP spid="7" grpId="0" animBg="1"/>
      <p:bldP spid="7" grpId="1" animBg="1"/>
      <p:bldP spid="9" grpId="0" animBg="1"/>
      <p:bldP spid="9" grpId="1" animBg="1"/>
      <p:bldP spid="2" grpId="0" bldLvl="0" animBg="1"/>
      <p:bldP spid="2" grpId="1" animBg="1"/>
      <p:bldP spid="5" grpId="0" bldLvl="0" animBg="1"/>
      <p:bldP spid="5" grpId="1" animBg="1"/>
      <p:bldP spid="6" grpId="0" bldLvl="0" animBg="1"/>
      <p:bldP spid="6" grpId="1" animBg="1"/>
      <p:bldP spid="8" grpId="0"/>
      <p:bldP spid="8" grpId="1"/>
      <p:bldP spid="10" grpId="0" animBg="1"/>
      <p:bldP spid="10" grpId="1" animBg="1"/>
      <p:bldP spid="15" grpId="0" animBg="1"/>
      <p:bldP spid="15" grpId="1" animBg="1"/>
      <p:bldP spid="2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522915" y="1477508"/>
            <a:ext cx="561863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67761" y="907033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218566" y="2964598"/>
            <a:ext cx="3065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: 圆角 12"/>
          <p:cNvSpPr/>
          <p:nvPr/>
        </p:nvSpPr>
        <p:spPr>
          <a:xfrm>
            <a:off x="9025873" y="2921804"/>
            <a:ext cx="1450772" cy="464402"/>
          </a:xfrm>
          <a:prstGeom prst="roundRect">
            <a:avLst/>
          </a:prstGeom>
          <a:solidFill>
            <a:srgbClr val="C4B9A8"/>
          </a:solidFill>
          <a:ln>
            <a:solidFill>
              <a:srgbClr val="C4B9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autumn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5822" y="1684749"/>
            <a:ext cx="3040355" cy="4433852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6407614" y="3330706"/>
            <a:ext cx="541391" cy="59388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470400" y="2269394"/>
            <a:ext cx="596761" cy="58780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804572" y="3924595"/>
            <a:ext cx="471830" cy="5301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20094878">
            <a:off x="7158960" y="3290207"/>
            <a:ext cx="274058" cy="5274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8218566" y="4307281"/>
            <a:ext cx="3065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Sid like?</a:t>
            </a:r>
          </a:p>
        </p:txBody>
      </p:sp>
      <p:sp>
        <p:nvSpPr>
          <p:cNvPr id="10" name="椭圆 9"/>
          <p:cNvSpPr/>
          <p:nvPr/>
        </p:nvSpPr>
        <p:spPr>
          <a:xfrm>
            <a:off x="4778375" y="2639060"/>
            <a:ext cx="1581785" cy="1414780"/>
          </a:xfrm>
          <a:prstGeom prst="ellips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上箭头 2"/>
          <p:cNvSpPr/>
          <p:nvPr/>
        </p:nvSpPr>
        <p:spPr>
          <a:xfrm rot="5940000">
            <a:off x="3982085" y="4574540"/>
            <a:ext cx="346075" cy="1013460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914900" y="1997075"/>
            <a:ext cx="854075" cy="196850"/>
          </a:xfrm>
          <a:prstGeom prst="rect">
            <a:avLst/>
          </a:prstGeom>
          <a:solidFill>
            <a:srgbClr val="C4B9A8"/>
          </a:solidFill>
          <a:ln>
            <a:solidFill>
              <a:srgbClr val="C4B9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218566" y="3639603"/>
            <a:ext cx="3065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矩形: 圆角 12"/>
          <p:cNvSpPr/>
          <p:nvPr/>
        </p:nvSpPr>
        <p:spPr>
          <a:xfrm>
            <a:off x="9025873" y="3589438"/>
            <a:ext cx="1450772" cy="464402"/>
          </a:xfrm>
          <a:prstGeom prst="roundRect">
            <a:avLst/>
          </a:prstGeom>
          <a:solidFill>
            <a:srgbClr val="C4B9A8"/>
          </a:solidFill>
          <a:ln>
            <a:solidFill>
              <a:srgbClr val="C4B9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cool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autumn cool">
            <a:hlinkClick r:id="" action="ppaction://media"/>
            <a:extLst>
              <a:ext uri="{FF2B5EF4-FFF2-40B4-BE49-F238E27FC236}">
                <a16:creationId xmlns:a16="http://schemas.microsoft.com/office/drawing/2014/main" id="{ECA88385-DEDA-52C7-C148-9D50608761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47058" y="172210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24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3" grpId="0" animBg="1"/>
      <p:bldP spid="6" grpId="0" animBg="1"/>
      <p:bldP spid="6" grpId="1" animBg="1"/>
      <p:bldP spid="8" grpId="0" animBg="1"/>
      <p:bldP spid="8" grpId="1" animBg="1"/>
      <p:bldP spid="15" grpId="0" animBg="1"/>
      <p:bldP spid="15" grpId="1" animBg="1"/>
      <p:bldP spid="17" grpId="0" animBg="1"/>
      <p:bldP spid="17" grpId="1" animBg="1"/>
      <p:bldP spid="2" grpId="0"/>
      <p:bldP spid="2" grpId="1"/>
      <p:bldP spid="10" grpId="0" bldLvl="0" animBg="1"/>
      <p:bldP spid="10" grpId="1" animBg="1"/>
      <p:bldP spid="3" grpId="0" bldLvl="0" animBg="1"/>
      <p:bldP spid="3" grpId="1" animBg="1"/>
      <p:bldP spid="1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69769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407928" y="3167390"/>
            <a:ext cx="3065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51536" y="1665077"/>
            <a:ext cx="2999283" cy="4373954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472719" y="2144888"/>
            <a:ext cx="585627" cy="106166"/>
          </a:xfrm>
          <a:prstGeom prst="rect">
            <a:avLst/>
          </a:prstGeom>
          <a:solidFill>
            <a:srgbClr val="A1AFCF"/>
          </a:solidFill>
          <a:ln>
            <a:solidFill>
              <a:srgbClr val="A1AFC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7058346" y="2198670"/>
            <a:ext cx="45719" cy="45719"/>
          </a:xfrm>
          <a:prstGeom prst="ellipse">
            <a:avLst/>
          </a:prstGeom>
          <a:solidFill>
            <a:srgbClr val="A1AFCF"/>
          </a:solidFill>
          <a:ln>
            <a:solidFill>
              <a:srgbClr val="A1AFC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791200" y="4334359"/>
            <a:ext cx="1131376" cy="1239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407928" y="4227205"/>
            <a:ext cx="3065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951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460822" y="2033217"/>
            <a:ext cx="3065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: 圆角 12"/>
          <p:cNvSpPr/>
          <p:nvPr/>
        </p:nvSpPr>
        <p:spPr>
          <a:xfrm>
            <a:off x="8222270" y="1935162"/>
            <a:ext cx="1173521" cy="529803"/>
          </a:xfrm>
          <a:prstGeom prst="roundRect">
            <a:avLst/>
          </a:prstGeom>
          <a:solidFill>
            <a:srgbClr val="B5C7E7"/>
          </a:solidFill>
          <a:ln>
            <a:solidFill>
              <a:srgbClr val="B5C7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winter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19759" y="1668663"/>
            <a:ext cx="3074024" cy="4475779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460822" y="3601759"/>
            <a:ext cx="30653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Sid dead?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460822" y="4355253"/>
            <a:ext cx="50320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season comes after winter?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460822" y="5108746"/>
            <a:ext cx="416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happen in spring?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460822" y="2817488"/>
            <a:ext cx="3065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: 圆角 12"/>
          <p:cNvSpPr/>
          <p:nvPr/>
        </p:nvSpPr>
        <p:spPr>
          <a:xfrm>
            <a:off x="8222269" y="2726015"/>
            <a:ext cx="1173521" cy="529803"/>
          </a:xfrm>
          <a:prstGeom prst="roundRect">
            <a:avLst/>
          </a:prstGeom>
          <a:solidFill>
            <a:srgbClr val="B5C7E7"/>
          </a:solidFill>
          <a:ln>
            <a:solidFill>
              <a:srgbClr val="B5C7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cold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winter cold">
            <a:hlinkClick r:id="" action="ppaction://media"/>
            <a:extLst>
              <a:ext uri="{FF2B5EF4-FFF2-40B4-BE49-F238E27FC236}">
                <a16:creationId xmlns:a16="http://schemas.microsoft.com/office/drawing/2014/main" id="{52D1F53D-A19E-6CA7-AD32-F416452F96A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6169" end="4419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960204" y="181297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4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bldLvl="0" animBg="1"/>
      <p:bldP spid="2" grpId="0"/>
      <p:bldP spid="2" grpId="1"/>
      <p:bldP spid="4" grpId="0"/>
      <p:bldP spid="4" grpId="1"/>
      <p:bldP spid="5" grpId="0"/>
      <p:bldP spid="5" grpId="1"/>
      <p:bldP spid="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9212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714686" y="3190904"/>
            <a:ext cx="3623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: 圆角 12"/>
          <p:cNvSpPr/>
          <p:nvPr/>
        </p:nvSpPr>
        <p:spPr>
          <a:xfrm>
            <a:off x="8405128" y="3069345"/>
            <a:ext cx="1236098" cy="529803"/>
          </a:xfrm>
          <a:prstGeom prst="roundRect">
            <a:avLst/>
          </a:prstGeom>
          <a:solidFill>
            <a:srgbClr val="98CEB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50432" y="1665077"/>
            <a:ext cx="3091136" cy="4507906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4269877" y="4363409"/>
            <a:ext cx="3679805" cy="1607691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4629449" y="1785713"/>
            <a:ext cx="995787" cy="186710"/>
          </a:xfrm>
          <a:prstGeom prst="roundRect">
            <a:avLst/>
          </a:prstGeom>
          <a:solidFill>
            <a:srgbClr val="96CAAC"/>
          </a:solidFill>
          <a:ln>
            <a:solidFill>
              <a:srgbClr val="96CAA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550432" y="2184981"/>
            <a:ext cx="995788" cy="7468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6550090" y="3429000"/>
            <a:ext cx="976764" cy="7468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spring again">
            <a:hlinkClick r:id="" action="ppaction://media"/>
            <a:extLst>
              <a:ext uri="{FF2B5EF4-FFF2-40B4-BE49-F238E27FC236}">
                <a16:creationId xmlns:a16="http://schemas.microsoft.com/office/drawing/2014/main" id="{349A3C74-A804-8F7D-9B5E-B75FE64490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22915" y="182017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4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1" grpId="1"/>
      <p:bldP spid="13" grpId="0" animBg="1"/>
      <p:bldP spid="8" grpId="0" animBg="1"/>
      <p:bldP spid="8" grpId="1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3459004" y="2037626"/>
            <a:ext cx="5924051" cy="3677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+mn-ea"/>
              </a:rPr>
              <a:t>此处教师可</a:t>
            </a:r>
            <a:r>
              <a:rPr lang="zh-CN" altLang="zh-CN" dirty="0">
                <a:latin typeface="+mn-ea"/>
              </a:rPr>
              <a:t>插入</a:t>
            </a:r>
            <a:r>
              <a:rPr lang="zh-CN" altLang="en-US" dirty="0">
                <a:latin typeface="+mn-ea"/>
              </a:rPr>
              <a:t>教材第</a:t>
            </a:r>
            <a:r>
              <a:rPr lang="en-US" altLang="zh-CN" dirty="0">
                <a:latin typeface="+mn-ea"/>
              </a:rPr>
              <a:t>13—18</a:t>
            </a:r>
            <a:r>
              <a:rPr lang="zh-CN" altLang="en-US" dirty="0">
                <a:latin typeface="+mn-ea"/>
              </a:rPr>
              <a:t>页故事</a:t>
            </a:r>
            <a:r>
              <a:rPr lang="zh-CN" altLang="zh-CN" dirty="0">
                <a:latin typeface="+mn-ea"/>
              </a:rPr>
              <a:t>的视频</a:t>
            </a:r>
            <a:r>
              <a:rPr lang="zh-CN" altLang="en-US" dirty="0">
                <a:latin typeface="+mn-ea"/>
              </a:rPr>
              <a:t>。</a:t>
            </a: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3490959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2332" y="889889"/>
            <a:ext cx="5273992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" r="628"/>
          <a:stretch>
            <a:fillRect/>
          </a:stretch>
        </p:blipFill>
        <p:spPr bwMode="auto">
          <a:xfrm>
            <a:off x="4416363" y="1713739"/>
            <a:ext cx="3259543" cy="4474066"/>
          </a:xfrm>
          <a:prstGeom prst="rect">
            <a:avLst/>
          </a:prstGeom>
          <a:ln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156017" y="2215335"/>
            <a:ext cx="475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27161" y="2220730"/>
            <a:ext cx="420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38280" y="5204534"/>
            <a:ext cx="475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158956" y="3706809"/>
            <a:ext cx="45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156977" y="5213961"/>
            <a:ext cx="475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538280" y="3706809"/>
            <a:ext cx="45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062503" y="1600878"/>
            <a:ext cx="5558400" cy="0"/>
          </a:xfrm>
          <a:prstGeom prst="line">
            <a:avLst/>
          </a:prstGeom>
          <a:ln w="12700">
            <a:solidFill>
              <a:srgbClr val="014E6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3556391" y="1237463"/>
            <a:ext cx="445481" cy="469613"/>
            <a:chOff x="2121873" y="1511588"/>
            <a:chExt cx="445481" cy="469613"/>
          </a:xfrm>
        </p:grpSpPr>
        <p:sp>
          <p:nvSpPr>
            <p:cNvPr id="11" name="矩形 10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5150879" y="1036929"/>
            <a:ext cx="33816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>
            <a:off x="3812357" y="1559773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3256784" y="1206289"/>
            <a:ext cx="445481" cy="469613"/>
            <a:chOff x="2121873" y="1511588"/>
            <a:chExt cx="445481" cy="469613"/>
          </a:xfrm>
        </p:grpSpPr>
        <p:sp>
          <p:nvSpPr>
            <p:cNvPr id="11" name="矩形 10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4426020" y="967509"/>
            <a:ext cx="433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read and match.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1" b="1471"/>
          <a:stretch>
            <a:fillRect/>
          </a:stretch>
        </p:blipFill>
        <p:spPr>
          <a:xfrm>
            <a:off x="4387300" y="1695749"/>
            <a:ext cx="3332846" cy="4443794"/>
          </a:xfrm>
          <a:prstGeom prst="rect">
            <a:avLst/>
          </a:prstGeom>
        </p:spPr>
      </p:pic>
      <p:cxnSp>
        <p:nvCxnSpPr>
          <p:cNvPr id="26" name="直接连接符 25"/>
          <p:cNvCxnSpPr/>
          <p:nvPr/>
        </p:nvCxnSpPr>
        <p:spPr>
          <a:xfrm>
            <a:off x="5480742" y="2626537"/>
            <a:ext cx="431618" cy="174516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 flipV="1">
            <a:off x="5480742" y="4573760"/>
            <a:ext cx="1021658" cy="125603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5480742" y="3429000"/>
            <a:ext cx="960866" cy="224449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5486400" y="2392537"/>
            <a:ext cx="438865" cy="11093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媒体1">
            <a:hlinkClick r:id="" action="ppaction://media"/>
            <a:extLst>
              <a:ext uri="{FF2B5EF4-FFF2-40B4-BE49-F238E27FC236}">
                <a16:creationId xmlns:a16="http://schemas.microsoft.com/office/drawing/2014/main" id="{709DF167-C9D3-37F9-F222-62225E4FF0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777700" y="2087737"/>
            <a:ext cx="609600" cy="609600"/>
          </a:xfrm>
          <a:prstGeom prst="rect">
            <a:avLst/>
          </a:prstGeom>
        </p:spPr>
      </p:pic>
      <p:pic>
        <p:nvPicPr>
          <p:cNvPr id="16" name="媒体2">
            <a:hlinkClick r:id="" action="ppaction://media"/>
            <a:extLst>
              <a:ext uri="{FF2B5EF4-FFF2-40B4-BE49-F238E27FC236}">
                <a16:creationId xmlns:a16="http://schemas.microsoft.com/office/drawing/2014/main" id="{21705936-3A1D-BE04-3283-D70600DD173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816420" y="3214137"/>
            <a:ext cx="609600" cy="609600"/>
          </a:xfrm>
          <a:prstGeom prst="rect">
            <a:avLst/>
          </a:prstGeom>
        </p:spPr>
      </p:pic>
      <p:pic>
        <p:nvPicPr>
          <p:cNvPr id="17" name="媒体3">
            <a:hlinkClick r:id="" action="ppaction://media"/>
            <a:extLst>
              <a:ext uri="{FF2B5EF4-FFF2-40B4-BE49-F238E27FC236}">
                <a16:creationId xmlns:a16="http://schemas.microsoft.com/office/drawing/2014/main" id="{DF22B99D-5BE9-3DF8-1A44-82563ECD5D8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764795" y="4340537"/>
            <a:ext cx="609600" cy="609600"/>
          </a:xfrm>
          <a:prstGeom prst="rect">
            <a:avLst/>
          </a:prstGeom>
        </p:spPr>
      </p:pic>
      <p:pic>
        <p:nvPicPr>
          <p:cNvPr id="18" name="媒体4">
            <a:hlinkClick r:id="" action="ppaction://media"/>
            <a:extLst>
              <a:ext uri="{FF2B5EF4-FFF2-40B4-BE49-F238E27FC236}">
                <a16:creationId xmlns:a16="http://schemas.microsoft.com/office/drawing/2014/main" id="{8E8FAE36-24AD-AA63-AC8F-98466BD31036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816420" y="54669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71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5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94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" r="1600"/>
          <a:stretch>
            <a:fillRect/>
          </a:stretch>
        </p:blipFill>
        <p:spPr>
          <a:xfrm>
            <a:off x="5194790" y="1794296"/>
            <a:ext cx="1063787" cy="1063787"/>
          </a:xfrm>
          <a:prstGeom prst="round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" r="3343"/>
          <a:stretch>
            <a:fillRect/>
          </a:stretch>
        </p:blipFill>
        <p:spPr>
          <a:xfrm>
            <a:off x="7326478" y="2699780"/>
            <a:ext cx="1622206" cy="1741266"/>
          </a:xfrm>
          <a:prstGeom prst="round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76" r="17976"/>
          <a:stretch>
            <a:fillRect/>
          </a:stretch>
        </p:blipFill>
        <p:spPr>
          <a:xfrm>
            <a:off x="5218493" y="3829041"/>
            <a:ext cx="1187450" cy="1826895"/>
          </a:xfrm>
          <a:prstGeom prst="round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6794842" y="1496407"/>
            <a:ext cx="3065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: 圆角 12"/>
          <p:cNvSpPr/>
          <p:nvPr/>
        </p:nvSpPr>
        <p:spPr>
          <a:xfrm>
            <a:off x="7444854" y="1464395"/>
            <a:ext cx="991760" cy="395506"/>
          </a:xfrm>
          <a:prstGeom prst="roundRect">
            <a:avLst/>
          </a:prstGeom>
          <a:solidFill>
            <a:srgbClr val="95C9AB"/>
          </a:solidFill>
          <a:ln>
            <a:solidFill>
              <a:srgbClr val="95C9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948684" y="3214080"/>
            <a:ext cx="3065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矩形: 圆角 24"/>
          <p:cNvSpPr/>
          <p:nvPr/>
        </p:nvSpPr>
        <p:spPr>
          <a:xfrm>
            <a:off x="9593936" y="3185910"/>
            <a:ext cx="1282122" cy="395506"/>
          </a:xfrm>
          <a:prstGeom prst="roundRect">
            <a:avLst/>
          </a:prstGeom>
          <a:solidFill>
            <a:srgbClr val="77C4D5"/>
          </a:solidFill>
          <a:ln>
            <a:solidFill>
              <a:srgbClr val="77C4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summer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矩形: 圆角 29"/>
          <p:cNvSpPr/>
          <p:nvPr/>
        </p:nvSpPr>
        <p:spPr>
          <a:xfrm>
            <a:off x="4539233" y="5775668"/>
            <a:ext cx="1187450" cy="333984"/>
          </a:xfrm>
          <a:prstGeom prst="roundRect">
            <a:avLst/>
          </a:prstGeom>
          <a:solidFill>
            <a:srgbClr val="C4B9A8"/>
          </a:solidFill>
          <a:ln>
            <a:solidFill>
              <a:srgbClr val="C4B9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autumn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29450" y="3175719"/>
            <a:ext cx="3065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矩形: 圆角 34"/>
          <p:cNvSpPr/>
          <p:nvPr/>
        </p:nvSpPr>
        <p:spPr>
          <a:xfrm>
            <a:off x="1201273" y="3157489"/>
            <a:ext cx="1009404" cy="395506"/>
          </a:xfrm>
          <a:prstGeom prst="roundRect">
            <a:avLst/>
          </a:prstGeom>
          <a:solidFill>
            <a:srgbClr val="B5C7E7"/>
          </a:solidFill>
          <a:ln>
            <a:solidFill>
              <a:srgbClr val="B5C7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winter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箭头: 右 38"/>
          <p:cNvSpPr/>
          <p:nvPr/>
        </p:nvSpPr>
        <p:spPr>
          <a:xfrm rot="1802198">
            <a:off x="6358469" y="2712654"/>
            <a:ext cx="766666" cy="19946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箭头: 右 40"/>
          <p:cNvSpPr/>
          <p:nvPr/>
        </p:nvSpPr>
        <p:spPr>
          <a:xfrm rot="19305847">
            <a:off x="4360438" y="2700741"/>
            <a:ext cx="766666" cy="199461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箭头: 右 41"/>
          <p:cNvSpPr/>
          <p:nvPr/>
        </p:nvSpPr>
        <p:spPr>
          <a:xfrm rot="12665802">
            <a:off x="4397847" y="4149058"/>
            <a:ext cx="766666" cy="19946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箭头: 右 42"/>
          <p:cNvSpPr/>
          <p:nvPr/>
        </p:nvSpPr>
        <p:spPr>
          <a:xfrm rot="8684899">
            <a:off x="6450768" y="4206256"/>
            <a:ext cx="766666" cy="19946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4383213" y="3217015"/>
            <a:ext cx="2765715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Sid’s four seasons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3817843" y="1381229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组合 45"/>
          <p:cNvGrpSpPr/>
          <p:nvPr/>
        </p:nvGrpSpPr>
        <p:grpSpPr>
          <a:xfrm>
            <a:off x="3323373" y="1085537"/>
            <a:ext cx="445481" cy="469613"/>
            <a:chOff x="2121873" y="1511588"/>
            <a:chExt cx="445481" cy="469613"/>
          </a:xfrm>
        </p:grpSpPr>
        <p:sp>
          <p:nvSpPr>
            <p:cNvPr id="47" name="矩形 4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5214185" y="807402"/>
            <a:ext cx="276571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794842" y="2102260"/>
            <a:ext cx="4434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: 圆角 12"/>
          <p:cNvSpPr/>
          <p:nvPr/>
        </p:nvSpPr>
        <p:spPr>
          <a:xfrm>
            <a:off x="7444854" y="2071956"/>
            <a:ext cx="991760" cy="395506"/>
          </a:xfrm>
          <a:prstGeom prst="roundRect">
            <a:avLst/>
          </a:prstGeom>
          <a:solidFill>
            <a:srgbClr val="95C9AB"/>
          </a:solidFill>
          <a:ln>
            <a:solidFill>
              <a:srgbClr val="95C9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48513" y="2742477"/>
            <a:ext cx="1691896" cy="1698566"/>
          </a:xfrm>
          <a:prstGeom prst="rect">
            <a:avLst/>
          </a:prstGeom>
        </p:spPr>
      </p:pic>
      <p:sp>
        <p:nvSpPr>
          <p:cNvPr id="9" name="矩形: 圆角 12"/>
          <p:cNvSpPr/>
          <p:nvPr/>
        </p:nvSpPr>
        <p:spPr>
          <a:xfrm>
            <a:off x="8516382" y="2102765"/>
            <a:ext cx="991760" cy="395506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>
                    <a:lumMod val="60000"/>
                    <a:lumOff val="40000"/>
                  </a:schemeClr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611686" y="1479633"/>
            <a:ext cx="3065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: 圆角 12"/>
          <p:cNvSpPr/>
          <p:nvPr/>
        </p:nvSpPr>
        <p:spPr>
          <a:xfrm>
            <a:off x="9273730" y="1501528"/>
            <a:ext cx="991760" cy="337715"/>
          </a:xfrm>
          <a:prstGeom prst="roundRect">
            <a:avLst/>
          </a:prstGeom>
          <a:solidFill>
            <a:srgbClr val="95C9AB"/>
          </a:solidFill>
          <a:ln>
            <a:solidFill>
              <a:srgbClr val="95C9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948684" y="3828760"/>
            <a:ext cx="3065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矩形: 圆角 24"/>
          <p:cNvSpPr/>
          <p:nvPr/>
        </p:nvSpPr>
        <p:spPr>
          <a:xfrm>
            <a:off x="9593936" y="3805543"/>
            <a:ext cx="1282122" cy="395506"/>
          </a:xfrm>
          <a:prstGeom prst="roundRect">
            <a:avLst/>
          </a:prstGeom>
          <a:solidFill>
            <a:srgbClr val="77C4D5"/>
          </a:solidFill>
          <a:ln>
            <a:solidFill>
              <a:srgbClr val="77C4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39826" y="5756184"/>
            <a:ext cx="3065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矩形: 圆角 29"/>
          <p:cNvSpPr/>
          <p:nvPr/>
        </p:nvSpPr>
        <p:spPr>
          <a:xfrm>
            <a:off x="6337297" y="5776690"/>
            <a:ext cx="935222" cy="333984"/>
          </a:xfrm>
          <a:prstGeom prst="roundRect">
            <a:avLst/>
          </a:prstGeom>
          <a:solidFill>
            <a:srgbClr val="C4B9A8"/>
          </a:solidFill>
          <a:ln>
            <a:solidFill>
              <a:srgbClr val="C4B9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cool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29450" y="3676099"/>
            <a:ext cx="3065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矩形: 圆角 34"/>
          <p:cNvSpPr/>
          <p:nvPr/>
        </p:nvSpPr>
        <p:spPr>
          <a:xfrm>
            <a:off x="1201273" y="3637384"/>
            <a:ext cx="1009404" cy="395506"/>
          </a:xfrm>
          <a:prstGeom prst="roundRect">
            <a:avLst/>
          </a:prstGeom>
          <a:solidFill>
            <a:srgbClr val="B5C7E7"/>
          </a:solidFill>
          <a:ln>
            <a:solidFill>
              <a:srgbClr val="B5C7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cold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F845841-39C8-DD83-6EC8-929D59B1776E}"/>
              </a:ext>
            </a:extLst>
          </p:cNvPr>
          <p:cNvSpPr txBox="1"/>
          <p:nvPr/>
        </p:nvSpPr>
        <p:spPr>
          <a:xfrm>
            <a:off x="3961652" y="5743027"/>
            <a:ext cx="231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4" grpId="0"/>
      <p:bldP spid="25" grpId="0" bldLvl="0" animBg="1"/>
      <p:bldP spid="30" grpId="0" bldLvl="0" animBg="1"/>
      <p:bldP spid="34" grpId="0"/>
      <p:bldP spid="35" grpId="0" bldLvl="0" animBg="1"/>
      <p:bldP spid="39" grpId="0" animBg="1"/>
      <p:bldP spid="39" grpId="1" animBg="1"/>
      <p:bldP spid="41" grpId="0" animBg="1"/>
      <p:bldP spid="42" grpId="0" animBg="1"/>
      <p:bldP spid="42" grpId="1" animBg="1"/>
      <p:bldP spid="43" grpId="0" animBg="1"/>
      <p:bldP spid="43" grpId="1" animBg="1"/>
      <p:bldP spid="4" grpId="0"/>
      <p:bldP spid="4" grpId="1"/>
      <p:bldP spid="6" grpId="0" bldLvl="0" animBg="1"/>
      <p:bldP spid="9" grpId="0" bldLvl="0"/>
      <p:bldP spid="9" grpId="1"/>
      <p:bldP spid="2" grpId="0"/>
      <p:bldP spid="10" grpId="0" bldLvl="0" animBg="1"/>
      <p:bldP spid="14" grpId="0"/>
      <p:bldP spid="15" grpId="0" bldLvl="0" animBg="1"/>
      <p:bldP spid="16" grpId="0"/>
      <p:bldP spid="17" grpId="0" bldLvl="0" animBg="1"/>
      <p:bldP spid="18" grpId="0"/>
      <p:bldP spid="19" grpId="0" bldLvl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241" y="1805838"/>
            <a:ext cx="1968311" cy="257217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94833" y="3129874"/>
            <a:ext cx="1836000" cy="257214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4261" y="1805838"/>
            <a:ext cx="1949042" cy="28116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72192" y="3006804"/>
            <a:ext cx="2032531" cy="281828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49859" y="1805838"/>
            <a:ext cx="2056067" cy="2920171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226597" y="3034644"/>
            <a:ext cx="1883162" cy="2762602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836814" y="89040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对话气泡: 圆角矩形 9"/>
          <p:cNvSpPr/>
          <p:nvPr/>
        </p:nvSpPr>
        <p:spPr>
          <a:xfrm>
            <a:off x="280878" y="3054012"/>
            <a:ext cx="1693284" cy="410491"/>
          </a:xfrm>
          <a:prstGeom prst="wedgeRoundRectCallout">
            <a:avLst>
              <a:gd name="adj1" fmla="val -16297"/>
              <a:gd name="adj2" fmla="val 12039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Hi, I’m Sid.</a:t>
            </a:r>
            <a:endParaRPr lang="zh-CN" alt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15533" y="4215919"/>
            <a:ext cx="463230" cy="125392"/>
          </a:xfrm>
          <a:prstGeom prst="rect">
            <a:avLst/>
          </a:prstGeom>
          <a:solidFill>
            <a:srgbClr val="95C9AB"/>
          </a:solidFill>
          <a:ln>
            <a:solidFill>
              <a:srgbClr val="95C9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146826" y="2198759"/>
            <a:ext cx="512064" cy="101600"/>
          </a:xfrm>
          <a:prstGeom prst="rect">
            <a:avLst/>
          </a:prstGeom>
          <a:solidFill>
            <a:srgbClr val="77C4D5"/>
          </a:solidFill>
          <a:ln>
            <a:solidFill>
              <a:srgbClr val="77C4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301284" y="3010800"/>
            <a:ext cx="435804" cy="125809"/>
          </a:xfrm>
          <a:prstGeom prst="rect">
            <a:avLst/>
          </a:prstGeom>
          <a:solidFill>
            <a:srgbClr val="C4B9A8"/>
          </a:solidFill>
          <a:ln>
            <a:solidFill>
              <a:srgbClr val="C4B9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圆角矩形 26"/>
          <p:cNvSpPr/>
          <p:nvPr/>
        </p:nvSpPr>
        <p:spPr>
          <a:xfrm>
            <a:off x="9261620" y="2033686"/>
            <a:ext cx="409773" cy="75884"/>
          </a:xfrm>
          <a:prstGeom prst="roundRect">
            <a:avLst/>
          </a:prstGeom>
          <a:solidFill>
            <a:srgbClr val="A1AFCF"/>
          </a:solidFill>
          <a:ln>
            <a:solidFill>
              <a:srgbClr val="A1AFC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圆角矩形标注 28"/>
          <p:cNvSpPr/>
          <p:nvPr/>
        </p:nvSpPr>
        <p:spPr>
          <a:xfrm>
            <a:off x="8065903" y="3026055"/>
            <a:ext cx="1973907" cy="667780"/>
          </a:xfrm>
          <a:prstGeom prst="wedgeRoundRectCallout">
            <a:avLst>
              <a:gd name="adj1" fmla="val 29300"/>
              <a:gd name="adj2" fmla="val 7890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Oh, my little seeds!</a:t>
            </a:r>
            <a:endParaRPr kumimoji="1"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276298" y="3119997"/>
            <a:ext cx="622300" cy="91641"/>
          </a:xfrm>
          <a:prstGeom prst="rect">
            <a:avLst/>
          </a:prstGeom>
          <a:solidFill>
            <a:srgbClr val="95C9AB"/>
          </a:solidFill>
          <a:ln>
            <a:solidFill>
              <a:srgbClr val="95C9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圆角矩形 32"/>
          <p:cNvSpPr/>
          <p:nvPr/>
        </p:nvSpPr>
        <p:spPr>
          <a:xfrm>
            <a:off x="3986866" y="2520287"/>
            <a:ext cx="1895432" cy="553417"/>
          </a:xfrm>
          <a:prstGeom prst="roundRect">
            <a:avLst/>
          </a:prstGeom>
          <a:solidFill>
            <a:srgbClr val="77C4D5"/>
          </a:solidFill>
          <a:ln>
            <a:solidFill>
              <a:srgbClr val="77C4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3919972" y="2347567"/>
            <a:ext cx="217602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600" b="1" dirty="0">
                <a:latin typeface="Arial" panose="020B0604020202020204" pitchFamily="34" charset="0"/>
                <a:cs typeface="Arial" panose="020B0604020202020204" pitchFamily="34" charset="0"/>
              </a:rPr>
              <a:t>It’s summer.</a:t>
            </a:r>
          </a:p>
          <a:p>
            <a:r>
              <a:rPr kumimoji="1" lang="en-US" altLang="zh-CN" sz="2600" b="1" dirty="0">
                <a:latin typeface="Arial" panose="020B0604020202020204" pitchFamily="34" charset="0"/>
                <a:cs typeface="Arial" panose="020B0604020202020204" pitchFamily="34" charset="0"/>
              </a:rPr>
              <a:t>It’s hot.</a:t>
            </a:r>
            <a:endParaRPr kumimoji="1" lang="zh-CN" alt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2104865" y="3923715"/>
            <a:ext cx="1806550" cy="630401"/>
          </a:xfrm>
          <a:prstGeom prst="roundRect">
            <a:avLst/>
          </a:prstGeom>
          <a:solidFill>
            <a:srgbClr val="95C9AB"/>
          </a:solidFill>
          <a:ln>
            <a:solidFill>
              <a:srgbClr val="95C9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032999" y="3761861"/>
            <a:ext cx="18886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It’s spring.</a:t>
            </a:r>
          </a:p>
          <a:p>
            <a:r>
              <a:rPr kumimoji="1"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It’s warm.</a:t>
            </a:r>
          </a:p>
        </p:txBody>
      </p:sp>
      <p:sp>
        <p:nvSpPr>
          <p:cNvPr id="35" name="圆角矩形 34"/>
          <p:cNvSpPr/>
          <p:nvPr/>
        </p:nvSpPr>
        <p:spPr>
          <a:xfrm>
            <a:off x="5996633" y="3054012"/>
            <a:ext cx="2003154" cy="845344"/>
          </a:xfrm>
          <a:prstGeom prst="roundRect">
            <a:avLst/>
          </a:prstGeom>
          <a:solidFill>
            <a:srgbClr val="C4B9A8"/>
          </a:solidFill>
          <a:ln>
            <a:solidFill>
              <a:srgbClr val="C4B9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5903303" y="2980111"/>
            <a:ext cx="23474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It’s autumn.</a:t>
            </a:r>
          </a:p>
          <a:p>
            <a:r>
              <a:rPr kumimoji="1"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It’s cool.</a:t>
            </a:r>
            <a:endParaRPr kumimoji="1" lang="zh-CN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8085227" y="1942090"/>
            <a:ext cx="1985330" cy="795055"/>
          </a:xfrm>
          <a:prstGeom prst="roundRect">
            <a:avLst/>
          </a:prstGeom>
          <a:solidFill>
            <a:srgbClr val="A1AFCF"/>
          </a:solidFill>
          <a:ln>
            <a:solidFill>
              <a:srgbClr val="A1AFC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8124397" y="1803398"/>
            <a:ext cx="19069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It’s winter.</a:t>
            </a:r>
          </a:p>
          <a:p>
            <a:r>
              <a:rPr kumimoji="1"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It’s cold.</a:t>
            </a:r>
            <a:endParaRPr kumimoji="1" lang="zh-CN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10226597" y="3678167"/>
            <a:ext cx="1843328" cy="892552"/>
          </a:xfrm>
          <a:prstGeom prst="roundRect">
            <a:avLst/>
          </a:prstGeom>
          <a:solidFill>
            <a:srgbClr val="95C9AB"/>
          </a:solidFill>
          <a:ln>
            <a:solidFill>
              <a:srgbClr val="95C9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10172284" y="3678167"/>
            <a:ext cx="194533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zh-CN" sz="2600" b="1" dirty="0">
                <a:latin typeface="Arial" panose="020B0604020202020204" pitchFamily="34" charset="0"/>
                <a:cs typeface="Arial" panose="020B0604020202020204" pitchFamily="34" charset="0"/>
              </a:rPr>
              <a:t>It’s spring again.</a:t>
            </a:r>
            <a:endParaRPr kumimoji="1" lang="zh-CN" alt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新启航2B U2">
            <a:hlinkClick r:id="" action="ppaction://media"/>
            <a:extLst>
              <a:ext uri="{FF2B5EF4-FFF2-40B4-BE49-F238E27FC236}">
                <a16:creationId xmlns:a16="http://schemas.microsoft.com/office/drawing/2014/main" id="{E1A15FEC-9778-091B-7EF3-46CCE9ADBD6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4502" end="3957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432580" y="1195464"/>
            <a:ext cx="401987" cy="4019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9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4097" y="4780854"/>
            <a:ext cx="986729" cy="1171741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>
            <a:off x="3259675" y="1496715"/>
            <a:ext cx="578988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69696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079235" y="912150"/>
            <a:ext cx="60612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out the story.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613" y="3711558"/>
            <a:ext cx="1179773" cy="129537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61434" y="4666481"/>
            <a:ext cx="1683513" cy="1150288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1495" y="1790008"/>
            <a:ext cx="1275506" cy="934553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7590" y="2966772"/>
            <a:ext cx="1266260" cy="1307777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6420" y="4338906"/>
            <a:ext cx="968836" cy="1613689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96143" y="1867212"/>
            <a:ext cx="877954" cy="156417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04969" y="3425540"/>
            <a:ext cx="1238537" cy="1470763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52178" y="2190824"/>
            <a:ext cx="1287576" cy="1174162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05159" y="2394002"/>
            <a:ext cx="1127533" cy="1239886"/>
          </a:xfrm>
          <a:prstGeom prst="rect">
            <a:avLst/>
          </a:prstGeom>
        </p:spPr>
      </p:pic>
      <p:sp>
        <p:nvSpPr>
          <p:cNvPr id="3" name="矩形: 圆角 2"/>
          <p:cNvSpPr/>
          <p:nvPr/>
        </p:nvSpPr>
        <p:spPr>
          <a:xfrm>
            <a:off x="6041353" y="2437040"/>
            <a:ext cx="5635738" cy="529803"/>
          </a:xfrm>
          <a:prstGeom prst="roundRect">
            <a:avLst/>
          </a:prstGeom>
          <a:solidFill>
            <a:srgbClr val="98CEB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☆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speak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fluently. </a:t>
            </a:r>
          </a:p>
        </p:txBody>
      </p:sp>
      <p:sp>
        <p:nvSpPr>
          <p:cNvPr id="4" name="矩形: 圆角 2"/>
          <p:cNvSpPr/>
          <p:nvPr/>
        </p:nvSpPr>
        <p:spPr>
          <a:xfrm>
            <a:off x="6041353" y="3700611"/>
            <a:ext cx="5635738" cy="529803"/>
          </a:xfrm>
          <a:prstGeom prst="roundRect">
            <a:avLst/>
          </a:prstGeom>
          <a:solidFill>
            <a:srgbClr val="98CEB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☆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can act with emotions.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: 圆角 2"/>
          <p:cNvSpPr/>
          <p:nvPr/>
        </p:nvSpPr>
        <p:spPr>
          <a:xfrm>
            <a:off x="5807412" y="4873403"/>
            <a:ext cx="6103620" cy="529590"/>
          </a:xfrm>
          <a:prstGeom prst="roundRect">
            <a:avLst/>
          </a:prstGeom>
          <a:solidFill>
            <a:srgbClr val="98CEB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☆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can work well with my classmates.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6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08282" y="916078"/>
            <a:ext cx="2936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99467" y="2003669"/>
            <a:ext cx="7993066" cy="193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带感情地朗读故事。</a:t>
            </a:r>
            <a:endParaRPr lang="en-US" altLang="zh-CN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了解某种动植物在不同季节的生长状态，绘制四季变化循环图，并用英语向同学展示、介绍</a:t>
            </a:r>
            <a:r>
              <a:rPr lang="zh-CN" altLang="zh-CN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cxnSp>
        <p:nvCxnSpPr>
          <p:cNvPr id="8" name="直接连接符 11"/>
          <p:cNvCxnSpPr/>
          <p:nvPr/>
        </p:nvCxnSpPr>
        <p:spPr>
          <a:xfrm>
            <a:off x="2781774" y="1496715"/>
            <a:ext cx="578988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2696964" y="1195464"/>
            <a:ext cx="445481" cy="469613"/>
            <a:chOff x="2121873" y="1511588"/>
            <a:chExt cx="445481" cy="469613"/>
          </a:xfrm>
        </p:grpSpPr>
        <p:sp>
          <p:nvSpPr>
            <p:cNvPr id="10" name="矩形 9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2365513" y="1870182"/>
            <a:ext cx="7460974" cy="1282586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Seasons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  <a:endParaRPr lang="zh-CN" altLang="en-US" sz="3200" b="1" i="0" dirty="0">
              <a:solidFill>
                <a:srgbClr val="FFFFFF">
                  <a:alpha val="100000"/>
                </a:srgbClr>
              </a:solidFill>
              <a:latin typeface="Arial" panose="020B0604020202020204" pitchFamily="34" charset="0"/>
              <a:ea typeface="Arial" panose="020B0604020202020204"/>
              <a:cs typeface="Arial" panose="020B0604020202020204" pitchFamily="34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419</Words>
  <Application>Microsoft Office PowerPoint</Application>
  <PresentationFormat>宽屏</PresentationFormat>
  <Paragraphs>113</Paragraphs>
  <Slides>18</Slides>
  <Notes>15</Notes>
  <HiddenSlides>0</HiddenSlides>
  <MMClips>11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241</cp:revision>
  <dcterms:created xsi:type="dcterms:W3CDTF">2020-02-05T11:17:00Z</dcterms:created>
  <dcterms:modified xsi:type="dcterms:W3CDTF">2026-01-19T01:10:45Z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F21F779034864AA4BB12B598ED9AD910_13</vt:lpwstr>
  </property>
  <property fmtid="{D5CDD505-2E9C-101B-9397-08002B2CF9AE}" pid="3" name="KSOProductBuildVer">
    <vt:lpwstr>2052-12.1.0.24034</vt:lpwstr>
  </property>
</Properties>
</file>