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1"/>
  </p:notesMasterIdLst>
  <p:handoutMasterIdLst>
    <p:handoutMasterId r:id="rId22"/>
  </p:handoutMasterIdLst>
  <p:sldIdLst>
    <p:sldId id="282" r:id="rId3"/>
    <p:sldId id="279" r:id="rId4"/>
    <p:sldId id="293" r:id="rId5"/>
    <p:sldId id="335" r:id="rId6"/>
    <p:sldId id="361" r:id="rId7"/>
    <p:sldId id="355" r:id="rId8"/>
    <p:sldId id="356" r:id="rId9"/>
    <p:sldId id="316" r:id="rId10"/>
    <p:sldId id="332" r:id="rId11"/>
    <p:sldId id="333" r:id="rId12"/>
    <p:sldId id="334" r:id="rId13"/>
    <p:sldId id="362" r:id="rId14"/>
    <p:sldId id="322" r:id="rId15"/>
    <p:sldId id="359" r:id="rId16"/>
    <p:sldId id="321" r:id="rId17"/>
    <p:sldId id="351" r:id="rId18"/>
    <p:sldId id="300" r:id="rId19"/>
    <p:sldId id="336" r:id="rId20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03" userDrawn="1">
          <p15:clr>
            <a:srgbClr val="A4A3A4"/>
          </p15:clr>
        </p15:guide>
        <p15:guide id="2" pos="634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4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12" clrIdx="0"/>
  <p:cmAuthor id="2" name="Administrator" initials="A" lastIdx="26" clrIdx="1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E3B3"/>
    <a:srgbClr val="5B9BD5"/>
    <a:srgbClr val="1FD228"/>
    <a:srgbClr val="06630F"/>
    <a:srgbClr val="FDF6E4"/>
    <a:srgbClr val="D4E4B7"/>
    <a:srgbClr val="3B5643"/>
    <a:srgbClr val="EAEFF7"/>
    <a:srgbClr val="3A5542"/>
    <a:srgbClr val="1784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42" autoAdjust="0"/>
    <p:restoredTop sz="87528" autoAdjust="0"/>
  </p:normalViewPr>
  <p:slideViewPr>
    <p:cSldViewPr snapToGrid="0" showGuides="1">
      <p:cViewPr varScale="1">
        <p:scale>
          <a:sx n="104" d="100"/>
          <a:sy n="104" d="100"/>
        </p:scale>
        <p:origin x="638" y="96"/>
      </p:cViewPr>
      <p:guideLst>
        <p:guide orient="horz" pos="3903"/>
        <p:guide pos="634"/>
        <p:guide pos="7015"/>
        <p:guide orient="horz" pos="42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gs" Target="tags/tag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2026/7/9</a:t>
            </a:fld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‹#›</a:t>
            </a:fld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10" Type="http://schemas.microsoft.com/office/2007/relationships/hdphoto" Target="../media/hdphoto2.wdp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png"/><Relationship Id="rId7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microsoft.com/office/2007/relationships/hdphoto" Target="../media/hdphoto3.wdp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6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0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8.png"/><Relationship Id="rId7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793750" y="2044065"/>
            <a:ext cx="10715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practise. 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＆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Circle and say. 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＆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Let’s have fun.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180509" y="3634576"/>
            <a:ext cx="10374181" cy="19007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cs typeface="Times New Roman" panose="02020603050405020304" pitchFamily="18" charset="0"/>
              </a:rPr>
              <a:t>册    次：一年级上册               学    科：英语（外研社版）</a:t>
            </a:r>
          </a:p>
          <a:p>
            <a:pPr algn="just"/>
            <a:r>
              <a:rPr lang="zh-CN" altLang="en-US" sz="2800" dirty="0">
                <a:cs typeface="Times New Roman" panose="02020603050405020304" pitchFamily="18" charset="0"/>
              </a:rPr>
              <a:t>主讲人：刘万友</a:t>
            </a:r>
            <a:r>
              <a:rPr lang="en-US" altLang="zh-CN" sz="2800" dirty="0">
                <a:cs typeface="Times New Roman" panose="02020603050405020304" pitchFamily="18" charset="0"/>
              </a:rPr>
              <a:t>  </a:t>
            </a:r>
            <a:r>
              <a:rPr lang="zh-CN" altLang="en-US" sz="2800" dirty="0">
                <a:cs typeface="Times New Roman" panose="02020603050405020304" pitchFamily="18" charset="0"/>
              </a:rPr>
              <a:t>                     学    校：四川省成都市成都双流区</a:t>
            </a:r>
            <a:endParaRPr lang="en-US" altLang="zh-CN" sz="2800" dirty="0"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cs typeface="Times New Roman" panose="02020603050405020304" pitchFamily="18" charset="0"/>
              </a:rPr>
              <a:t>                                                                   </a:t>
            </a:r>
            <a:r>
              <a:rPr lang="zh-CN" altLang="en-US" sz="2800" dirty="0">
                <a:cs typeface="Times New Roman" panose="02020603050405020304" pitchFamily="18" charset="0"/>
              </a:rPr>
              <a:t>立格实验学校附属小学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916310" y="2241322"/>
            <a:ext cx="9527369" cy="1966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在具体情境中，与同伴围绕学习用品进行简单的交流。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联系自身，运用所学语言介绍自己的物品。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观察并找出两幅图片的不同之处，尝试用英语进行描述。</a:t>
            </a: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9C0906AC-26AE-94E1-BA72-182C979F867A}"/>
              </a:ext>
            </a:extLst>
          </p:cNvPr>
          <p:cNvSpPr txBox="1"/>
          <p:nvPr/>
        </p:nvSpPr>
        <p:spPr>
          <a:xfrm>
            <a:off x="-817807" y="1667282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4829464" y="760355"/>
            <a:ext cx="22625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chant!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9E8421D5-1FCE-D4A7-6139-381C98AB88EF}"/>
              </a:ext>
            </a:extLst>
          </p:cNvPr>
          <p:cNvCxnSpPr>
            <a:cxnSpLocks/>
          </p:cNvCxnSpPr>
          <p:nvPr/>
        </p:nvCxnSpPr>
        <p:spPr>
          <a:xfrm>
            <a:off x="4879734" y="1285240"/>
            <a:ext cx="213718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6BABA284-2C64-1559-1D4F-8067CC85D98D}"/>
              </a:ext>
            </a:extLst>
          </p:cNvPr>
          <p:cNvSpPr/>
          <p:nvPr/>
        </p:nvSpPr>
        <p:spPr>
          <a:xfrm>
            <a:off x="2983223" y="1539981"/>
            <a:ext cx="6225554" cy="4425624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3A524D9-5936-B46B-B118-31F06AB065AA}"/>
              </a:ext>
            </a:extLst>
          </p:cNvPr>
          <p:cNvSpPr txBox="1"/>
          <p:nvPr/>
        </p:nvSpPr>
        <p:spPr>
          <a:xfrm>
            <a:off x="3804941" y="3492570"/>
            <a:ext cx="472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07110" y="1458852"/>
            <a:ext cx="23520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Arial" panose="020B0604020202020204" pitchFamily="34" charset="0"/>
              </a:rPr>
              <a:t>What’s this?</a:t>
            </a:r>
          </a:p>
        </p:txBody>
      </p:sp>
      <p:pic>
        <p:nvPicPr>
          <p:cNvPr id="6" name="图片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" b="1501"/>
          <a:stretch/>
        </p:blipFill>
        <p:spPr>
          <a:xfrm>
            <a:off x="875881" y="2154070"/>
            <a:ext cx="2062716" cy="1363722"/>
          </a:xfrm>
          <a:prstGeom prst="rect">
            <a:avLst/>
          </a:prstGeom>
        </p:spPr>
      </p:pic>
      <p:sp>
        <p:nvSpPr>
          <p:cNvPr id="4" name="矩形 27">
            <a:extLst>
              <a:ext uri="{FF2B5EF4-FFF2-40B4-BE49-F238E27FC236}">
                <a16:creationId xmlns:a16="http://schemas.microsoft.com/office/drawing/2014/main" id="{996C4EE2-05D3-EEA3-97D3-63BCC2D6420B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18219CCC-B22F-695D-6D92-E9810D50905A}"/>
              </a:ext>
            </a:extLst>
          </p:cNvPr>
          <p:cNvCxnSpPr>
            <a:cxnSpLocks/>
          </p:cNvCxnSpPr>
          <p:nvPr/>
        </p:nvCxnSpPr>
        <p:spPr>
          <a:xfrm>
            <a:off x="4586670" y="1292356"/>
            <a:ext cx="247248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>
            <a:extLst>
              <a:ext uri="{FF2B5EF4-FFF2-40B4-BE49-F238E27FC236}">
                <a16:creationId xmlns:a16="http://schemas.microsoft.com/office/drawing/2014/main" id="{88E9A272-00A8-21E8-4403-1A20CDAE2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5399" y="2258862"/>
            <a:ext cx="2950720" cy="102421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4D8D7E4-C8FD-E108-66F8-4FF73C77DE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63109" y="2042417"/>
            <a:ext cx="2062716" cy="180078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F3840396-FBC2-EB2A-78A1-9D30DC03CA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916" y="3517792"/>
            <a:ext cx="2500631" cy="26971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4E66A4EA-EBBE-7394-4088-320E3BF52E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91547" y="3843201"/>
            <a:ext cx="2218750" cy="2093673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2069D860-69EE-BF5F-60F5-0137471D73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86" b="90494" l="9887" r="89831">
                        <a14:foregroundMark x1="38701" y1="90494" x2="38701" y2="9049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26755" y="4361376"/>
            <a:ext cx="1828799" cy="13586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797147" y="1733640"/>
            <a:ext cx="45542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Times New Roman" panose="02020603050405020304" pitchFamily="18" charset="0"/>
              </a:rPr>
              <a:t>Who is he?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797147" y="4205013"/>
            <a:ext cx="68446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Times New Roman" panose="02020603050405020304" pitchFamily="18" charset="0"/>
              </a:rPr>
              <a:t>Oh, my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schoolbag</a:t>
            </a:r>
            <a:r>
              <a:rPr lang="en-US" altLang="zh-CN" sz="3200" dirty="0">
                <a:cs typeface="Times New Roman" panose="02020603050405020304" pitchFamily="18" charset="0"/>
              </a:rPr>
              <a:t>. My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pencil case</a:t>
            </a:r>
            <a:r>
              <a:rPr lang="en-US" altLang="zh-CN" sz="3200" dirty="0">
                <a:cs typeface="Times New Roman" panose="02020603050405020304" pitchFamily="18" charset="0"/>
              </a:rPr>
              <a:t>!</a:t>
            </a:r>
          </a:p>
          <a:p>
            <a:r>
              <a:rPr lang="en-US" altLang="zh-CN" sz="3200" dirty="0">
                <a:cs typeface="Times New Roman" panose="02020603050405020304" pitchFamily="18" charset="0"/>
              </a:rPr>
              <a:t>And my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English book</a:t>
            </a:r>
            <a:r>
              <a:rPr lang="en-US" altLang="zh-CN" sz="3200" dirty="0"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782040" y="3429000"/>
            <a:ext cx="45542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Times New Roman" panose="02020603050405020304" pitchFamily="18" charset="0"/>
              </a:rPr>
              <a:t>What does he say?</a:t>
            </a:r>
          </a:p>
        </p:txBody>
      </p:sp>
      <p:pic>
        <p:nvPicPr>
          <p:cNvPr id="15" name="图片 14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86" y="1117263"/>
            <a:ext cx="3316555" cy="438840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654283" y="3277234"/>
            <a:ext cx="1108363" cy="146638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276D91E9-E4B7-AD78-9095-53FDE45EE0C1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4A581132-BFB2-7F4F-CC69-C54DB01C21E9}"/>
              </a:ext>
            </a:extLst>
          </p:cNvPr>
          <p:cNvCxnSpPr>
            <a:cxnSpLocks/>
          </p:cNvCxnSpPr>
          <p:nvPr/>
        </p:nvCxnSpPr>
        <p:spPr>
          <a:xfrm>
            <a:off x="4596449" y="1297246"/>
            <a:ext cx="24627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65BC4692-B972-4A8A-6AE0-1D4D1CF7B953}"/>
              </a:ext>
            </a:extLst>
          </p:cNvPr>
          <p:cNvSpPr txBox="1"/>
          <p:nvPr/>
        </p:nvSpPr>
        <p:spPr>
          <a:xfrm>
            <a:off x="4782040" y="2384551"/>
            <a:ext cx="3134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He is </a:t>
            </a:r>
            <a:r>
              <a:rPr lang="en-US" altLang="zh-CN" sz="3200" dirty="0">
                <a:solidFill>
                  <a:srgbClr val="FF0000"/>
                </a:solidFill>
              </a:rPr>
              <a:t>Xiaotian</a:t>
            </a:r>
            <a:r>
              <a:rPr lang="en-US" altLang="zh-CN" sz="3200" dirty="0"/>
              <a:t>.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166254" y="2209954"/>
            <a:ext cx="2396490" cy="2028825"/>
          </a:xfrm>
          <a:prstGeom prst="rect">
            <a:avLst/>
          </a:prstGeom>
        </p:spPr>
      </p:pic>
      <p:pic>
        <p:nvPicPr>
          <p:cNvPr id="7" name="图片 6"/>
          <p:cNvPicPr/>
          <p:nvPr/>
        </p:nvPicPr>
        <p:blipFill>
          <a:blip r:embed="rId3"/>
          <a:stretch>
            <a:fillRect/>
          </a:stretch>
        </p:blipFill>
        <p:spPr>
          <a:xfrm>
            <a:off x="3351876" y="2260120"/>
            <a:ext cx="1717675" cy="1928495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4"/>
          <a:srcRect t="1" b="1231"/>
          <a:stretch>
            <a:fillRect/>
          </a:stretch>
        </p:blipFill>
        <p:spPr>
          <a:xfrm>
            <a:off x="1691378" y="4122628"/>
            <a:ext cx="1692275" cy="1968719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5"/>
          <a:stretch>
            <a:fillRect/>
          </a:stretch>
        </p:blipFill>
        <p:spPr>
          <a:xfrm>
            <a:off x="4735395" y="4188615"/>
            <a:ext cx="1759585" cy="199263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7773035" y="4950287"/>
            <a:ext cx="4128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What do they say?</a:t>
            </a:r>
          </a:p>
        </p:txBody>
      </p:sp>
      <p:pic>
        <p:nvPicPr>
          <p:cNvPr id="15" name="图片 14"/>
          <p:cNvPicPr/>
          <p:nvPr/>
        </p:nvPicPr>
        <p:blipFill>
          <a:blip r:embed="rId6"/>
          <a:stretch>
            <a:fillRect/>
          </a:stretch>
        </p:blipFill>
        <p:spPr>
          <a:xfrm>
            <a:off x="7645400" y="1593850"/>
            <a:ext cx="1583690" cy="2355850"/>
          </a:xfrm>
          <a:prstGeom prst="round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140457" y="1446242"/>
            <a:ext cx="6042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What do they share with Xiaotian?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773035" y="3818255"/>
            <a:ext cx="1329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Xiaotian</a:t>
            </a:r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C564E4D2-D43B-43C6-8244-6D66175B5E13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7A436FED-96F9-18D4-F8B2-E2E0714DFE4D}"/>
              </a:ext>
            </a:extLst>
          </p:cNvPr>
          <p:cNvCxnSpPr>
            <a:cxnSpLocks/>
          </p:cNvCxnSpPr>
          <p:nvPr/>
        </p:nvCxnSpPr>
        <p:spPr>
          <a:xfrm>
            <a:off x="4591559" y="1292356"/>
            <a:ext cx="24675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1116285" y="2390102"/>
            <a:ext cx="1706245" cy="1406525"/>
          </a:xfrm>
          <a:prstGeom prst="rect">
            <a:avLst/>
          </a:prstGeom>
        </p:spPr>
      </p:pic>
      <p:pic>
        <p:nvPicPr>
          <p:cNvPr id="7" name="图片 6"/>
          <p:cNvPicPr/>
          <p:nvPr/>
        </p:nvPicPr>
        <p:blipFill>
          <a:blip r:embed="rId3"/>
          <a:stretch>
            <a:fillRect/>
          </a:stretch>
        </p:blipFill>
        <p:spPr>
          <a:xfrm>
            <a:off x="1385207" y="4376207"/>
            <a:ext cx="1168400" cy="1338580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4"/>
          <a:srcRect b="1521"/>
          <a:stretch>
            <a:fillRect/>
          </a:stretch>
        </p:blipFill>
        <p:spPr>
          <a:xfrm>
            <a:off x="5909662" y="2306325"/>
            <a:ext cx="1185545" cy="1338581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5"/>
          <a:stretch>
            <a:fillRect/>
          </a:stretch>
        </p:blipFill>
        <p:spPr>
          <a:xfrm>
            <a:off x="5641705" y="3918860"/>
            <a:ext cx="1333500" cy="1502410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6"/>
          <a:stretch>
            <a:fillRect/>
          </a:stretch>
        </p:blipFill>
        <p:spPr>
          <a:xfrm>
            <a:off x="5335276" y="4836041"/>
            <a:ext cx="2732405" cy="1521460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7"/>
          <a:stretch>
            <a:fillRect/>
          </a:stretch>
        </p:blipFill>
        <p:spPr>
          <a:xfrm>
            <a:off x="1923529" y="2644339"/>
            <a:ext cx="2358390" cy="1366520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8"/>
          <a:stretch>
            <a:fillRect/>
          </a:stretch>
        </p:blipFill>
        <p:spPr>
          <a:xfrm>
            <a:off x="5297176" y="2896849"/>
            <a:ext cx="2770505" cy="1391285"/>
          </a:xfrm>
          <a:prstGeom prst="rect">
            <a:avLst/>
          </a:prstGeom>
        </p:spPr>
      </p:pic>
      <p:pic>
        <p:nvPicPr>
          <p:cNvPr id="16" name="图片 15"/>
          <p:cNvPicPr/>
          <p:nvPr/>
        </p:nvPicPr>
        <p:blipFill>
          <a:blip r:embed="rId9"/>
          <a:stretch>
            <a:fillRect/>
          </a:stretch>
        </p:blipFill>
        <p:spPr>
          <a:xfrm>
            <a:off x="1923529" y="4794195"/>
            <a:ext cx="2004060" cy="1416050"/>
          </a:xfrm>
          <a:prstGeom prst="rect">
            <a:avLst/>
          </a:prstGeom>
        </p:spPr>
      </p:pic>
      <p:pic>
        <p:nvPicPr>
          <p:cNvPr id="22" name="图片 21"/>
          <p:cNvPicPr/>
          <p:nvPr/>
        </p:nvPicPr>
        <p:blipFill>
          <a:blip r:embed="rId10"/>
          <a:stretch>
            <a:fillRect/>
          </a:stretch>
        </p:blipFill>
        <p:spPr>
          <a:xfrm>
            <a:off x="9864061" y="3274694"/>
            <a:ext cx="1583690" cy="2355850"/>
          </a:xfrm>
          <a:prstGeom prst="round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1137633" y="1493898"/>
            <a:ext cx="6042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What do they share with Xiaotian? </a:t>
            </a:r>
          </a:p>
        </p:txBody>
      </p:sp>
      <p:sp>
        <p:nvSpPr>
          <p:cNvPr id="24" name="对话气泡: 圆角矩形 11"/>
          <p:cNvSpPr/>
          <p:nvPr/>
        </p:nvSpPr>
        <p:spPr>
          <a:xfrm>
            <a:off x="3576638" y="2181926"/>
            <a:ext cx="2279888" cy="658983"/>
          </a:xfrm>
          <a:prstGeom prst="wedgeRoundRectCallout">
            <a:avLst>
              <a:gd name="adj1" fmla="val -39975"/>
              <a:gd name="adj2" fmla="val 7997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FF0000"/>
                </a:solidFill>
              </a:rPr>
              <a:t>Here’s a / an…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5" name="对话气泡: 圆角矩形 11"/>
          <p:cNvSpPr/>
          <p:nvPr/>
        </p:nvSpPr>
        <p:spPr>
          <a:xfrm>
            <a:off x="6836387" y="3856515"/>
            <a:ext cx="2786878" cy="723749"/>
          </a:xfrm>
          <a:prstGeom prst="wedgeRoundRectCallout">
            <a:avLst>
              <a:gd name="adj1" fmla="val -32763"/>
              <a:gd name="adj2" fmla="val 9112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FF0000"/>
                </a:solidFill>
              </a:rPr>
              <a:t>Let’s share…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7633" y="1913777"/>
            <a:ext cx="6042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What do they say? </a:t>
            </a: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34ACC7CE-4687-DFB8-2BEC-2BDF9D3F7BFB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4EFFE917-3A1B-9F9F-509E-CAE2DA541859}"/>
              </a:ext>
            </a:extLst>
          </p:cNvPr>
          <p:cNvCxnSpPr>
            <a:cxnSpLocks/>
          </p:cNvCxnSpPr>
          <p:nvPr/>
        </p:nvCxnSpPr>
        <p:spPr>
          <a:xfrm>
            <a:off x="4591559" y="1287466"/>
            <a:ext cx="24675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604F6B5C-C680-5C4F-3A49-33A65B330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38" y="2202644"/>
            <a:ext cx="7714592" cy="347289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16959" y="1413192"/>
            <a:ext cx="55276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Arial" panose="020B0604020202020204" pitchFamily="34" charset="0"/>
              </a:rPr>
              <a:t>What will Qingqing say?</a:t>
            </a:r>
          </a:p>
        </p:txBody>
      </p:sp>
      <p:sp>
        <p:nvSpPr>
          <p:cNvPr id="8" name="椭圆 7"/>
          <p:cNvSpPr/>
          <p:nvPr/>
        </p:nvSpPr>
        <p:spPr>
          <a:xfrm>
            <a:off x="5825354" y="4142248"/>
            <a:ext cx="758246" cy="756744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Times New Roman" panose="02020603050405020304" pitchFamily="18" charset="0"/>
            </a:endParaRPr>
          </a:p>
        </p:txBody>
      </p:sp>
      <p:sp>
        <p:nvSpPr>
          <p:cNvPr id="12" name="矩形 27">
            <a:extLst>
              <a:ext uri="{FF2B5EF4-FFF2-40B4-BE49-F238E27FC236}">
                <a16:creationId xmlns:a16="http://schemas.microsoft.com/office/drawing/2014/main" id="{25FA5F72-DF30-AA64-2C78-94907651DF9D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954079B1-16F2-DDAC-6387-626C6825683A}"/>
              </a:ext>
            </a:extLst>
          </p:cNvPr>
          <p:cNvCxnSpPr>
            <a:cxnSpLocks/>
          </p:cNvCxnSpPr>
          <p:nvPr/>
        </p:nvCxnSpPr>
        <p:spPr>
          <a:xfrm>
            <a:off x="4591559" y="1297246"/>
            <a:ext cx="24675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3B15863A-E4BA-B10A-9946-C35918443F42}"/>
              </a:ext>
            </a:extLst>
          </p:cNvPr>
          <p:cNvSpPr/>
          <p:nvPr/>
        </p:nvSpPr>
        <p:spPr>
          <a:xfrm>
            <a:off x="6179334" y="2312276"/>
            <a:ext cx="2701907" cy="1250731"/>
          </a:xfrm>
          <a:prstGeom prst="rect">
            <a:avLst/>
          </a:prstGeom>
          <a:solidFill>
            <a:srgbClr val="C9E3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00916AF-E6A8-8DD2-0FB6-5D18F2561E91}"/>
              </a:ext>
            </a:extLst>
          </p:cNvPr>
          <p:cNvSpPr/>
          <p:nvPr/>
        </p:nvSpPr>
        <p:spPr>
          <a:xfrm>
            <a:off x="6863255" y="3563007"/>
            <a:ext cx="1114097" cy="315519"/>
          </a:xfrm>
          <a:prstGeom prst="rect">
            <a:avLst/>
          </a:prstGeom>
          <a:solidFill>
            <a:srgbClr val="C9E3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形标注 10"/>
          <p:cNvSpPr/>
          <p:nvPr/>
        </p:nvSpPr>
        <p:spPr>
          <a:xfrm>
            <a:off x="6012667" y="2485016"/>
            <a:ext cx="2530475" cy="1136015"/>
          </a:xfrm>
          <a:prstGeom prst="wedgeEllipseCallou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cs typeface="Times New Roman" panose="02020603050405020304" pitchFamily="18" charset="0"/>
              </a:rPr>
              <a:t>Here’s a pencil.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710674" y="1522683"/>
            <a:ext cx="51142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Arial" panose="020B0604020202020204" pitchFamily="34" charset="0"/>
              </a:rPr>
              <a:t>Talk about the school things.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51375" y="767057"/>
            <a:ext cx="2755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practise.</a:t>
            </a:r>
          </a:p>
        </p:txBody>
      </p:sp>
      <p:pic>
        <p:nvPicPr>
          <p:cNvPr id="11" name="图片 10"/>
          <p:cNvPicPr/>
          <p:nvPr/>
        </p:nvPicPr>
        <p:blipFill>
          <a:blip r:embed="rId3"/>
          <a:srcRect l="75879" t="62412" r="1542"/>
          <a:stretch>
            <a:fillRect/>
          </a:stretch>
        </p:blipFill>
        <p:spPr>
          <a:xfrm>
            <a:off x="9206865" y="3536315"/>
            <a:ext cx="2621280" cy="2719070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778" b="92778" l="3560" r="91586">
                        <a14:foregroundMark x1="7443" y1="37222" x2="7443" y2="37222"/>
                        <a14:foregroundMark x1="3560" y1="36111" x2="3560" y2="36111"/>
                        <a14:foregroundMark x1="57929" y1="8889" x2="57929" y2="8889"/>
                        <a14:foregroundMark x1="56958" y1="20278" x2="54369" y2="8333"/>
                        <a14:foregroundMark x1="54693" y1="9167" x2="55987" y2="20833"/>
                        <a14:foregroundMark x1="54369" y1="7778" x2="55016" y2="19167"/>
                        <a14:foregroundMark x1="91909" y1="35556" x2="91909" y2="35556"/>
                        <a14:foregroundMark x1="67961" y1="88333" x2="67961" y2="88333"/>
                        <a14:foregroundMark x1="64725" y1="90833" x2="64725" y2="90833"/>
                        <a14:foregroundMark x1="48867" y1="92778" x2="48867" y2="927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32920" y="2753360"/>
            <a:ext cx="2943225" cy="3429000"/>
          </a:xfrm>
          <a:prstGeom prst="rect">
            <a:avLst/>
          </a:prstGeom>
        </p:spPr>
      </p:pic>
      <p:pic>
        <p:nvPicPr>
          <p:cNvPr id="13" name="图片 12"/>
          <p:cNvPicPr/>
          <p:nvPr/>
        </p:nvPicPr>
        <p:blipFill>
          <a:blip r:embed="rId6"/>
          <a:srcRect l="21673" t="10131" r="18021" b="23791"/>
          <a:stretch>
            <a:fillRect/>
          </a:stretch>
        </p:blipFill>
        <p:spPr>
          <a:xfrm>
            <a:off x="906145" y="1472565"/>
            <a:ext cx="1625600" cy="1283970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7"/>
          <a:srcRect l="8841" t="17016" r="13773" b="14692"/>
          <a:stretch>
            <a:fillRect/>
          </a:stretch>
        </p:blipFill>
        <p:spPr>
          <a:xfrm>
            <a:off x="427355" y="3124835"/>
            <a:ext cx="2590165" cy="1343025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8"/>
          <a:srcRect l="18805" t="22728" r="17539" b="33333"/>
          <a:stretch>
            <a:fillRect/>
          </a:stretch>
        </p:blipFill>
        <p:spPr>
          <a:xfrm>
            <a:off x="427355" y="5171440"/>
            <a:ext cx="2874010" cy="1083945"/>
          </a:xfrm>
          <a:prstGeom prst="rect">
            <a:avLst/>
          </a:prstGeom>
        </p:spPr>
      </p:pic>
      <p:sp>
        <p:nvSpPr>
          <p:cNvPr id="16" name="椭圆形标注 15"/>
          <p:cNvSpPr/>
          <p:nvPr/>
        </p:nvSpPr>
        <p:spPr>
          <a:xfrm>
            <a:off x="5634113" y="2278309"/>
            <a:ext cx="2660015" cy="1136015"/>
          </a:xfrm>
          <a:prstGeom prst="wedgeEllipseCallou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cs typeface="Times New Roman" panose="02020603050405020304" pitchFamily="18" charset="0"/>
              </a:rPr>
              <a:t>Here’s...</a:t>
            </a:r>
          </a:p>
        </p:txBody>
      </p:sp>
      <p:sp>
        <p:nvSpPr>
          <p:cNvPr id="18" name="椭圆形标注 17"/>
          <p:cNvSpPr/>
          <p:nvPr/>
        </p:nvSpPr>
        <p:spPr>
          <a:xfrm>
            <a:off x="8500640" y="2292985"/>
            <a:ext cx="3637080" cy="1136015"/>
          </a:xfrm>
          <a:prstGeom prst="wedgeEllipseCallout">
            <a:avLst>
              <a:gd name="adj1" fmla="val 3597"/>
              <a:gd name="adj2" fmla="val 79806"/>
            </a:avLst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cs typeface="Times New Roman" panose="02020603050405020304" pitchFamily="18" charset="0"/>
              </a:rPr>
              <a:t>Good job! / No, here’s…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08A696D3-9E62-FC1C-8B6F-074094417E53}"/>
              </a:ext>
            </a:extLst>
          </p:cNvPr>
          <p:cNvCxnSpPr>
            <a:cxnSpLocks/>
          </p:cNvCxnSpPr>
          <p:nvPr/>
        </p:nvCxnSpPr>
        <p:spPr>
          <a:xfrm>
            <a:off x="4616008" y="1316806"/>
            <a:ext cx="258672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028055" y="1660525"/>
            <a:ext cx="5154295" cy="2477135"/>
          </a:xfrm>
          <a:prstGeom prst="rect">
            <a:avLst/>
          </a:prstGeom>
          <a:noFill/>
          <a:ln w="28575" cmpd="thickThin">
            <a:solidFill>
              <a:schemeClr val="accent1">
                <a:shade val="50000"/>
              </a:schemeClr>
            </a:solidFill>
            <a:prstDash val="sysDash"/>
          </a:ln>
        </p:spPr>
        <p:txBody>
          <a:bodyPr wrap="square" rtlCol="0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</a:t>
            </a:r>
            <a:r>
              <a:rPr lang="en-US" altLang="zh-CN" sz="3200" dirty="0">
                <a:solidFill>
                  <a:srgbClr val="FFFF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altLang="zh-CN" sz="3200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Feifei</a:t>
            </a:r>
            <a:r>
              <a:rPr lang="en-US" altLang="zh-CN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: Oh, my pencil!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 err="1">
                <a:solidFill>
                  <a:schemeClr val="accent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Qingqing</a:t>
            </a:r>
            <a:r>
              <a:rPr lang="en-US" altLang="zh-CN" sz="3200" dirty="0">
                <a:solidFill>
                  <a:schemeClr val="accent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: Don’t worry.     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chemeClr val="accent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             Here’s a pencil.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altLang="zh-CN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</a:t>
            </a:r>
            <a:r>
              <a:rPr lang="en-US" altLang="zh-CN" sz="3200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Feifei</a:t>
            </a:r>
            <a:r>
              <a:rPr lang="en-US" altLang="zh-CN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: Thank you!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168546" y="3199664"/>
            <a:ext cx="4056432" cy="3053364"/>
            <a:chOff x="2287" y="5419"/>
            <a:chExt cx="5991" cy="4333"/>
          </a:xfrm>
        </p:grpSpPr>
        <p:pic>
          <p:nvPicPr>
            <p:cNvPr id="8" name="图片 7"/>
            <p:cNvPicPr/>
            <p:nvPr/>
          </p:nvPicPr>
          <p:blipFill>
            <a:blip r:embed="rId3"/>
            <a:srcRect l="37543" t="52359" r="39230"/>
            <a:stretch>
              <a:fillRect/>
            </a:stretch>
          </p:blipFill>
          <p:spPr>
            <a:xfrm>
              <a:off x="2287" y="5419"/>
              <a:ext cx="3139" cy="4009"/>
            </a:xfrm>
            <a:prstGeom prst="rect">
              <a:avLst/>
            </a:prstGeom>
          </p:spPr>
        </p:pic>
        <p:pic>
          <p:nvPicPr>
            <p:cNvPr id="9" name="图片 8"/>
            <p:cNvPicPr/>
            <p:nvPr/>
          </p:nvPicPr>
          <p:blipFill>
            <a:blip r:embed="rId4"/>
            <a:srcRect l="76685" t="62115" r="1256" b="7035"/>
            <a:stretch>
              <a:fillRect/>
            </a:stretch>
          </p:blipFill>
          <p:spPr>
            <a:xfrm>
              <a:off x="5297" y="7156"/>
              <a:ext cx="2981" cy="2596"/>
            </a:xfrm>
            <a:prstGeom prst="rect">
              <a:avLst/>
            </a:prstGeom>
          </p:spPr>
        </p:pic>
      </p:grpSp>
      <p:pic>
        <p:nvPicPr>
          <p:cNvPr id="2" name="图片 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" b="807"/>
          <a:stretch/>
        </p:blipFill>
        <p:spPr>
          <a:xfrm>
            <a:off x="511009" y="2079744"/>
            <a:ext cx="1993265" cy="1259352"/>
          </a:xfrm>
          <a:prstGeom prst="rect">
            <a:avLst/>
          </a:prstGeom>
        </p:spPr>
      </p:pic>
      <p:pic>
        <p:nvPicPr>
          <p:cNvPr id="3" name="图片 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1" b="4911"/>
          <a:stretch/>
        </p:blipFill>
        <p:spPr>
          <a:xfrm>
            <a:off x="2588895" y="1501763"/>
            <a:ext cx="2129155" cy="167576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4718050" y="833120"/>
            <a:ext cx="2755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Role-play.</a:t>
            </a: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955965F0-93BC-43BB-F837-F7A9DFAC2452}"/>
              </a:ext>
            </a:extLst>
          </p:cNvPr>
          <p:cNvCxnSpPr>
            <a:cxnSpLocks/>
          </p:cNvCxnSpPr>
          <p:nvPr/>
        </p:nvCxnSpPr>
        <p:spPr>
          <a:xfrm>
            <a:off x="5112519" y="1416685"/>
            <a:ext cx="19488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id="{01D761B9-8944-3774-21F4-A579D07ACC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4619782">
            <a:off x="-161677" y="4752391"/>
            <a:ext cx="2147907" cy="74555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B44B334F-C11D-DB7F-695F-6B2CF58CD1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9242" y="2478585"/>
            <a:ext cx="1762359" cy="190083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20E6D6DB-4028-240C-9EDB-772F70E28CCB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" b="1501"/>
          <a:stretch/>
        </p:blipFill>
        <p:spPr>
          <a:xfrm rot="21176948">
            <a:off x="4693449" y="4443307"/>
            <a:ext cx="2062716" cy="13637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t="1447" b="2407"/>
          <a:stretch>
            <a:fillRect/>
          </a:stretch>
        </p:blipFill>
        <p:spPr>
          <a:xfrm>
            <a:off x="3073080" y="1530520"/>
            <a:ext cx="5504547" cy="4215042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200899" y="5521446"/>
            <a:ext cx="2624455" cy="495300"/>
          </a:xfrm>
          <a:prstGeom prst="rect">
            <a:avLst/>
          </a:prstGeom>
          <a:gradFill>
            <a:gsLst>
              <a:gs pos="0">
                <a:srgbClr val="CFF9AE"/>
              </a:gs>
              <a:gs pos="90000">
                <a:srgbClr val="49E7CE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/>
                </a:solidFill>
                <a:cs typeface="Times New Roman" panose="02020603050405020304" pitchFamily="18" charset="0"/>
              </a:rPr>
              <a:t>water bottle</a:t>
            </a:r>
          </a:p>
        </p:txBody>
      </p:sp>
      <p:sp>
        <p:nvSpPr>
          <p:cNvPr id="14" name="矩形 13"/>
          <p:cNvSpPr/>
          <p:nvPr/>
        </p:nvSpPr>
        <p:spPr>
          <a:xfrm>
            <a:off x="6722684" y="5521446"/>
            <a:ext cx="1756410" cy="495300"/>
          </a:xfrm>
          <a:prstGeom prst="rect">
            <a:avLst/>
          </a:prstGeom>
          <a:gradFill>
            <a:gsLst>
              <a:gs pos="0">
                <a:srgbClr val="CFF9AE"/>
              </a:gs>
              <a:gs pos="90000">
                <a:srgbClr val="49E7CE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/>
                </a:solidFill>
                <a:cs typeface="Times New Roman" panose="02020603050405020304" pitchFamily="18" charset="0"/>
              </a:rPr>
              <a:t>toy car</a:t>
            </a:r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F38249DD-3062-3A05-1FD1-9C0BE7A49835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FF7655F1-1F60-FF26-B051-D16EBCF519BE}"/>
              </a:ext>
            </a:extLst>
          </p:cNvPr>
          <p:cNvCxnSpPr>
            <a:cxnSpLocks/>
          </p:cNvCxnSpPr>
          <p:nvPr/>
        </p:nvCxnSpPr>
        <p:spPr>
          <a:xfrm>
            <a:off x="4591559" y="1297246"/>
            <a:ext cx="24675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137272" y="1477210"/>
            <a:ext cx="53486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in your schoolbag?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107798" y="839962"/>
            <a:ext cx="3291840" cy="5619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circle.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746310E-DC56-880C-12F9-B37ECA0F1589}"/>
              </a:ext>
            </a:extLst>
          </p:cNvPr>
          <p:cNvCxnSpPr>
            <a:cxnSpLocks/>
          </p:cNvCxnSpPr>
          <p:nvPr/>
        </p:nvCxnSpPr>
        <p:spPr>
          <a:xfrm>
            <a:off x="4229712" y="1343249"/>
            <a:ext cx="303659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495C9286-2EA1-CC5C-F330-DAE76CAEDB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47" b="2407"/>
          <a:stretch>
            <a:fillRect/>
          </a:stretch>
        </p:blipFill>
        <p:spPr>
          <a:xfrm>
            <a:off x="3061040" y="2159856"/>
            <a:ext cx="5136069" cy="393288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325235" y="2415839"/>
            <a:ext cx="5775325" cy="2958502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S1: A / An... is in your schoolbag.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S2: No.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S1: A / An... is in your schoolbag.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S2: Yes.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421301" y="942975"/>
            <a:ext cx="534939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Guess and say.</a:t>
            </a:r>
          </a:p>
        </p:txBody>
      </p:sp>
      <p:pic>
        <p:nvPicPr>
          <p:cNvPr id="6" name="图片 5"/>
          <p:cNvPicPr/>
          <p:nvPr/>
        </p:nvPicPr>
        <p:blipFill>
          <a:blip r:embed="rId3"/>
          <a:srcRect l="32482" t="30362" r="29242" b="28469"/>
          <a:stretch>
            <a:fillRect/>
          </a:stretch>
        </p:blipFill>
        <p:spPr>
          <a:xfrm>
            <a:off x="1524000" y="2556510"/>
            <a:ext cx="3368675" cy="2886075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4"/>
          <a:stretch>
            <a:fillRect/>
          </a:stretch>
        </p:blipFill>
        <p:spPr>
          <a:xfrm>
            <a:off x="3843655" y="1726565"/>
            <a:ext cx="2732405" cy="1521460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5"/>
          <a:srcRect l="9666" r="20005"/>
          <a:stretch>
            <a:fillRect/>
          </a:stretch>
        </p:blipFill>
        <p:spPr>
          <a:xfrm>
            <a:off x="0" y="4622165"/>
            <a:ext cx="1658620" cy="1366520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6"/>
          <a:stretch>
            <a:fillRect/>
          </a:stretch>
        </p:blipFill>
        <p:spPr>
          <a:xfrm>
            <a:off x="91440" y="1856740"/>
            <a:ext cx="2770505" cy="1391285"/>
          </a:xfrm>
          <a:prstGeom prst="rect">
            <a:avLst/>
          </a:prstGeom>
        </p:spPr>
      </p:pic>
      <p:pic>
        <p:nvPicPr>
          <p:cNvPr id="16" name="图片 15"/>
          <p:cNvPicPr/>
          <p:nvPr/>
        </p:nvPicPr>
        <p:blipFill>
          <a:blip r:embed="rId7"/>
          <a:stretch>
            <a:fillRect/>
          </a:stretch>
        </p:blipFill>
        <p:spPr>
          <a:xfrm>
            <a:off x="-117475" y="3126105"/>
            <a:ext cx="2004060" cy="1416050"/>
          </a:xfrm>
          <a:prstGeom prst="rect">
            <a:avLst/>
          </a:prstGeom>
        </p:spPr>
      </p:pic>
      <p:pic>
        <p:nvPicPr>
          <p:cNvPr id="5" name="图片 4"/>
          <p:cNvPicPr/>
          <p:nvPr/>
        </p:nvPicPr>
        <p:blipFill>
          <a:blip r:embed="rId8"/>
          <a:stretch>
            <a:fillRect/>
          </a:stretch>
        </p:blipFill>
        <p:spPr>
          <a:xfrm>
            <a:off x="4469765" y="4542155"/>
            <a:ext cx="1732280" cy="1658620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13E486C4-0F09-D1A6-3A00-37E41A43C3C2}"/>
              </a:ext>
            </a:extLst>
          </p:cNvPr>
          <p:cNvCxnSpPr>
            <a:cxnSpLocks/>
          </p:cNvCxnSpPr>
          <p:nvPr/>
        </p:nvCxnSpPr>
        <p:spPr>
          <a:xfrm>
            <a:off x="3515795" y="1491402"/>
            <a:ext cx="519300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531815" y="854443"/>
            <a:ext cx="2755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Play the game.</a:t>
            </a:r>
          </a:p>
        </p:txBody>
      </p:sp>
      <p:pic>
        <p:nvPicPr>
          <p:cNvPr id="2" name="图片 1"/>
          <p:cNvPicPr/>
          <p:nvPr/>
        </p:nvPicPr>
        <p:blipFill>
          <a:blip r:embed="rId2"/>
          <a:srcRect l="33575" t="30362" r="29242" b="29559"/>
          <a:stretch>
            <a:fillRect/>
          </a:stretch>
        </p:blipFill>
        <p:spPr>
          <a:xfrm>
            <a:off x="4694246" y="2852737"/>
            <a:ext cx="3272464" cy="2809697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3"/>
          <a:stretch>
            <a:fillRect/>
          </a:stretch>
        </p:blipFill>
        <p:spPr>
          <a:xfrm>
            <a:off x="8007469" y="1542557"/>
            <a:ext cx="2732405" cy="1521460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4"/>
          <a:stretch>
            <a:fillRect/>
          </a:stretch>
        </p:blipFill>
        <p:spPr>
          <a:xfrm>
            <a:off x="1886585" y="3745230"/>
            <a:ext cx="2358390" cy="1366520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5"/>
          <a:stretch>
            <a:fillRect/>
          </a:stretch>
        </p:blipFill>
        <p:spPr>
          <a:xfrm>
            <a:off x="1474470" y="1286510"/>
            <a:ext cx="2770505" cy="1391285"/>
          </a:xfrm>
          <a:prstGeom prst="rect">
            <a:avLst/>
          </a:prstGeom>
        </p:spPr>
      </p:pic>
      <p:pic>
        <p:nvPicPr>
          <p:cNvPr id="16" name="图片 15"/>
          <p:cNvPicPr/>
          <p:nvPr/>
        </p:nvPicPr>
        <p:blipFill>
          <a:blip r:embed="rId6"/>
          <a:stretch>
            <a:fillRect/>
          </a:stretch>
        </p:blipFill>
        <p:spPr>
          <a:xfrm>
            <a:off x="1265555" y="2555875"/>
            <a:ext cx="2004060" cy="1416050"/>
          </a:xfrm>
          <a:prstGeom prst="rect">
            <a:avLst/>
          </a:prstGeom>
        </p:spPr>
      </p:pic>
      <p:pic>
        <p:nvPicPr>
          <p:cNvPr id="3" name="图片 2"/>
          <p:cNvPicPr/>
          <p:nvPr/>
        </p:nvPicPr>
        <p:blipFill>
          <a:blip r:embed="rId7"/>
          <a:srcRect l="25245" t="71594" r="62787" b="9393"/>
          <a:stretch>
            <a:fillRect/>
          </a:stretch>
        </p:blipFill>
        <p:spPr>
          <a:xfrm>
            <a:off x="3478530" y="4942840"/>
            <a:ext cx="1053285" cy="1332865"/>
          </a:xfrm>
          <a:prstGeom prst="rect">
            <a:avLst/>
          </a:prstGeom>
        </p:spPr>
      </p:pic>
      <p:pic>
        <p:nvPicPr>
          <p:cNvPr id="4" name="图片 3"/>
          <p:cNvPicPr/>
          <p:nvPr/>
        </p:nvPicPr>
        <p:blipFill>
          <a:blip r:embed="rId8"/>
          <a:srcRect l="67511" t="66694" r="2814" b="8306"/>
          <a:stretch>
            <a:fillRect/>
          </a:stretch>
        </p:blipFill>
        <p:spPr>
          <a:xfrm>
            <a:off x="8319770" y="4336415"/>
            <a:ext cx="2611755" cy="1752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310374" y="2114395"/>
            <a:ext cx="5005376" cy="584775"/>
          </a:xfrm>
          <a:prstGeom prst="rect">
            <a:avLst/>
          </a:prstGeom>
          <a:noFill/>
          <a:ln>
            <a:solidFill>
              <a:srgbClr val="0070C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A /An... is in your schoolbag. </a:t>
            </a:r>
          </a:p>
        </p:txBody>
      </p:sp>
      <p:pic>
        <p:nvPicPr>
          <p:cNvPr id="6" name="图片 5"/>
          <p:cNvPicPr/>
          <p:nvPr/>
        </p:nvPicPr>
        <p:blipFill>
          <a:blip r:embed="rId9"/>
          <a:stretch>
            <a:fillRect/>
          </a:stretch>
        </p:blipFill>
        <p:spPr>
          <a:xfrm>
            <a:off x="9072880" y="2677795"/>
            <a:ext cx="1732280" cy="1658620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78D3B726-1A8C-6701-CF94-C813ECDA78F9}"/>
              </a:ext>
            </a:extLst>
          </p:cNvPr>
          <p:cNvCxnSpPr>
            <a:cxnSpLocks/>
          </p:cNvCxnSpPr>
          <p:nvPr/>
        </p:nvCxnSpPr>
        <p:spPr>
          <a:xfrm>
            <a:off x="4577705" y="1426771"/>
            <a:ext cx="263969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297362" y="863337"/>
            <a:ext cx="35972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circle.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220" y="2698204"/>
            <a:ext cx="2655831" cy="350695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464" y="2662702"/>
            <a:ext cx="2585736" cy="354245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833785" y="1411406"/>
            <a:ext cx="8771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circle the five differences in the two pictures.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21510" y="2061524"/>
            <a:ext cx="2127250" cy="541020"/>
          </a:xfrm>
          <a:prstGeom prst="rect">
            <a:avLst/>
          </a:prstGeom>
          <a:solidFill>
            <a:schemeClr val="accent2"/>
          </a:solidFill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ea typeface="微软雅黑" panose="020B0503020204020204" charset="-122"/>
              </a:rPr>
              <a:t>Picture 1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831012" y="2093039"/>
            <a:ext cx="2127250" cy="541020"/>
          </a:xfrm>
          <a:prstGeom prst="rect">
            <a:avLst/>
          </a:prstGeom>
          <a:solidFill>
            <a:schemeClr val="accent2"/>
          </a:solidFill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ea typeface="微软雅黑" panose="020B0503020204020204" charset="-122"/>
              </a:rPr>
              <a:t>Picture 2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626C66FF-9EAD-389F-ADCA-09F890E83AB6}"/>
              </a:ext>
            </a:extLst>
          </p:cNvPr>
          <p:cNvCxnSpPr>
            <a:cxnSpLocks/>
          </p:cNvCxnSpPr>
          <p:nvPr/>
        </p:nvCxnSpPr>
        <p:spPr>
          <a:xfrm>
            <a:off x="4660017" y="1382762"/>
            <a:ext cx="28703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3239033" y="816670"/>
            <a:ext cx="50883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Check the answers.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097" y="1401445"/>
            <a:ext cx="3524250" cy="48863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 b="2192"/>
          <a:stretch>
            <a:fillRect/>
          </a:stretch>
        </p:blipFill>
        <p:spPr>
          <a:xfrm>
            <a:off x="8386445" y="1418590"/>
            <a:ext cx="3709035" cy="4869180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11370067" y="5654210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595591" y="3844606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982894" y="3914812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904269" y="3844607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0645387" y="3853180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3261083" y="5539482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773658" y="5381942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9726202" y="5381943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923157" y="5456555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8847134" y="5539482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982980" y="1139825"/>
            <a:ext cx="2127250" cy="541020"/>
          </a:xfrm>
          <a:prstGeom prst="rect">
            <a:avLst/>
          </a:prstGeom>
          <a:solidFill>
            <a:schemeClr val="accent2"/>
          </a:solidFill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ea typeface="微软雅黑" panose="020B0503020204020204" charset="-122"/>
              </a:rPr>
              <a:t>Picture 1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073515" y="1139825"/>
            <a:ext cx="2127250" cy="541020"/>
          </a:xfrm>
          <a:prstGeom prst="rect">
            <a:avLst/>
          </a:prstGeom>
          <a:solidFill>
            <a:schemeClr val="accent2"/>
          </a:solidFill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ea typeface="微软雅黑" panose="020B0503020204020204" charset="-122"/>
              </a:rPr>
              <a:t>Picture 2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E3D6AD0-911F-225E-7E57-697B02B6EC60}"/>
              </a:ext>
            </a:extLst>
          </p:cNvPr>
          <p:cNvCxnSpPr>
            <a:cxnSpLocks/>
          </p:cNvCxnSpPr>
          <p:nvPr/>
        </p:nvCxnSpPr>
        <p:spPr>
          <a:xfrm>
            <a:off x="4083016" y="1338754"/>
            <a:ext cx="339354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21229" y="883055"/>
            <a:ext cx="72748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51110" y="1650839"/>
            <a:ext cx="100798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运用所学语言向朋友介绍自己书包里的学习用品等物品。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给图中的学习用品涂上自己喜欢的颜色，并向同学介绍。（可选做）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5917D837-A299-8BC0-5108-03465E2CE622}"/>
              </a:ext>
            </a:extLst>
          </p:cNvPr>
          <p:cNvCxnSpPr>
            <a:cxnSpLocks/>
          </p:cNvCxnSpPr>
          <p:nvPr/>
        </p:nvCxnSpPr>
        <p:spPr>
          <a:xfrm>
            <a:off x="5051204" y="1382762"/>
            <a:ext cx="201950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id="{5DA4FA33-5A32-6761-6260-5B26F7C635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7459" y="3712942"/>
            <a:ext cx="5604061" cy="241580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85C8E226-4333-93A2-5DAC-9CC3667FC923}"/>
              </a:ext>
            </a:extLst>
          </p:cNvPr>
          <p:cNvSpPr txBox="1"/>
          <p:nvPr/>
        </p:nvSpPr>
        <p:spPr>
          <a:xfrm>
            <a:off x="793750" y="2044065"/>
            <a:ext cx="10715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practise! 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＆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Circle and say. 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＆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Let’s have fun.</a:t>
            </a:r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3&quot;:[4364947,4638197]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432</Words>
  <Application>Microsoft Office PowerPoint</Application>
  <PresentationFormat>宽屏</PresentationFormat>
  <Paragraphs>77</Paragraphs>
  <Slides>18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黑体</vt:lpstr>
      <vt:lpstr>华文楷体</vt:lpstr>
      <vt:lpstr>宋体</vt:lpstr>
      <vt:lpstr>微软雅黑</vt:lpstr>
      <vt:lpstr>Arial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391</cp:revision>
  <dcterms:created xsi:type="dcterms:W3CDTF">2020-02-05T11:17:00Z</dcterms:created>
  <dcterms:modified xsi:type="dcterms:W3CDTF">2026-07-09T05:49:17Z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2052-12.1.0.21915</vt:lpwstr>
  </property>
</Properties>
</file>