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67" r:id="rId3"/>
    <p:sldId id="257" r:id="rId4"/>
    <p:sldId id="287" r:id="rId5"/>
    <p:sldId id="288" r:id="rId6"/>
    <p:sldId id="289" r:id="rId7"/>
    <p:sldId id="290" r:id="rId8"/>
    <p:sldId id="291" r:id="rId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B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-152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2019/2/28</a:t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15592679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09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071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15.xml"/><Relationship Id="rId10" Type="http://schemas.openxmlformats.org/officeDocument/2006/relationships/tags" Target="../tags/tag20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5.xml"/><Relationship Id="rId10" Type="http://schemas.openxmlformats.org/officeDocument/2006/relationships/tags" Target="../tags/tag30.xml"/><Relationship Id="rId4" Type="http://schemas.openxmlformats.org/officeDocument/2006/relationships/tags" Target="../tags/tag24.xml"/><Relationship Id="rId9" Type="http://schemas.openxmlformats.org/officeDocument/2006/relationships/tags" Target="../tags/tag2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5.xml"/><Relationship Id="rId10" Type="http://schemas.openxmlformats.org/officeDocument/2006/relationships/tags" Target="../tags/tag40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3" Type="http://schemas.openxmlformats.org/officeDocument/2006/relationships/tags" Target="../tags/tag53.xml"/><Relationship Id="rId7" Type="http://schemas.openxmlformats.org/officeDocument/2006/relationships/tags" Target="../tags/tag57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5.xml"/><Relationship Id="rId10" Type="http://schemas.openxmlformats.org/officeDocument/2006/relationships/tags" Target="../tags/tag60.xml"/><Relationship Id="rId4" Type="http://schemas.openxmlformats.org/officeDocument/2006/relationships/tags" Target="../tags/tag54.xml"/><Relationship Id="rId9" Type="http://schemas.openxmlformats.org/officeDocument/2006/relationships/tags" Target="../tags/tag5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8.xml"/><Relationship Id="rId3" Type="http://schemas.openxmlformats.org/officeDocument/2006/relationships/tags" Target="../tags/tag63.xml"/><Relationship Id="rId7" Type="http://schemas.openxmlformats.org/officeDocument/2006/relationships/tags" Target="../tags/tag67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5.xml"/><Relationship Id="rId10" Type="http://schemas.openxmlformats.org/officeDocument/2006/relationships/tags" Target="../tags/tag70.xml"/><Relationship Id="rId4" Type="http://schemas.openxmlformats.org/officeDocument/2006/relationships/tags" Target="../tags/tag64.xml"/><Relationship Id="rId9" Type="http://schemas.openxmlformats.org/officeDocument/2006/relationships/tags" Target="../tags/tag6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1147412" y="2619943"/>
            <a:ext cx="5810358" cy="5810358"/>
            <a:chOff x="4753847" y="2003323"/>
            <a:chExt cx="5810358" cy="5810358"/>
          </a:xfrm>
        </p:grpSpPr>
        <p:sp>
          <p:nvSpPr>
            <p:cNvPr id="11" name="椭圆 10"/>
            <p:cNvSpPr/>
            <p:nvPr/>
          </p:nvSpPr>
          <p:spPr>
            <a:xfrm>
              <a:off x="4753847" y="2003323"/>
              <a:ext cx="5810358" cy="5810358"/>
            </a:xfrm>
            <a:prstGeom prst="ellipse">
              <a:avLst/>
            </a:prstGeom>
            <a:solidFill>
              <a:srgbClr val="46D5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215556" y="2704717"/>
              <a:ext cx="4736126" cy="4736126"/>
            </a:xfrm>
            <a:prstGeom prst="ellipse">
              <a:avLst/>
            </a:prstGeom>
            <a:solidFill>
              <a:srgbClr val="4CB5CD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5321081" y="3515678"/>
              <a:ext cx="3815081" cy="3815081"/>
            </a:xfrm>
            <a:prstGeom prst="ellipse">
              <a:avLst/>
            </a:prstGeom>
            <a:solidFill>
              <a:srgbClr val="CDF3F3"/>
            </a:solidFill>
            <a:ln w="28575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3694345" y="-575"/>
            <a:ext cx="6151809" cy="6151809"/>
            <a:chOff x="7543749" y="1141865"/>
            <a:chExt cx="6151809" cy="6151809"/>
          </a:xfrm>
        </p:grpSpPr>
        <p:sp>
          <p:nvSpPr>
            <p:cNvPr id="13" name="椭圆 12"/>
            <p:cNvSpPr/>
            <p:nvPr/>
          </p:nvSpPr>
          <p:spPr>
            <a:xfrm>
              <a:off x="7543749" y="1141865"/>
              <a:ext cx="6151809" cy="6151809"/>
            </a:xfrm>
            <a:prstGeom prst="ellipse">
              <a:avLst/>
            </a:prstGeom>
            <a:solidFill>
              <a:srgbClr val="D335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075931" y="1883624"/>
              <a:ext cx="4972446" cy="4972446"/>
            </a:xfrm>
            <a:prstGeom prst="ellipse">
              <a:avLst/>
            </a:prstGeom>
            <a:solidFill>
              <a:srgbClr val="DF6792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870716" y="2623145"/>
              <a:ext cx="3405578" cy="3405578"/>
            </a:xfrm>
            <a:prstGeom prst="ellipse">
              <a:avLst/>
            </a:prstGeom>
            <a:solidFill>
              <a:srgbClr val="F7C3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35629" y="249737"/>
            <a:ext cx="983811" cy="983811"/>
            <a:chOff x="-445036" y="1588643"/>
            <a:chExt cx="983811" cy="983811"/>
          </a:xfrm>
        </p:grpSpPr>
        <p:sp>
          <p:nvSpPr>
            <p:cNvPr id="19" name="椭圆 18"/>
            <p:cNvSpPr/>
            <p:nvPr/>
          </p:nvSpPr>
          <p:spPr>
            <a:xfrm>
              <a:off x="-445036" y="1588643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-266919" y="1766760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48700" y="-1150004"/>
            <a:ext cx="4304764" cy="4304764"/>
            <a:chOff x="-1671581" y="-498242"/>
            <a:chExt cx="4304764" cy="4304764"/>
          </a:xfrm>
        </p:grpSpPr>
        <p:sp>
          <p:nvSpPr>
            <p:cNvPr id="10" name="椭圆 9"/>
            <p:cNvSpPr/>
            <p:nvPr/>
          </p:nvSpPr>
          <p:spPr>
            <a:xfrm>
              <a:off x="-1671581" y="-498242"/>
              <a:ext cx="4304764" cy="4304764"/>
            </a:xfrm>
            <a:prstGeom prst="ellipse">
              <a:avLst/>
            </a:prstGeom>
            <a:solidFill>
              <a:srgbClr val="F2EB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1162317" y="-272869"/>
              <a:ext cx="3661894" cy="366189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425488" y="-65041"/>
              <a:ext cx="2915992" cy="2915992"/>
            </a:xfrm>
            <a:prstGeom prst="ellipse">
              <a:avLst/>
            </a:prstGeom>
            <a:solidFill>
              <a:srgbClr val="FBD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73" name="标题 3073"/>
          <p:cNvSpPr>
            <a:spLocks noGrp="1"/>
          </p:cNvSpPr>
          <p:nvPr>
            <p:ph type="ctrTitle"/>
          </p:nvPr>
        </p:nvSpPr>
        <p:spPr>
          <a:xfrm>
            <a:off x="323528" y="947010"/>
            <a:ext cx="7772400" cy="2842030"/>
          </a:xfrm>
          <a:noFill/>
        </p:spPr>
        <p:txBody>
          <a:bodyPr anchor="ctr"/>
          <a:lstStyle/>
          <a:p>
            <a:pPr lvl="0">
              <a:spcBef>
                <a:spcPct val="20000"/>
              </a:spcBef>
            </a:pPr>
            <a:r>
              <a:rPr lang="en-US" altLang="zh-CN" sz="6600" b="1" kern="1200" baseline="0" dirty="0" smtClean="0">
                <a:latin typeface="+mj-lt"/>
                <a:ea typeface="+mj-ea"/>
                <a:cs typeface="+mj-cs"/>
              </a:rPr>
              <a:t>Music</a:t>
            </a:r>
            <a:r>
              <a:rPr lang="zh-CN" altLang="en-US" sz="6600" b="1" kern="1200" baseline="0" dirty="0" smtClean="0">
                <a:latin typeface="+mj-lt"/>
                <a:ea typeface="+mj-ea"/>
                <a:cs typeface="+mj-cs"/>
              </a:rPr>
              <a:t>：</a:t>
            </a:r>
            <a:r>
              <a:rPr lang="en-US" altLang="zh-CN" sz="7200" b="1" kern="1200" baseline="0" dirty="0" smtClean="0">
                <a:latin typeface="+mj-lt"/>
                <a:ea typeface="+mj-ea"/>
                <a:cs typeface="+mj-cs"/>
              </a:rPr>
              <a:t/>
            </a:r>
            <a:br>
              <a:rPr lang="en-US" altLang="zh-CN" sz="7200" b="1" kern="1200" baseline="0" dirty="0" smtClean="0">
                <a:latin typeface="+mj-lt"/>
                <a:ea typeface="+mj-ea"/>
                <a:cs typeface="+mj-cs"/>
              </a:rPr>
            </a:br>
            <a:r>
              <a:rPr lang="en-US" altLang="zh-CN" sz="4400" b="1" dirty="0" smtClean="0">
                <a:solidFill>
                  <a:srgbClr val="000000"/>
                </a:solidFill>
                <a:cs typeface="+mn-cs"/>
              </a:rPr>
              <a:t>Magic </a:t>
            </a:r>
            <a:r>
              <a:rPr lang="en-US" altLang="zh-CN" sz="4400" b="1" dirty="0">
                <a:solidFill>
                  <a:srgbClr val="000000"/>
                </a:solidFill>
                <a:cs typeface="+mn-cs"/>
              </a:rPr>
              <a:t>and </a:t>
            </a:r>
            <a:r>
              <a:rPr lang="en-US" altLang="zh-CN" sz="4400" b="1" dirty="0" smtClean="0">
                <a:solidFill>
                  <a:srgbClr val="000000"/>
                </a:solidFill>
                <a:cs typeface="+mn-cs"/>
              </a:rPr>
              <a:t>Imagination</a:t>
            </a:r>
            <a:br>
              <a:rPr lang="en-US" altLang="zh-CN" sz="4400" b="1" dirty="0" smtClean="0">
                <a:solidFill>
                  <a:srgbClr val="000000"/>
                </a:solidFill>
                <a:cs typeface="+mn-cs"/>
              </a:rPr>
            </a:br>
            <a:r>
              <a:rPr lang="zh-CN" altLang="en-US" sz="4400" b="1" dirty="0" smtClean="0">
                <a:solidFill>
                  <a:srgbClr val="000000"/>
                </a:solidFill>
                <a:cs typeface="+mn-cs"/>
              </a:rPr>
              <a:t>无处不音乐</a:t>
            </a:r>
            <a:endParaRPr lang="en-US" altLang="zh-CN" sz="7200" b="1" kern="1200" baseline="0" dirty="0">
              <a:latin typeface="+mj-lt"/>
              <a:ea typeface="+mj-ea"/>
              <a:cs typeface="+mj-cs"/>
            </a:endParaRPr>
          </a:p>
        </p:txBody>
      </p:sp>
      <p:sp>
        <p:nvSpPr>
          <p:cNvPr id="3074" name="副标题 3074"/>
          <p:cNvSpPr>
            <a:spLocks noGrp="1"/>
          </p:cNvSpPr>
          <p:nvPr>
            <p:ph type="subTitle" idx="1"/>
          </p:nvPr>
        </p:nvSpPr>
        <p:spPr>
          <a:xfrm>
            <a:off x="4049364" y="5229200"/>
            <a:ext cx="5094636" cy="665195"/>
          </a:xfrm>
        </p:spPr>
        <p:txBody>
          <a:bodyPr anchor="t"/>
          <a:lstStyle/>
          <a:p>
            <a:pPr defTabSz="914400"/>
            <a:r>
              <a:rPr lang="zh-CN" altLang="en-US" sz="3200" b="1" kern="1200" baseline="0" dirty="0" smtClean="0">
                <a:latin typeface="+mn-lt"/>
                <a:ea typeface="+mn-ea"/>
                <a:cs typeface="+mn-cs"/>
              </a:rPr>
              <a:t>选自</a:t>
            </a:r>
            <a:r>
              <a:rPr lang="en-US" altLang="zh-CN" sz="3200" b="1" kern="1200" baseline="0" dirty="0" smtClean="0">
                <a:latin typeface="+mn-lt"/>
                <a:ea typeface="+mn-ea"/>
                <a:cs typeface="+mn-cs"/>
              </a:rPr>
              <a:t>《</a:t>
            </a:r>
            <a:r>
              <a:rPr lang="zh-CN" altLang="en-US" sz="3200" b="1" kern="1200" baseline="0" dirty="0" smtClean="0">
                <a:latin typeface="+mn-lt"/>
                <a:ea typeface="+mn-ea"/>
                <a:cs typeface="+mn-cs"/>
              </a:rPr>
              <a:t>多维阅读第</a:t>
            </a:r>
            <a:r>
              <a:rPr lang="en-US" altLang="zh-CN" sz="3200" b="1" kern="1200" baseline="0" dirty="0" smtClean="0">
                <a:latin typeface="+mn-lt"/>
                <a:ea typeface="+mn-ea"/>
                <a:cs typeface="+mn-cs"/>
              </a:rPr>
              <a:t>21</a:t>
            </a:r>
            <a:r>
              <a:rPr lang="zh-CN" altLang="en-US" sz="3200" b="1" kern="1200" baseline="0" dirty="0" smtClean="0">
                <a:latin typeface="+mn-lt"/>
                <a:ea typeface="+mn-ea"/>
                <a:cs typeface="+mn-cs"/>
              </a:rPr>
              <a:t>级</a:t>
            </a:r>
            <a:r>
              <a:rPr lang="en-US" altLang="zh-CN" sz="3200" b="1" kern="1200" baseline="0" dirty="0" smtClean="0">
                <a:latin typeface="+mn-lt"/>
                <a:ea typeface="+mn-ea"/>
                <a:cs typeface="+mn-cs"/>
              </a:rPr>
              <a:t>》</a:t>
            </a:r>
            <a:endParaRPr lang="zh-CN" altLang="zh-CN" sz="3200" b="1" kern="1200" baseline="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7" name="PA_椭圆 10"/>
            <p:cNvSpPr/>
            <p:nvPr>
              <p:custDataLst>
                <p:tags r:id="rId9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8" name="PA_椭圆 11"/>
            <p:cNvSpPr/>
            <p:nvPr>
              <p:custDataLst>
                <p:tags r:id="rId10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9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0" name="PA_椭圆 12"/>
            <p:cNvSpPr/>
            <p:nvPr>
              <p:custDataLst>
                <p:tags r:id="rId6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1" name="PA_椭圆 13"/>
            <p:cNvSpPr/>
            <p:nvPr>
              <p:custDataLst>
                <p:tags r:id="rId7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2" name="PA_椭圆 14"/>
            <p:cNvSpPr/>
            <p:nvPr>
              <p:custDataLst>
                <p:tags r:id="rId8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5122" name="内容占位符 2"/>
          <p:cNvSpPr>
            <a:spLocks noGrp="1"/>
          </p:cNvSpPr>
          <p:nvPr>
            <p:ph idx="1"/>
          </p:nvPr>
        </p:nvSpPr>
        <p:spPr>
          <a:xfrm>
            <a:off x="611560" y="1268760"/>
            <a:ext cx="8051927" cy="3556529"/>
          </a:xfrm>
        </p:spPr>
        <p:txBody>
          <a:bodyPr anchor="t"/>
          <a:lstStyle/>
          <a:p>
            <a:pPr marL="0" indent="0" algn="just"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1. What is music in your mind?  </a:t>
            </a:r>
          </a:p>
          <a:p>
            <a:pPr marL="0" indent="0" algn="just"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2. How do you enjoy music in your daily life? </a:t>
            </a:r>
          </a:p>
          <a:p>
            <a:pPr marL="0" indent="0" algn="just">
              <a:buNone/>
            </a:pP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Do you believe that music itself has power? Why? </a:t>
            </a:r>
          </a:p>
        </p:txBody>
      </p:sp>
      <p:grpSp>
        <p:nvGrpSpPr>
          <p:cNvPr id="13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4" name="椭圆 13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5" name="椭圆 14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6" name="椭圆 15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7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18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9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0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3715" y="332656"/>
            <a:ext cx="3272141" cy="642466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Make </a:t>
            </a:r>
            <a:r>
              <a:rPr lang="en-US" altLang="zh-CN" sz="3600" b="1" dirty="0" smtClean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predictions 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418631" y="2060848"/>
            <a:ext cx="8229600" cy="1800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What do you </a:t>
            </a: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think will 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be talked about in the book? </a:t>
            </a: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9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10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6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7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8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6" name="椭圆 15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7" name="椭圆 16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8" name="椭圆 17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0" y="332656"/>
            <a:ext cx="3995936" cy="648072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Analyze the </a:t>
            </a:r>
            <a:r>
              <a:rPr lang="en-US" altLang="zh-CN" sz="3600" b="1" dirty="0" smtClean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structure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383934" y="1916832"/>
            <a:ext cx="8162772" cy="24461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1. How 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many parts can the passage be </a:t>
            </a: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divided into?</a:t>
            </a:r>
          </a:p>
          <a:p>
            <a:pPr marL="0" indent="0">
              <a:buNone/>
            </a:pP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. What’s the main idea of each part?</a:t>
            </a: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9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10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6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7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8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6" name="椭圆 15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7" name="椭圆 16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8" name="椭圆 17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</p:spTree>
    <p:extLst>
      <p:ext uri="{BB962C8B-B14F-4D97-AF65-F5344CB8AC3E}">
        <p14:creationId xmlns:p14="http://schemas.microsoft.com/office/powerpoint/2010/main" val="105227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-11578" y="260648"/>
            <a:ext cx="5652119" cy="548680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Draw a mind-map and </a:t>
            </a:r>
            <a:r>
              <a:rPr lang="en-US" altLang="zh-CN" sz="3600" b="1" dirty="0" smtClean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discuss 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9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10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6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7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8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6" name="椭圆 15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7" name="椭圆 16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8" name="椭圆 17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107504" y="1417376"/>
            <a:ext cx="8892480" cy="38442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1. What instruments are mentioned in the book? </a:t>
            </a:r>
          </a:p>
          <a:p>
            <a:pPr marL="0" indent="0"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2. How did each instrument come into being? </a:t>
            </a:r>
          </a:p>
          <a:p>
            <a:pPr marL="0" indent="0"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3. What are the distinct characteristics of each instrument? </a:t>
            </a:r>
          </a:p>
          <a:p>
            <a:pPr marL="0" indent="0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What are the similarities among all these instruments?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zh-CN" altLang="en-US" sz="3000" b="1" dirty="0" smtClean="0">
                <a:latin typeface="Arial Narrow" panose="020B0606020202030204" pitchFamily="34" charset="0"/>
              </a:rPr>
              <a:t> </a:t>
            </a:r>
            <a:endParaRPr lang="zh-CN" altLang="en-US" sz="3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6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8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9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10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0" y="332656"/>
            <a:ext cx="3059832" cy="576064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Voice </a:t>
            </a:r>
            <a:r>
              <a:rPr lang="en-US" altLang="zh-CN" sz="3600" b="1" dirty="0" smtClean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opinions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6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7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6" name="椭圆 15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7" name="椭圆 16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8" name="椭圆 17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107504" y="1417376"/>
            <a:ext cx="8928992" cy="32705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1. Should people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change what the composer intended the music to sound like? Why? Why not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? 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factors do you think will influence the development of music? 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do you think of today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s music trend? Why? </a:t>
            </a:r>
          </a:p>
        </p:txBody>
      </p:sp>
    </p:spTree>
    <p:extLst>
      <p:ext uri="{BB962C8B-B14F-4D97-AF65-F5344CB8AC3E}">
        <p14:creationId xmlns:p14="http://schemas.microsoft.com/office/powerpoint/2010/main" val="312582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8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9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10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0" y="332656"/>
            <a:ext cx="3635896" cy="576064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Make </a:t>
            </a:r>
            <a:r>
              <a:rPr lang="en-US" altLang="zh-CN" sz="3600" b="1" dirty="0" smtClean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connections 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6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7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5" name="PA_组合 2"/>
          <p:cNvGrpSpPr/>
          <p:nvPr/>
        </p:nvGrpSpPr>
        <p:grpSpPr>
          <a:xfrm>
            <a:off x="7178675" y="-2522537"/>
            <a:ext cx="4473575" cy="4473575"/>
            <a:chOff x="9580494" y="-2528172"/>
            <a:chExt cx="4473425" cy="4473425"/>
          </a:xfrm>
        </p:grpSpPr>
        <p:sp>
          <p:nvSpPr>
            <p:cNvPr id="16" name="椭圆 15"/>
            <p:cNvSpPr/>
            <p:nvPr/>
          </p:nvSpPr>
          <p:spPr>
            <a:xfrm rot="21144932">
              <a:off x="9580494" y="-2528172"/>
              <a:ext cx="4473425" cy="4473425"/>
            </a:xfrm>
            <a:prstGeom prst="ellipse">
              <a:avLst/>
            </a:prstGeom>
            <a:solidFill>
              <a:srgbClr val="2F96D8"/>
            </a:solidFill>
            <a:ln w="38100">
              <a:noFill/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7" name="椭圆 16"/>
            <p:cNvSpPr/>
            <p:nvPr/>
          </p:nvSpPr>
          <p:spPr>
            <a:xfrm rot="21144932">
              <a:off x="10230412" y="-2111941"/>
              <a:ext cx="3690694" cy="3690694"/>
            </a:xfrm>
            <a:prstGeom prst="ellipse">
              <a:avLst/>
            </a:prstGeom>
            <a:solidFill>
              <a:srgbClr val="54B0EF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8" name="椭圆 17"/>
            <p:cNvSpPr/>
            <p:nvPr/>
          </p:nvSpPr>
          <p:spPr>
            <a:xfrm rot="21144932">
              <a:off x="10685820" y="-2023034"/>
              <a:ext cx="3235286" cy="3235286"/>
            </a:xfrm>
            <a:prstGeom prst="ellipse">
              <a:avLst/>
            </a:prstGeom>
            <a:solidFill>
              <a:srgbClr val="2F96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205793" y="1417375"/>
            <a:ext cx="8398655" cy="36075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do you think music will influence our life? </a:t>
            </a:r>
            <a:endParaRPr lang="en-US" altLang="zh-CN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kind of music meet the requirements of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society? </a:t>
            </a:r>
            <a:endParaRPr lang="en-US" altLang="zh-CN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to protect traditional music and those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couldn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t follow the pace of today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b="1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world?</a:t>
            </a:r>
          </a:p>
        </p:txBody>
      </p:sp>
    </p:spTree>
    <p:extLst>
      <p:ext uri="{BB962C8B-B14F-4D97-AF65-F5344CB8AC3E}">
        <p14:creationId xmlns:p14="http://schemas.microsoft.com/office/powerpoint/2010/main" val="164472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BAD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PA_组合 3"/>
          <p:cNvGrpSpPr/>
          <p:nvPr/>
        </p:nvGrpSpPr>
        <p:grpSpPr>
          <a:xfrm>
            <a:off x="6824663" y="3378200"/>
            <a:ext cx="6153150" cy="6151563"/>
            <a:chOff x="7572777" y="3943124"/>
            <a:chExt cx="6151809" cy="6151809"/>
          </a:xfrm>
        </p:grpSpPr>
        <p:sp>
          <p:nvSpPr>
            <p:cNvPr id="12" name="PA_椭圆 12"/>
            <p:cNvSpPr/>
            <p:nvPr>
              <p:custDataLst>
                <p:tags r:id="rId8"/>
              </p:custDataLst>
            </p:nvPr>
          </p:nvSpPr>
          <p:spPr>
            <a:xfrm>
              <a:off x="7572777" y="3943124"/>
              <a:ext cx="6151809" cy="6151809"/>
            </a:xfrm>
            <a:prstGeom prst="ellipse">
              <a:avLst/>
            </a:prstGeom>
            <a:solidFill>
              <a:srgbClr val="E984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3" name="PA_椭圆 13"/>
            <p:cNvSpPr/>
            <p:nvPr>
              <p:custDataLst>
                <p:tags r:id="rId9"/>
              </p:custDataLst>
            </p:nvPr>
          </p:nvSpPr>
          <p:spPr>
            <a:xfrm>
              <a:off x="8341358" y="4678483"/>
              <a:ext cx="4972446" cy="4972446"/>
            </a:xfrm>
            <a:prstGeom prst="ellipse">
              <a:avLst/>
            </a:prstGeom>
            <a:solidFill>
              <a:srgbClr val="F7C3CD"/>
            </a:solidFill>
            <a:ln w="28575">
              <a:solidFill>
                <a:srgbClr val="FEFF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4" name="PA_椭圆 14"/>
            <p:cNvSpPr/>
            <p:nvPr>
              <p:custDataLst>
                <p:tags r:id="rId10"/>
              </p:custDataLst>
            </p:nvPr>
          </p:nvSpPr>
          <p:spPr>
            <a:xfrm>
              <a:off x="9486364" y="5586118"/>
              <a:ext cx="3405578" cy="3405578"/>
            </a:xfrm>
            <a:prstGeom prst="ellipse">
              <a:avLst/>
            </a:prstGeom>
            <a:solidFill>
              <a:srgbClr val="EE8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753" y="260648"/>
            <a:ext cx="2195736" cy="512688"/>
          </a:xfrm>
          <a:solidFill>
            <a:schemeClr val="accent1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Arial Narrow" panose="020B0606020202030204" pitchFamily="34" charset="0"/>
                <a:ea typeface="+mn-ea"/>
                <a:cs typeface="+mn-cs"/>
              </a:rPr>
              <a:t>Homework</a:t>
            </a:r>
            <a:endParaRPr lang="zh-CN" altLang="en-US" sz="3600" b="1" dirty="0">
              <a:solidFill>
                <a:schemeClr val="tx1"/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1753" y="2005783"/>
            <a:ext cx="8568952" cy="3172874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Introduce your favorite instrument or music. </a:t>
            </a:r>
          </a:p>
          <a:p>
            <a:pPr marL="514350" indent="-514350" algn="just">
              <a:buAutoNum type="arabicPeriod"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Introduce the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history of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a Chinese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musical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instrument.</a:t>
            </a:r>
          </a:p>
          <a:p>
            <a:pPr marL="514350" indent="-514350" algn="just">
              <a:buAutoNum type="arabicPeriod"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Watch a piece of work related to music and write a review. 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PA_组合 28"/>
          <p:cNvGrpSpPr/>
          <p:nvPr/>
        </p:nvGrpSpPr>
        <p:grpSpPr>
          <a:xfrm>
            <a:off x="4173538" y="4687888"/>
            <a:ext cx="5810250" cy="5810250"/>
            <a:chOff x="4803658" y="4844769"/>
            <a:chExt cx="5810358" cy="5810358"/>
          </a:xfrm>
        </p:grpSpPr>
        <p:sp>
          <p:nvSpPr>
            <p:cNvPr id="9" name="PA_椭圆 10"/>
            <p:cNvSpPr/>
            <p:nvPr>
              <p:custDataLst>
                <p:tags r:id="rId6"/>
              </p:custDataLst>
            </p:nvPr>
          </p:nvSpPr>
          <p:spPr>
            <a:xfrm>
              <a:off x="4803658" y="4844769"/>
              <a:ext cx="5810358" cy="5810358"/>
            </a:xfrm>
            <a:prstGeom prst="ellipse">
              <a:avLst/>
            </a:prstGeom>
            <a:solidFill>
              <a:srgbClr val="3CB4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10" name="PA_椭圆 11"/>
            <p:cNvSpPr/>
            <p:nvPr>
              <p:custDataLst>
                <p:tags r:id="rId7"/>
              </p:custDataLst>
            </p:nvPr>
          </p:nvSpPr>
          <p:spPr>
            <a:xfrm>
              <a:off x="5405169" y="5317491"/>
              <a:ext cx="4736126" cy="4736126"/>
            </a:xfrm>
            <a:prstGeom prst="ellipse">
              <a:avLst/>
            </a:prstGeom>
            <a:solidFill>
              <a:srgbClr val="D5FE82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9" name="PA_组合 26"/>
          <p:cNvGrpSpPr/>
          <p:nvPr/>
        </p:nvGrpSpPr>
        <p:grpSpPr>
          <a:xfrm>
            <a:off x="-1909762" y="4535488"/>
            <a:ext cx="4305300" cy="4305300"/>
            <a:chOff x="-1725608" y="3580328"/>
            <a:chExt cx="4304764" cy="4304764"/>
          </a:xfrm>
        </p:grpSpPr>
        <p:sp>
          <p:nvSpPr>
            <p:cNvPr id="20" name="PA_椭圆 9"/>
            <p:cNvSpPr/>
            <p:nvPr>
              <p:custDataLst>
                <p:tags r:id="rId1"/>
              </p:custDataLst>
            </p:nvPr>
          </p:nvSpPr>
          <p:spPr>
            <a:xfrm>
              <a:off x="-1725608" y="3580328"/>
              <a:ext cx="4304764" cy="4304764"/>
            </a:xfrm>
            <a:prstGeom prst="ellipse">
              <a:avLst/>
            </a:prstGeom>
            <a:solidFill>
              <a:srgbClr val="EC66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1" name="PA_椭圆 8"/>
            <p:cNvSpPr/>
            <p:nvPr>
              <p:custDataLst>
                <p:tags r:id="rId2"/>
              </p:custDataLst>
            </p:nvPr>
          </p:nvSpPr>
          <p:spPr>
            <a:xfrm>
              <a:off x="-1645278" y="4069724"/>
              <a:ext cx="3661894" cy="3661894"/>
            </a:xfrm>
            <a:prstGeom prst="ellipse">
              <a:avLst/>
            </a:prstGeom>
            <a:solidFill>
              <a:srgbClr val="FBA860"/>
            </a:solidFill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PA_椭圆 7"/>
            <p:cNvSpPr/>
            <p:nvPr>
              <p:custDataLst>
                <p:tags r:id="rId3"/>
              </p:custDataLst>
            </p:nvPr>
          </p:nvSpPr>
          <p:spPr>
            <a:xfrm>
              <a:off x="-1457996" y="4660007"/>
              <a:ext cx="2915992" cy="2915992"/>
            </a:xfrm>
            <a:prstGeom prst="ellipse">
              <a:avLst/>
            </a:prstGeom>
            <a:solidFill>
              <a:srgbClr val="F68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PA_椭圆 18"/>
            <p:cNvSpPr/>
            <p:nvPr>
              <p:custDataLst>
                <p:tags r:id="rId4"/>
              </p:custDataLst>
            </p:nvPr>
          </p:nvSpPr>
          <p:spPr>
            <a:xfrm>
              <a:off x="-416008" y="4389902"/>
              <a:ext cx="983811" cy="983811"/>
            </a:xfrm>
            <a:prstGeom prst="ellipse">
              <a:avLst/>
            </a:prstGeom>
            <a:solidFill>
              <a:srgbClr val="FCD1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4" name="PA_椭圆 22"/>
            <p:cNvSpPr/>
            <p:nvPr>
              <p:custDataLst>
                <p:tags r:id="rId5"/>
              </p:custDataLst>
            </p:nvPr>
          </p:nvSpPr>
          <p:spPr>
            <a:xfrm>
              <a:off x="-237891" y="4568019"/>
              <a:ext cx="627575" cy="627575"/>
            </a:xfrm>
            <a:prstGeom prst="ellipse">
              <a:avLst/>
            </a:prstGeom>
            <a:solidFill>
              <a:srgbClr val="FBB8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矩形 1"/>
          <p:cNvSpPr/>
          <p:nvPr/>
        </p:nvSpPr>
        <p:spPr>
          <a:xfrm>
            <a:off x="-37336" y="1124744"/>
            <a:ext cx="76081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1C8D8E"/>
                </a:solidFill>
                <a:latin typeface="Arial Narrow" panose="020B0606020202030204" pitchFamily="34" charset="0"/>
              </a:rPr>
              <a:t>Choose one topic to write a composition:</a:t>
            </a:r>
          </a:p>
        </p:txBody>
      </p:sp>
    </p:spTree>
    <p:extLst>
      <p:ext uri="{BB962C8B-B14F-4D97-AF65-F5344CB8AC3E}">
        <p14:creationId xmlns:p14="http://schemas.microsoft.com/office/powerpoint/2010/main" val="404473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271</Words>
  <Application>Microsoft Office PowerPoint</Application>
  <PresentationFormat>全屏显示(4:3)</PresentationFormat>
  <Paragraphs>29</Paragraphs>
  <Slides>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默认设计模板</vt:lpstr>
      <vt:lpstr>Music： Magic and Imagination 无处不音乐</vt:lpstr>
      <vt:lpstr>PowerPoint 演示文稿</vt:lpstr>
      <vt:lpstr>Make predictions </vt:lpstr>
      <vt:lpstr>Analyze the structure</vt:lpstr>
      <vt:lpstr>Draw a mind-map and discuss </vt:lpstr>
      <vt:lpstr>Voice opinions</vt:lpstr>
      <vt:lpstr>Make connections </vt:lpstr>
      <vt:lpstr>Homework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&amp; Magic</dc:title>
  <dc:creator>007</dc:creator>
  <cp:lastModifiedBy>fltrp</cp:lastModifiedBy>
  <cp:revision>38</cp:revision>
  <dcterms:created xsi:type="dcterms:W3CDTF">2018-09-09T03:24:00Z</dcterms:created>
  <dcterms:modified xsi:type="dcterms:W3CDTF">2019-02-28T07:51:05Z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