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4"/>
  </p:notesMasterIdLst>
  <p:handoutMasterIdLst>
    <p:handoutMasterId r:id="rId25"/>
  </p:handoutMasterIdLst>
  <p:sldIdLst>
    <p:sldId id="282" r:id="rId3"/>
    <p:sldId id="370" r:id="rId4"/>
    <p:sldId id="293" r:id="rId5"/>
    <p:sldId id="315" r:id="rId6"/>
    <p:sldId id="343" r:id="rId7"/>
    <p:sldId id="312" r:id="rId8"/>
    <p:sldId id="321" r:id="rId9"/>
    <p:sldId id="320" r:id="rId10"/>
    <p:sldId id="344" r:id="rId11"/>
    <p:sldId id="319" r:id="rId12"/>
    <p:sldId id="376" r:id="rId13"/>
    <p:sldId id="355" r:id="rId14"/>
    <p:sldId id="377" r:id="rId15"/>
    <p:sldId id="359" r:id="rId16"/>
    <p:sldId id="353" r:id="rId17"/>
    <p:sldId id="378" r:id="rId18"/>
    <p:sldId id="379" r:id="rId19"/>
    <p:sldId id="380" r:id="rId20"/>
    <p:sldId id="360" r:id="rId21"/>
    <p:sldId id="381" r:id="rId22"/>
    <p:sldId id="382" r:id="rId23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08" userDrawn="1">
          <p15:clr>
            <a:srgbClr val="A4A3A4"/>
          </p15:clr>
        </p15:guide>
        <p15:guide id="2" pos="736" userDrawn="1">
          <p15:clr>
            <a:srgbClr val="A4A3A4"/>
          </p15:clr>
        </p15:guide>
        <p15:guide id="3" pos="7064" userDrawn="1">
          <p15:clr>
            <a:srgbClr val="A4A3A4"/>
          </p15:clr>
        </p15:guide>
        <p15:guide id="4" orient="horz" pos="46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12" clrIdx="1"/>
  <p:cmAuthor id="1" name="Microsoft 帐户" initials="M帐" lastIdx="8" clrIdx="0"/>
  <p:cmAuthor id="2" name="FLTRP_JCSZ" initials="FLTRP_JCS" lastIdx="16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DFB"/>
    <a:srgbClr val="CFEDF8"/>
    <a:srgbClr val="EDF5F1"/>
    <a:srgbClr val="3B5643"/>
    <a:srgbClr val="EAEFF7"/>
    <a:srgbClr val="3A5542"/>
    <a:srgbClr val="1784AD"/>
    <a:srgbClr val="014E6A"/>
    <a:srgbClr val="AE0203"/>
    <a:srgbClr val="711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40" autoAdjust="0"/>
    <p:restoredTop sz="90480" autoAdjust="0"/>
  </p:normalViewPr>
  <p:slideViewPr>
    <p:cSldViewPr snapToGrid="0" showGuides="1">
      <p:cViewPr varScale="1">
        <p:scale>
          <a:sx n="76" d="100"/>
          <a:sy n="76" d="100"/>
        </p:scale>
        <p:origin x="77" y="72"/>
      </p:cViewPr>
      <p:guideLst>
        <p:guide orient="horz" pos="4008"/>
        <p:guide pos="736"/>
        <p:guide pos="7064"/>
        <p:guide orient="horz" pos="46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2025/8/4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2025/8/4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.mp3"/><Relationship Id="rId7" Type="http://schemas.openxmlformats.org/officeDocument/2006/relationships/image" Target="../media/image10.png"/><Relationship Id="rId2" Type="http://schemas.openxmlformats.org/officeDocument/2006/relationships/audio" Target="NULL" TargetMode="External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microsoft.com/office/2007/relationships/hdphoto" Target="../media/hdphoto2.wdp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.mp3"/><Relationship Id="rId7" Type="http://schemas.openxmlformats.org/officeDocument/2006/relationships/image" Target="../media/image12.png"/><Relationship Id="rId2" Type="http://schemas.openxmlformats.org/officeDocument/2006/relationships/audio" Target="NULL" TargetMode="External"/><Relationship Id="rId1" Type="http://schemas.openxmlformats.org/officeDocument/2006/relationships/tags" Target="../tags/tag3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5.png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1 Face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Period 1 Let’s chant! &amp; Look, say and draw.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395662" y="3771491"/>
            <a:ext cx="12313137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800" dirty="0"/>
              <a:t>册    次：二年级上册               学    科：英语（外研社版）</a:t>
            </a:r>
            <a:endParaRPr lang="en-US" altLang="zh-CN" sz="2800" dirty="0"/>
          </a:p>
          <a:p>
            <a:pPr>
              <a:lnSpc>
                <a:spcPct val="100000"/>
              </a:lnSpc>
            </a:pPr>
            <a:r>
              <a:rPr lang="zh-CN" altLang="en-US" sz="2800" dirty="0"/>
              <a:t>主讲人：黄敏</a:t>
            </a:r>
            <a:r>
              <a:rPr lang="en-US" altLang="zh-CN" sz="2800" dirty="0"/>
              <a:t>  </a:t>
            </a:r>
            <a:r>
              <a:rPr lang="zh-CN" altLang="en-US" sz="2800" dirty="0"/>
              <a:t>                         学    校：四川大学附属实验小学</a:t>
            </a:r>
            <a:endParaRPr lang="en-US" altLang="zh-CN" sz="2800" dirty="0"/>
          </a:p>
          <a:p>
            <a:pPr>
              <a:lnSpc>
                <a:spcPct val="100000"/>
              </a:lnSpc>
            </a:pPr>
            <a:r>
              <a:rPr lang="en-US" altLang="zh-CN" sz="2800" dirty="0"/>
              <a:t>                                                                   </a:t>
            </a:r>
            <a:r>
              <a:rPr lang="zh-CN" altLang="en-US" sz="2800" dirty="0"/>
              <a:t>南区学校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274620" y="924417"/>
            <a:ext cx="2951016" cy="584775"/>
          </a:xfrm>
          <a:prstGeom prst="rect">
            <a:avLst/>
          </a:prstGeom>
          <a:solidFill>
            <a:srgbClr val="3B5643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新启航英语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039609" y="2492067"/>
            <a:ext cx="10468004" cy="24061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理解韵文内容，掌握韵文中的面部器官词汇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eye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face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mouth 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nose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以及介绍面部器官的核心句型“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... on the face.” 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</a:p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熟练朗读韵文，并与同伴合作表演韵文。</a:t>
            </a:r>
          </a:p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观察图片，发现人物缺失的面部器官或头发，并进行绘制。</a:t>
            </a:r>
          </a:p>
        </p:txBody>
      </p:sp>
      <p:sp>
        <p:nvSpPr>
          <p:cNvPr id="1048603" name="标题 27"/>
          <p:cNvSpPr txBox="1"/>
          <p:nvPr/>
        </p:nvSpPr>
        <p:spPr>
          <a:xfrm>
            <a:off x="-739357" y="1918027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7022530" y="2150874"/>
            <a:ext cx="37292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can you see in the picture?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022530" y="3585022"/>
            <a:ext cx="44223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is the weather?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0" y="879585"/>
            <a:ext cx="3110399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guess.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022530" y="4500572"/>
            <a:ext cx="44223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they doing?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24F9D412-1222-39C3-D782-E492E5F684D3}"/>
              </a:ext>
            </a:extLst>
          </p:cNvPr>
          <p:cNvGrpSpPr/>
          <p:nvPr/>
        </p:nvGrpSpPr>
        <p:grpSpPr>
          <a:xfrm>
            <a:off x="857724" y="1571942"/>
            <a:ext cx="5565936" cy="4348798"/>
            <a:chOff x="1170144" y="291782"/>
            <a:chExt cx="9242112" cy="6858000"/>
          </a:xfrm>
        </p:grpSpPr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6E867F87-3D30-F9C6-5800-5FD71B6B7D4E}"/>
                </a:ext>
              </a:extLst>
            </p:cNvPr>
            <p:cNvGrpSpPr/>
            <p:nvPr/>
          </p:nvGrpSpPr>
          <p:grpSpPr>
            <a:xfrm>
              <a:off x="1170144" y="291782"/>
              <a:ext cx="9242112" cy="6858000"/>
              <a:chOff x="1474944" y="0"/>
              <a:chExt cx="9242112" cy="6858000"/>
            </a:xfrm>
          </p:grpSpPr>
          <p:pic>
            <p:nvPicPr>
              <p:cNvPr id="5" name="图片 4">
                <a:extLst>
                  <a:ext uri="{FF2B5EF4-FFF2-40B4-BE49-F238E27FC236}">
                    <a16:creationId xmlns:a16="http://schemas.microsoft.com/office/drawing/2014/main" id="{91C830C9-9482-89C5-26DB-380981BF15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74944" y="0"/>
                <a:ext cx="9242112" cy="6858000"/>
              </a:xfrm>
              <a:prstGeom prst="rect">
                <a:avLst/>
              </a:prstGeom>
            </p:spPr>
          </p:pic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id="{2BD62E0B-AA94-B72C-805E-AE98AC2FC61F}"/>
                  </a:ext>
                </a:extLst>
              </p:cNvPr>
              <p:cNvSpPr/>
              <p:nvPr/>
            </p:nvSpPr>
            <p:spPr>
              <a:xfrm>
                <a:off x="3627120" y="5288280"/>
                <a:ext cx="1684020" cy="1493520"/>
              </a:xfrm>
              <a:prstGeom prst="rect">
                <a:avLst/>
              </a:prstGeom>
              <a:solidFill>
                <a:srgbClr val="FFFDFB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>
                <a:extLst>
                  <a:ext uri="{FF2B5EF4-FFF2-40B4-BE49-F238E27FC236}">
                    <a16:creationId xmlns:a16="http://schemas.microsoft.com/office/drawing/2014/main" id="{AB4E2D15-CB02-479E-99EF-8F4A3DE1A8FA}"/>
                  </a:ext>
                </a:extLst>
              </p:cNvPr>
              <p:cNvSpPr/>
              <p:nvPr/>
            </p:nvSpPr>
            <p:spPr>
              <a:xfrm>
                <a:off x="4621530" y="3634740"/>
                <a:ext cx="3166110" cy="1653540"/>
              </a:xfrm>
              <a:prstGeom prst="rect">
                <a:avLst/>
              </a:prstGeom>
              <a:solidFill>
                <a:srgbClr val="FFFDFB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>
                <a:extLst>
                  <a:ext uri="{FF2B5EF4-FFF2-40B4-BE49-F238E27FC236}">
                    <a16:creationId xmlns:a16="http://schemas.microsoft.com/office/drawing/2014/main" id="{547FFA6B-9CD2-D1B2-63A3-3E791F94B8A8}"/>
                  </a:ext>
                </a:extLst>
              </p:cNvPr>
              <p:cNvSpPr/>
              <p:nvPr/>
            </p:nvSpPr>
            <p:spPr>
              <a:xfrm>
                <a:off x="4682490" y="5281930"/>
                <a:ext cx="3166110" cy="899160"/>
              </a:xfrm>
              <a:prstGeom prst="rect">
                <a:avLst/>
              </a:prstGeom>
              <a:solidFill>
                <a:srgbClr val="FFFDFB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id="{06A55E3D-8004-E3CC-8582-E77755E76E2E}"/>
                  </a:ext>
                </a:extLst>
              </p:cNvPr>
              <p:cNvSpPr/>
              <p:nvPr/>
            </p:nvSpPr>
            <p:spPr>
              <a:xfrm>
                <a:off x="6265545" y="2119629"/>
                <a:ext cx="1986915" cy="1862455"/>
              </a:xfrm>
              <a:prstGeom prst="rect">
                <a:avLst/>
              </a:prstGeom>
              <a:solidFill>
                <a:srgbClr val="FFFDFB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9729873F-552D-7523-9F70-7295805A6CC7}"/>
                </a:ext>
              </a:extLst>
            </p:cNvPr>
            <p:cNvSpPr/>
            <p:nvPr/>
          </p:nvSpPr>
          <p:spPr>
            <a:xfrm>
              <a:off x="5570220" y="334326"/>
              <a:ext cx="3947160" cy="583565"/>
            </a:xfrm>
            <a:prstGeom prst="rect">
              <a:avLst/>
            </a:prstGeom>
            <a:solidFill>
              <a:srgbClr val="CFEDF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2" grpId="0"/>
      <p:bldP spid="2" grpId="1"/>
      <p:bldP spid="10" grpId="0"/>
      <p:bldP spid="1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" y="879956"/>
            <a:ext cx="32976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 and check.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949250" y="2888095"/>
            <a:ext cx="4064000" cy="768350"/>
          </a:xfrm>
          <a:prstGeom prst="rect">
            <a:avLst/>
          </a:prstGeom>
        </p:spPr>
        <p:txBody>
          <a:bodyPr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ea typeface="Malgun Gothic" panose="020B0503020000020004" charset="-127"/>
                <a:cs typeface="Times New Roman" panose="02020603050405020304" pitchFamily="18" charset="0"/>
              </a:rPr>
              <a:t>snowman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41652199-DB0F-DA92-59E1-577ADD61DE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724" y="1571942"/>
            <a:ext cx="5565936" cy="4348798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30F4AA4B-6F37-D463-0B9D-9429CA9DA674}"/>
              </a:ext>
            </a:extLst>
          </p:cNvPr>
          <p:cNvSpPr/>
          <p:nvPr/>
        </p:nvSpPr>
        <p:spPr>
          <a:xfrm>
            <a:off x="2153843" y="4925348"/>
            <a:ext cx="1014178" cy="947072"/>
          </a:xfrm>
          <a:prstGeom prst="rect">
            <a:avLst/>
          </a:prstGeom>
          <a:solidFill>
            <a:srgbClr val="FFFD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0D73D286-4E4B-A450-1294-76BA05CF480C}"/>
              </a:ext>
            </a:extLst>
          </p:cNvPr>
          <p:cNvSpPr/>
          <p:nvPr/>
        </p:nvSpPr>
        <p:spPr>
          <a:xfrm>
            <a:off x="2752713" y="3876805"/>
            <a:ext cx="1906747" cy="1048544"/>
          </a:xfrm>
          <a:prstGeom prst="rect">
            <a:avLst/>
          </a:prstGeom>
          <a:solidFill>
            <a:srgbClr val="FFFD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1D3CCB30-7576-5150-F4C3-394C4FCF1781}"/>
              </a:ext>
            </a:extLst>
          </p:cNvPr>
          <p:cNvSpPr/>
          <p:nvPr/>
        </p:nvSpPr>
        <p:spPr>
          <a:xfrm>
            <a:off x="2789425" y="4921322"/>
            <a:ext cx="1906747" cy="570176"/>
          </a:xfrm>
          <a:prstGeom prst="rect">
            <a:avLst/>
          </a:prstGeom>
          <a:solidFill>
            <a:srgbClr val="FFFD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975EF8FF-703D-19BA-184F-294C469B1EE0}"/>
              </a:ext>
            </a:extLst>
          </p:cNvPr>
          <p:cNvSpPr/>
          <p:nvPr/>
        </p:nvSpPr>
        <p:spPr>
          <a:xfrm>
            <a:off x="3742798" y="2916042"/>
            <a:ext cx="1196592" cy="1181021"/>
          </a:xfrm>
          <a:prstGeom prst="rect">
            <a:avLst/>
          </a:prstGeom>
          <a:solidFill>
            <a:srgbClr val="FFFDF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575C49A9-FA41-60A1-D947-5072ED38A0D1}"/>
              </a:ext>
            </a:extLst>
          </p:cNvPr>
          <p:cNvSpPr/>
          <p:nvPr/>
        </p:nvSpPr>
        <p:spPr>
          <a:xfrm>
            <a:off x="3507610" y="1598920"/>
            <a:ext cx="2377123" cy="370050"/>
          </a:xfrm>
          <a:prstGeom prst="rect">
            <a:avLst/>
          </a:prstGeom>
          <a:solidFill>
            <a:srgbClr val="CFED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4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F1C041EB-72F2-B277-401B-5AF24FA5291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098" end="112322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808720" y="4433960"/>
            <a:ext cx="487363" cy="4873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4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59756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13" grpId="0"/>
      <p:bldP spid="8" grpId="0" animBg="1"/>
      <p:bldP spid="9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1F9DA0B3-25A4-FB13-9A39-A0E427CDF3D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0000" l="870" r="99826">
                        <a14:foregroundMark x1="45605" y1="6484" x2="58834" y2="3984"/>
                        <a14:foregroundMark x1="51349" y1="234" x2="55440" y2="234"/>
                        <a14:foregroundMark x1="3829" y1="30781" x2="21584" y2="42422"/>
                        <a14:foregroundMark x1="17929" y1="31953" x2="20801" y2="39688"/>
                        <a14:foregroundMark x1="73890" y1="46250" x2="90949" y2="40156"/>
                        <a14:foregroundMark x1="87293" y1="33516" x2="98259" y2="48203"/>
                        <a14:foregroundMark x1="957" y1="28984" x2="4700" y2="31953"/>
                        <a14:foregroundMark x1="99826" y1="40000" x2="97824" y2="50938"/>
                        <a14:backgroundMark x1="19234" y1="75078" x2="47520" y2="80391"/>
                        <a14:backgroundMark x1="75718" y1="62344" x2="76588" y2="75703"/>
                        <a14:backgroundMark x1="74935" y1="59453" x2="73194" y2="73906"/>
                        <a14:backgroundMark x1="15666" y1="59922" x2="26023" y2="78750"/>
                        <a14:backgroundMark x1="19582" y1="60703" x2="24282" y2="69297"/>
                        <a14:backgroundMark x1="21932" y1="60234" x2="27676" y2="667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894" r="-293"/>
          <a:stretch/>
        </p:blipFill>
        <p:spPr>
          <a:xfrm>
            <a:off x="4186749" y="1637798"/>
            <a:ext cx="5518851" cy="6076011"/>
          </a:xfrm>
          <a:prstGeom prst="rect">
            <a:avLst/>
          </a:prstGeom>
        </p:spPr>
      </p:pic>
      <p:cxnSp>
        <p:nvCxnSpPr>
          <p:cNvPr id="5" name="直接箭头连接符 4"/>
          <p:cNvCxnSpPr/>
          <p:nvPr/>
        </p:nvCxnSpPr>
        <p:spPr>
          <a:xfrm flipH="1">
            <a:off x="2996326" y="2190318"/>
            <a:ext cx="3513455" cy="168211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22" y="864391"/>
            <a:ext cx="27072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880870" y="4540250"/>
            <a:ext cx="1311910" cy="768350"/>
          </a:xfrm>
          <a:prstGeom prst="rect">
            <a:avLst/>
          </a:prstGeom>
          <a:ln w="12700" cmpd="sng">
            <a:noFill/>
            <a:prstDash val="solid"/>
          </a:ln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4400" dirty="0">
                <a:solidFill>
                  <a:srgbClr val="FF0000"/>
                </a:solidFill>
                <a:latin typeface="Times New Roman" panose="02020603050405020304" pitchFamily="18" charset="0"/>
                <a:ea typeface="Malgun Gothic" panose="020B0503020000020004" charset="-127"/>
                <a:cs typeface="Times New Roman" panose="02020603050405020304" pitchFamily="18" charset="0"/>
              </a:rPr>
              <a:t>face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41099" y="2126974"/>
            <a:ext cx="4532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parts are on the face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C0F4DDBA-C36C-F003-2D59-E54DD7F0B9E0}"/>
              </a:ext>
            </a:extLst>
          </p:cNvPr>
          <p:cNvSpPr/>
          <p:nvPr/>
        </p:nvSpPr>
        <p:spPr>
          <a:xfrm>
            <a:off x="6148800" y="2190318"/>
            <a:ext cx="1922400" cy="1591200"/>
          </a:xfrm>
          <a:prstGeom prst="ellipse">
            <a:avLst/>
          </a:prstGeom>
          <a:solidFill>
            <a:srgbClr val="EDF5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4" b="1674"/>
          <a:stretch/>
        </p:blipFill>
        <p:spPr>
          <a:xfrm>
            <a:off x="6350842" y="2144860"/>
            <a:ext cx="1518315" cy="16821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10" grpId="0"/>
      <p:bldP spid="1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6611" y="2170747"/>
            <a:ext cx="4960858" cy="3870325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 rot="20252900">
            <a:off x="2678024" y="3672355"/>
            <a:ext cx="1273175" cy="316421"/>
          </a:xfrm>
          <a:prstGeom prst="ellipse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箭头连接符 3"/>
          <p:cNvCxnSpPr/>
          <p:nvPr/>
        </p:nvCxnSpPr>
        <p:spPr>
          <a:xfrm flipV="1">
            <a:off x="3809883" y="3160395"/>
            <a:ext cx="2990850" cy="53721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" y="892926"/>
            <a:ext cx="40824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point and say.</a:t>
            </a:r>
          </a:p>
        </p:txBody>
      </p:sp>
      <p:pic>
        <p:nvPicPr>
          <p:cNvPr id="11" name="图片 10"/>
          <p:cNvPicPr/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2" r="3444"/>
          <a:stretch/>
        </p:blipFill>
        <p:spPr>
          <a:xfrm>
            <a:off x="6950890" y="2430670"/>
            <a:ext cx="4058560" cy="167524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226505" y="4638041"/>
            <a:ext cx="406400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Eyes</a:t>
            </a:r>
            <a:r>
              <a:rPr lang="en-US" altLang="zh-CN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on the face.</a:t>
            </a:r>
          </a:p>
        </p:txBody>
      </p:sp>
      <p:pic>
        <p:nvPicPr>
          <p:cNvPr id="7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F8EC53F7-3741-1AA1-8DAC-89D583EB2F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8603" end="122144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522087" y="1654858"/>
            <a:ext cx="487363" cy="4873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3426" y="2126901"/>
            <a:ext cx="4960858" cy="3870325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 rot="19740000">
            <a:off x="3120089" y="4085385"/>
            <a:ext cx="317043" cy="266796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箭头连接符 3"/>
          <p:cNvCxnSpPr>
            <a:cxnSpLocks/>
            <a:endCxn id="6" idx="1"/>
          </p:cNvCxnSpPr>
          <p:nvPr/>
        </p:nvCxnSpPr>
        <p:spPr>
          <a:xfrm flipV="1">
            <a:off x="3429000" y="3468973"/>
            <a:ext cx="3138805" cy="69818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6" name="图片 5"/>
          <p:cNvPicPr/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67805" y="2685000"/>
            <a:ext cx="3673475" cy="1567946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" y="860774"/>
            <a:ext cx="38880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point and say.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567805" y="4653381"/>
            <a:ext cx="519874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4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mouth</a:t>
            </a:r>
            <a:r>
              <a:rPr lang="en-US" altLang="zh-CN" sz="4400">
                <a:latin typeface="Times New Roman" panose="02020603050405020304" pitchFamily="18" charset="0"/>
                <a:cs typeface="Times New Roman" panose="02020603050405020304" pitchFamily="18" charset="0"/>
              </a:rPr>
              <a:t> on the face.</a:t>
            </a:r>
          </a:p>
        </p:txBody>
      </p:sp>
      <p:pic>
        <p:nvPicPr>
          <p:cNvPr id="9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5E8855AD-4090-4EB9-FCB4-BBC66BF7756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728" end="119855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522087" y="1654858"/>
            <a:ext cx="487363" cy="4873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8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8750" y="2145030"/>
            <a:ext cx="4960858" cy="3870325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 rot="19740000">
            <a:off x="3309659" y="3816472"/>
            <a:ext cx="634365" cy="265530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箭头连接符 3"/>
          <p:cNvCxnSpPr/>
          <p:nvPr/>
        </p:nvCxnSpPr>
        <p:spPr>
          <a:xfrm flipV="1">
            <a:off x="3924001" y="3758030"/>
            <a:ext cx="2980055" cy="730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17" name="图片 16"/>
          <p:cNvPicPr/>
          <p:nvPr>
            <p:custDataLst>
              <p:tags r:id="rId1"/>
            </p:custDataLst>
          </p:nvPr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82149" y="2145030"/>
            <a:ext cx="1585051" cy="208137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0" y="864947"/>
            <a:ext cx="39240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point and say.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434505" y="4681060"/>
            <a:ext cx="519874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nose</a:t>
            </a:r>
            <a:r>
              <a:rPr lang="en-US" altLang="zh-CN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on the face.</a:t>
            </a:r>
          </a:p>
        </p:txBody>
      </p:sp>
      <p:pic>
        <p:nvPicPr>
          <p:cNvPr id="7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2049708D-C5D7-3047-D794-E5C16BFDB2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3014" end="117314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522087" y="1654858"/>
            <a:ext cx="487363" cy="4873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animBg="1"/>
      <p:bldP spid="3" grpId="1" animBg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0" y="852105"/>
            <a:ext cx="42264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match and say.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0000" l="870" r="99826">
                        <a14:foregroundMark x1="45605" y1="6484" x2="58834" y2="3984"/>
                        <a14:foregroundMark x1="51349" y1="234" x2="55440" y2="234"/>
                        <a14:foregroundMark x1="3829" y1="30781" x2="21584" y2="42422"/>
                        <a14:foregroundMark x1="17929" y1="31953" x2="20801" y2="39688"/>
                        <a14:foregroundMark x1="73890" y1="46250" x2="90949" y2="40156"/>
                        <a14:foregroundMark x1="87293" y1="33516" x2="98259" y2="48203"/>
                        <a14:foregroundMark x1="957" y1="28984" x2="4700" y2="31953"/>
                        <a14:foregroundMark x1="99826" y1="40000" x2="97824" y2="50938"/>
                        <a14:backgroundMark x1="19234" y1="75078" x2="47520" y2="80391"/>
                        <a14:backgroundMark x1="75718" y1="62344" x2="76588" y2="75703"/>
                        <a14:backgroundMark x1="74935" y1="59453" x2="73194" y2="73906"/>
                        <a14:backgroundMark x1="15666" y1="59922" x2="26023" y2="78750"/>
                        <a14:backgroundMark x1="19582" y1="60703" x2="24282" y2="69297"/>
                        <a14:backgroundMark x1="21932" y1="60234" x2="27676" y2="667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894" r="-293"/>
          <a:stretch/>
        </p:blipFill>
        <p:spPr>
          <a:xfrm>
            <a:off x="3653949" y="1789430"/>
            <a:ext cx="4884101" cy="5377179"/>
          </a:xfrm>
          <a:prstGeom prst="rect">
            <a:avLst/>
          </a:prstGeom>
        </p:spPr>
      </p:pic>
      <p:sp>
        <p:nvSpPr>
          <p:cNvPr id="10" name="椭圆 9">
            <a:extLst>
              <a:ext uri="{FF2B5EF4-FFF2-40B4-BE49-F238E27FC236}">
                <a16:creationId xmlns:a16="http://schemas.microsoft.com/office/drawing/2014/main" id="{7E0E9777-2D7D-273F-C1A8-D6057FB3E4CE}"/>
              </a:ext>
            </a:extLst>
          </p:cNvPr>
          <p:cNvSpPr/>
          <p:nvPr/>
        </p:nvSpPr>
        <p:spPr>
          <a:xfrm>
            <a:off x="5356800" y="2052692"/>
            <a:ext cx="1922400" cy="1591200"/>
          </a:xfrm>
          <a:prstGeom prst="ellipse">
            <a:avLst/>
          </a:prstGeom>
          <a:solidFill>
            <a:srgbClr val="EDF5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2156460" y="2341880"/>
            <a:ext cx="276225" cy="30099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684145" y="2341880"/>
            <a:ext cx="276225" cy="30099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流程图: 合并 6"/>
          <p:cNvSpPr/>
          <p:nvPr/>
        </p:nvSpPr>
        <p:spPr>
          <a:xfrm rot="4260000">
            <a:off x="2165985" y="4080510"/>
            <a:ext cx="370840" cy="795020"/>
          </a:xfrm>
          <a:prstGeom prst="flowChartMerg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空心弧 8"/>
          <p:cNvSpPr/>
          <p:nvPr/>
        </p:nvSpPr>
        <p:spPr>
          <a:xfrm rot="10800000">
            <a:off x="2332355" y="3195955"/>
            <a:ext cx="455295" cy="423545"/>
          </a:xfrm>
          <a:prstGeom prst="blockArc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1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93849B5B-AEFF-7614-A8C1-EFAE9EB4F27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014" end="117314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276815" y="3929604"/>
            <a:ext cx="487363" cy="487362"/>
          </a:xfrm>
          <a:prstGeom prst="rect">
            <a:avLst/>
          </a:prstGeom>
        </p:spPr>
      </p:pic>
      <p:pic>
        <p:nvPicPr>
          <p:cNvPr id="12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8BCB7091-7EFB-6BBD-74BF-C2DC8562840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728" end="11985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276815" y="2941638"/>
            <a:ext cx="487363" cy="487362"/>
          </a:xfrm>
          <a:prstGeom prst="rect">
            <a:avLst/>
          </a:prstGeom>
        </p:spPr>
      </p:pic>
      <p:pic>
        <p:nvPicPr>
          <p:cNvPr id="13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ACE77E72-E7F0-EA5F-F2C8-0D55A101CE8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603" end="122144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276815" y="2005013"/>
            <a:ext cx="487363" cy="4873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0521 0 L 0.296458 -0.00592593 " pathEditMode="relative" rAng="0" ptsTypes="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00" y="-2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15781 -0.0153704 " pathEditMode="relative" ptsTypes="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28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3542 0.00481481 L 0.307708 -0.045 " pathEditMode="relative" rAng="0" ptsTypes="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00" y="-2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53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0729 -0.0158333 L 0.297812 -0.2425 " pathEditMode="relative" rAng="0" ptsTypes="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00" y="-1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7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1" y="872204"/>
            <a:ext cx="300736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5281" y="1782857"/>
            <a:ext cx="5187023" cy="4046773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6691493" y="1887769"/>
            <a:ext cx="42475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they happy?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691493" y="3597141"/>
            <a:ext cx="52605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they love the snowman?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5857470-D422-B774-4297-29BF9015AD0B}"/>
              </a:ext>
            </a:extLst>
          </p:cNvPr>
          <p:cNvSpPr txBox="1"/>
          <p:nvPr/>
        </p:nvSpPr>
        <p:spPr>
          <a:xfrm>
            <a:off x="6691492" y="2742455"/>
            <a:ext cx="42475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Yes, they are happy.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1014882-8EFC-C46C-C0AB-BCD8BD2702D3}"/>
              </a:ext>
            </a:extLst>
          </p:cNvPr>
          <p:cNvSpPr txBox="1"/>
          <p:nvPr/>
        </p:nvSpPr>
        <p:spPr>
          <a:xfrm>
            <a:off x="6691493" y="4556379"/>
            <a:ext cx="5123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Yes, they love the snowman.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4" grpId="0"/>
      <p:bldP spid="4" grpId="1"/>
      <p:bldP spid="3" grpId="0"/>
      <p:bldP spid="3" grpId="1"/>
      <p:bldP spid="6" grpId="0"/>
      <p:bldP spid="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1" y="847153"/>
            <a:ext cx="298704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 and say.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3422" y="1787842"/>
            <a:ext cx="5165973" cy="403035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6630900" y="2978152"/>
            <a:ext cx="42475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a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snowman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630900" y="3879852"/>
            <a:ext cx="50012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love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snowman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6F44F807-4275-00C3-B8C4-98C1A070FFAE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290924" y="3550192"/>
            <a:ext cx="1341236" cy="1066892"/>
          </a:xfrm>
          <a:prstGeom prst="rect">
            <a:avLst/>
          </a:prstGeom>
        </p:spPr>
      </p:pic>
      <p:pic>
        <p:nvPicPr>
          <p:cNvPr id="3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95F26A55-8501-5267-DE45-A97482408E5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5559" end="112497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630900" y="4977178"/>
            <a:ext cx="487363" cy="487362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6B0E1A42-0400-39AF-7B70-F3C5172CCA80}"/>
              </a:ext>
            </a:extLst>
          </p:cNvPr>
          <p:cNvSpPr txBox="1"/>
          <p:nvPr/>
        </p:nvSpPr>
        <p:spPr>
          <a:xfrm>
            <a:off x="6630899" y="1937975"/>
            <a:ext cx="42475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 they say?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/>
      <p:bldP spid="9" grpId="1"/>
      <p:bldP spid="4" grpId="1"/>
      <p:bldP spid="4" grpId="2"/>
      <p:bldP spid="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56917"/>
            <a:ext cx="51048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ym typeface="+mn-ea"/>
              </a:rPr>
              <a:t>Watch the video and chant.</a:t>
            </a:r>
            <a:endParaRPr lang="en-US" altLang="zh-CN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E233E32-62C1-230D-B521-817FEA1AC08B}"/>
              </a:ext>
            </a:extLst>
          </p:cNvPr>
          <p:cNvSpPr/>
          <p:nvPr/>
        </p:nvSpPr>
        <p:spPr>
          <a:xfrm>
            <a:off x="2448000" y="1966411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27D41B5-B710-5E45-4304-B6A63AF5E2DB}"/>
              </a:ext>
            </a:extLst>
          </p:cNvPr>
          <p:cNvSpPr txBox="1"/>
          <p:nvPr/>
        </p:nvSpPr>
        <p:spPr>
          <a:xfrm>
            <a:off x="3569790" y="3722824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1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56320"/>
            <a:ext cx="3270084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ym typeface="+mn-ea"/>
              </a:rPr>
              <a:t>Listen and chant.</a:t>
            </a:r>
            <a:endParaRPr lang="en-US" altLang="zh-CN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3157" y="1311640"/>
            <a:ext cx="4845685" cy="4857634"/>
          </a:xfrm>
          <a:prstGeom prst="rect">
            <a:avLst/>
          </a:prstGeom>
        </p:spPr>
      </p:pic>
      <p:pic>
        <p:nvPicPr>
          <p:cNvPr id="4" name="二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519BA3D8-0867-5905-5D96-705B4A7C1B2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098" end="112322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808720" y="4433960"/>
            <a:ext cx="487363" cy="4873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63593"/>
            <a:ext cx="310536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ym typeface="+mn-ea"/>
              </a:rPr>
              <a:t>Chant together.</a:t>
            </a:r>
            <a:endParaRPr lang="en-US" altLang="zh-CN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3157" y="1207152"/>
            <a:ext cx="4845685" cy="485763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51467"/>
            <a:ext cx="6746875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Work in groups. Chant and act.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4236" y="1555183"/>
            <a:ext cx="4462804" cy="447381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967680" y="2149595"/>
            <a:ext cx="6096635" cy="3697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can: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□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chant correctly.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□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chant with emotions and actions.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□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chant with my friends.</a:t>
            </a:r>
          </a:p>
          <a:p>
            <a:pPr>
              <a:lnSpc>
                <a:spcPct val="150000"/>
              </a:lnSpc>
            </a:pP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69664"/>
            <a:ext cx="28296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276300" y="2235830"/>
            <a:ext cx="1299845" cy="599440"/>
          </a:xfrm>
          <a:prstGeom prst="rect">
            <a:avLst/>
          </a:prstGeom>
          <a:noFill/>
          <a:ln w="12700" cmpd="sng">
            <a:noFill/>
            <a:prstDash val="solid"/>
          </a:ln>
        </p:spPr>
        <p:txBody>
          <a:bodyPr wrap="square" rtlCol="0">
            <a:noAutofit/>
          </a:bodyPr>
          <a:lstStyle/>
          <a:p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hair</a:t>
            </a:r>
          </a:p>
        </p:txBody>
      </p:sp>
      <p:cxnSp>
        <p:nvCxnSpPr>
          <p:cNvPr id="7" name="直接箭头连接符 6"/>
          <p:cNvCxnSpPr/>
          <p:nvPr/>
        </p:nvCxnSpPr>
        <p:spPr>
          <a:xfrm flipV="1">
            <a:off x="4691593" y="2644795"/>
            <a:ext cx="3214370" cy="127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90FD169B-EA8F-FDD8-50C9-E2564288B1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0000" l="870" r="99826">
                        <a14:foregroundMark x1="45605" y1="6484" x2="58834" y2="3984"/>
                        <a14:foregroundMark x1="51349" y1="234" x2="55440" y2="234"/>
                        <a14:foregroundMark x1="3829" y1="30781" x2="21584" y2="42422"/>
                        <a14:foregroundMark x1="17929" y1="31953" x2="20801" y2="39688"/>
                        <a14:foregroundMark x1="73890" y1="46250" x2="90949" y2="40156"/>
                        <a14:foregroundMark x1="87293" y1="33516" x2="98259" y2="48203"/>
                        <a14:foregroundMark x1="957" y1="28984" x2="4700" y2="31953"/>
                        <a14:foregroundMark x1="99826" y1="40000" x2="97824" y2="50938"/>
                        <a14:backgroundMark x1="19234" y1="75078" x2="47520" y2="80391"/>
                        <a14:backgroundMark x1="75718" y1="62344" x2="76588" y2="75703"/>
                        <a14:backgroundMark x1="74935" y1="59453" x2="73194" y2="73906"/>
                        <a14:backgroundMark x1="15666" y1="59922" x2="26023" y2="78750"/>
                        <a14:backgroundMark x1="19582" y1="60703" x2="24282" y2="69297"/>
                        <a14:backgroundMark x1="21932" y1="60234" x2="27676" y2="667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894" r="-293"/>
          <a:stretch/>
        </p:blipFill>
        <p:spPr>
          <a:xfrm>
            <a:off x="1025530" y="2235830"/>
            <a:ext cx="4884101" cy="537717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87" b="93711" l="15992" r="89981">
                        <a14:foregroundMark x1="43738" y1="5660" x2="52408" y2="5975"/>
                        <a14:foregroundMark x1="86705" y1="33962" x2="89981" y2="34591"/>
                        <a14:foregroundMark x1="74181" y1="2201" x2="72832" y2="6604"/>
                        <a14:foregroundMark x1="21195" y1="85535" x2="22351" y2="93711"/>
                        <a14:foregroundMark x1="15992" y1="51572" x2="16570" y2="62579"/>
                        <a14:backgroundMark x1="21773" y1="71384" x2="66667" y2="908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77" r="7977"/>
          <a:stretch/>
        </p:blipFill>
        <p:spPr>
          <a:xfrm rot="652191">
            <a:off x="2149573" y="1558991"/>
            <a:ext cx="2836296" cy="18950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/>
      <p:bldP spid="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66088"/>
            <a:ext cx="24649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Play a game.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78630" y="2852069"/>
            <a:ext cx="2563876" cy="340148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429841" y="2933519"/>
            <a:ext cx="2382071" cy="3361959"/>
          </a:xfrm>
          <a:prstGeom prst="rect">
            <a:avLst/>
          </a:prstGeom>
        </p:spPr>
      </p:pic>
      <p:sp>
        <p:nvSpPr>
          <p:cNvPr id="9" name="圆角矩形标注 8"/>
          <p:cNvSpPr/>
          <p:nvPr/>
        </p:nvSpPr>
        <p:spPr>
          <a:xfrm>
            <a:off x="5027265" y="2933519"/>
            <a:ext cx="1997075" cy="958215"/>
          </a:xfrm>
          <a:prstGeom prst="wedgeRoundRectCallout">
            <a:avLst>
              <a:gd name="adj1" fmla="val -81912"/>
              <a:gd name="adj2" fmla="val 122370"/>
              <a:gd name="adj3" fmla="val 16667"/>
            </a:avLst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Nose.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196568" y="1452471"/>
            <a:ext cx="4064000" cy="1200329"/>
          </a:xfrm>
          <a:prstGeom prst="rect">
            <a:avLst/>
          </a:prstGeom>
        </p:spPr>
        <p:txBody>
          <a:bodyPr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36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I say. You touch. </a:t>
            </a:r>
          </a:p>
          <a:p>
            <a:pPr algn="l"/>
            <a:endParaRPr lang="en-US" altLang="zh-CN" sz="36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0025" y="887747"/>
            <a:ext cx="2871576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 </a:t>
            </a:r>
            <a:r>
              <a:rPr lang="en-US" altLang="zh-CN" dirty="0">
                <a:sym typeface="+mn-ea"/>
              </a:rPr>
              <a:t>Look and say.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1946" y="1578843"/>
            <a:ext cx="5656580" cy="4632381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EDB91755-545F-7A0F-2A68-EBA9FC5F78DF}"/>
              </a:ext>
            </a:extLst>
          </p:cNvPr>
          <p:cNvSpPr txBox="1"/>
          <p:nvPr/>
        </p:nvSpPr>
        <p:spPr>
          <a:xfrm>
            <a:off x="7286198" y="2768750"/>
            <a:ext cx="386575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effectLst/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Which part is missing?</a:t>
            </a:r>
            <a:endParaRPr lang="en-US" altLang="zh-CN" sz="32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33145" y="1582952"/>
            <a:ext cx="5656580" cy="4632381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 flipH="1">
            <a:off x="8058785" y="4789485"/>
            <a:ext cx="76200" cy="9715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flipH="1">
            <a:off x="7632065" y="4789485"/>
            <a:ext cx="76200" cy="9715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空心弧 8"/>
          <p:cNvSpPr/>
          <p:nvPr/>
        </p:nvSpPr>
        <p:spPr>
          <a:xfrm rot="10800000">
            <a:off x="4867275" y="2759710"/>
            <a:ext cx="596900" cy="340360"/>
          </a:xfrm>
          <a:prstGeom prst="blockArc">
            <a:avLst>
              <a:gd name="adj1" fmla="val 10800000"/>
              <a:gd name="adj2" fmla="val 229114"/>
              <a:gd name="adj3" fmla="val 0"/>
            </a:avLst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7795" y="2759710"/>
            <a:ext cx="228600" cy="15875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3" r="9493"/>
          <a:stretch/>
        </p:blipFill>
        <p:spPr>
          <a:xfrm rot="21379441">
            <a:off x="4758200" y="4134598"/>
            <a:ext cx="783162" cy="57094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" y="887747"/>
            <a:ext cx="65088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Work in pairs. Find, say and draw.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0" y="872842"/>
            <a:ext cx="251603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Homework</a:t>
            </a:r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181251" y="2013060"/>
            <a:ext cx="10021950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仿照教材第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10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页活动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的游戏，画出人物形象，然后请同学或朋友说出并补全缺失的部分。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仿照本课时学习的韵文，自主创编一个新的韵文，下节课在全班进行展示。（可选做）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0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1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Face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1 Let’s chant! &amp; Look, say and draw. 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  <p:tag name="RESOURCE_RECORD_KEY" val="{&quot;10&quot;:[50023718],&quot;13&quot;:[4364886,20419701,4429424,4532401]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6095,&quot;width&quot;:8032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ICID" val="{e9af5274-7c37-4ede-9445-c6525d46cfcc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691</TotalTime>
  <Words>433</Words>
  <Application>Microsoft Office PowerPoint</Application>
  <PresentationFormat>宽屏</PresentationFormat>
  <Paragraphs>77</Paragraphs>
  <Slides>21</Slides>
  <Notes>19</Notes>
  <HiddenSlides>0</HiddenSlides>
  <MMClips>9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31" baseType="lpstr">
      <vt:lpstr>黑体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Fltrp S.H</cp:lastModifiedBy>
  <cp:revision>302</cp:revision>
  <dcterms:created xsi:type="dcterms:W3CDTF">2020-02-05T11:17:00Z</dcterms:created>
  <dcterms:modified xsi:type="dcterms:W3CDTF">2025-08-04T06:16:25Z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060FE8278DA64751BA9C5048BC11AD97_13</vt:lpwstr>
  </property>
  <property fmtid="{D5CDD505-2E9C-101B-9397-08002B2CF9AE}" pid="3" name="KSOProductBuildVer">
    <vt:lpwstr>2052-12.1.0.21915</vt:lpwstr>
  </property>
</Properties>
</file>