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3"/>
  </p:notesMasterIdLst>
  <p:handoutMasterIdLst>
    <p:handoutMasterId r:id="rId24"/>
  </p:handoutMasterIdLst>
  <p:sldIdLst>
    <p:sldId id="282" r:id="rId3"/>
    <p:sldId id="279" r:id="rId4"/>
    <p:sldId id="283" r:id="rId5"/>
    <p:sldId id="317" r:id="rId6"/>
    <p:sldId id="307" r:id="rId7"/>
    <p:sldId id="337" r:id="rId8"/>
    <p:sldId id="319" r:id="rId9"/>
    <p:sldId id="320" r:id="rId10"/>
    <p:sldId id="321" r:id="rId11"/>
    <p:sldId id="338" r:id="rId12"/>
    <p:sldId id="322" r:id="rId13"/>
    <p:sldId id="315" r:id="rId14"/>
    <p:sldId id="323" r:id="rId15"/>
    <p:sldId id="324" r:id="rId16"/>
    <p:sldId id="311" r:id="rId17"/>
    <p:sldId id="325" r:id="rId18"/>
    <p:sldId id="326" r:id="rId19"/>
    <p:sldId id="308" r:id="rId20"/>
    <p:sldId id="300" r:id="rId21"/>
    <p:sldId id="336" r:id="rId22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2" userDrawn="1">
          <p15:clr>
            <a:srgbClr val="A4A3A4"/>
          </p15:clr>
        </p15:guide>
        <p15:guide id="2" pos="688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5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A9D6"/>
    <a:srgbClr val="AE0203"/>
    <a:srgbClr val="3B5643"/>
    <a:srgbClr val="EAEFF7"/>
    <a:srgbClr val="3A5542"/>
    <a:srgbClr val="1784AD"/>
    <a:srgbClr val="014E6A"/>
    <a:srgbClr val="711000"/>
    <a:srgbClr val="01431D"/>
    <a:srgbClr val="0162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833" autoAdjust="0"/>
    <p:restoredTop sz="89213" autoAdjust="0"/>
  </p:normalViewPr>
  <p:slideViewPr>
    <p:cSldViewPr snapToGrid="0" showGuides="1">
      <p:cViewPr varScale="1">
        <p:scale>
          <a:sx n="83" d="100"/>
          <a:sy n="83" d="100"/>
        </p:scale>
        <p:origin x="90" y="636"/>
      </p:cViewPr>
      <p:guideLst>
        <p:guide orient="horz" pos="3952"/>
        <p:guide pos="688"/>
        <p:guide pos="7015"/>
        <p:guide orient="horz" pos="55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829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/>
              <a:t>、</a:t>
            </a:r>
            <a:endParaRPr lang="en-US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4506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7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 Abilities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3" y="3771491"/>
            <a:ext cx="9740650" cy="16667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学    科：英语（外研社版）</a:t>
            </a:r>
          </a:p>
          <a:p>
            <a:r>
              <a:rPr lang="zh-CN" altLang="en-US" sz="2800" dirty="0"/>
              <a:t>主讲人：梁舒娅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</a:t>
            </a:r>
            <a:r>
              <a:rPr lang="en-US" altLang="zh-CN" sz="2800" dirty="0"/>
              <a:t> </a:t>
            </a:r>
            <a:r>
              <a:rPr lang="zh-CN" altLang="en-US" sz="2800" dirty="0"/>
              <a:t>学    校：成都市天府新区</a:t>
            </a:r>
            <a:endParaRPr lang="en-US" altLang="zh-CN" sz="2800" dirty="0"/>
          </a:p>
          <a:p>
            <a:r>
              <a:rPr lang="zh-CN" altLang="en-US" sz="2800" dirty="0"/>
              <a:t>                                                               第十小学校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>
            <p:custDataLst>
              <p:tags r:id="rId1"/>
            </p:custDataLst>
          </p:nvPr>
        </p:nvSpPr>
        <p:spPr>
          <a:xfrm>
            <a:off x="997138" y="2517428"/>
            <a:ext cx="99230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理解韵文内容，认识才艺技能的英文单词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sing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dance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swim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，了解谈论能力的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句型</a:t>
            </a:r>
            <a:r>
              <a:rPr lang="zh-CN" altLang="en-US" sz="2800" kern="100" dirty="0">
                <a:effectLst/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“</a:t>
            </a:r>
            <a:r>
              <a:rPr lang="en-US" altLang="zh-CN" sz="2800" kern="1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Can you…?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”“</a:t>
            </a:r>
            <a:r>
              <a:rPr lang="en-US" altLang="zh-CN" sz="2800" kern="1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Yes, I can. / No, I can’t.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”“</a:t>
            </a:r>
            <a:r>
              <a:rPr lang="en-US" altLang="zh-CN" sz="2800" kern="1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I can / can’t…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997138" y="4103831"/>
            <a:ext cx="9789361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l"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熟练朗读韵文，并与同伴合作表演韵文。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997138" y="1741980"/>
            <a:ext cx="6248136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31530" y="95842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61869" y="1544290"/>
            <a:ext cx="4669597" cy="4461888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960235" y="2174240"/>
            <a:ext cx="36918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Who are they?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960235" y="2870518"/>
            <a:ext cx="36918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they doing?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960235" y="3566795"/>
            <a:ext cx="4403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they talking about?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356494" y="1841710"/>
            <a:ext cx="1413163" cy="400110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Tongtong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514939" y="4316118"/>
            <a:ext cx="1219200" cy="369332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Qingqing</a:t>
            </a:r>
            <a:endParaRPr lang="zh-CN" alt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159448" y="5725510"/>
            <a:ext cx="1163782" cy="400110"/>
          </a:xfrm>
          <a:prstGeom prst="rect">
            <a:avLst/>
          </a:prstGeom>
          <a:solidFill>
            <a:srgbClr val="FF9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Feifei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圆角矩形 9">
            <a:extLst>
              <a:ext uri="{FF2B5EF4-FFF2-40B4-BE49-F238E27FC236}">
                <a16:creationId xmlns:a16="http://schemas.microsoft.com/office/drawing/2014/main" id="{B3B69503-D5C1-FB72-7F6E-41F0977785D3}"/>
              </a:ext>
            </a:extLst>
          </p:cNvPr>
          <p:cNvSpPr/>
          <p:nvPr/>
        </p:nvSpPr>
        <p:spPr>
          <a:xfrm>
            <a:off x="1836366" y="1622858"/>
            <a:ext cx="2407080" cy="2710652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8" grpId="0" bldLvl="0" animBg="1"/>
      <p:bldP spid="9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3631530" y="892733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00755" y="2326005"/>
            <a:ext cx="5189220" cy="3165475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+mn-ea"/>
              </a:rPr>
              <a:t>此处教师可插入教材第</a:t>
            </a:r>
            <a:r>
              <a:rPr lang="en-US" altLang="zh-CN" sz="2000" dirty="0">
                <a:latin typeface="+mn-ea"/>
              </a:rPr>
              <a:t>1</a:t>
            </a:r>
            <a:r>
              <a:rPr lang="zh-CN" altLang="en-US" sz="2000" dirty="0">
                <a:latin typeface="+mn-ea"/>
              </a:rPr>
              <a:t>页韵文的视频</a:t>
            </a:r>
            <a:r>
              <a:rPr lang="zh-CN" altLang="en-US" sz="2000" dirty="0"/>
              <a:t>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719759" y="87172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r="2706"/>
          <a:stretch/>
        </p:blipFill>
        <p:spPr>
          <a:xfrm>
            <a:off x="1725984" y="2342601"/>
            <a:ext cx="3288466" cy="33219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文本框 4"/>
          <p:cNvSpPr txBox="1"/>
          <p:nvPr/>
        </p:nvSpPr>
        <p:spPr>
          <a:xfrm>
            <a:off x="5442744" y="2590937"/>
            <a:ext cx="48291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Dear friend, dear friend,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442744" y="3167517"/>
            <a:ext cx="35052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Can you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sing</a:t>
            </a:r>
            <a:r>
              <a:rPr lang="en-US" altLang="zh-CN" sz="2800" dirty="0"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?</a:t>
            </a:r>
            <a:endParaRPr lang="zh-CN" altLang="en-US" sz="2800" dirty="0">
              <a:latin typeface="Arial" panose="020B0604020202020204" pitchFamily="34" charset="0"/>
              <a:ea typeface="SimSu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3" name="PPT第五页">
            <a:hlinkClick r:id="" action="ppaction://media"/>
            <a:extLst>
              <a:ext uri="{FF2B5EF4-FFF2-40B4-BE49-F238E27FC236}">
                <a16:creationId xmlns:a16="http://schemas.microsoft.com/office/drawing/2014/main" id="{0D392828-8B09-A2F3-5804-02EB4D0F6A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37944" y="479433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257875" y="1504012"/>
            <a:ext cx="635963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48171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257875" y="920447"/>
            <a:ext cx="64836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r="2706"/>
          <a:stretch/>
        </p:blipFill>
        <p:spPr>
          <a:xfrm>
            <a:off x="1725984" y="2342601"/>
            <a:ext cx="3288466" cy="33219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5"/>
          <p:cNvSpPr txBox="1"/>
          <p:nvPr/>
        </p:nvSpPr>
        <p:spPr>
          <a:xfrm>
            <a:off x="5373648" y="3361979"/>
            <a:ext cx="35744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Yes, I can. Yes, I can.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 sing.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5A29893-8C63-57C1-4D33-777527312D3D}"/>
              </a:ext>
            </a:extLst>
          </p:cNvPr>
          <p:cNvSpPr txBox="1"/>
          <p:nvPr/>
        </p:nvSpPr>
        <p:spPr>
          <a:xfrm>
            <a:off x="5373648" y="1989943"/>
            <a:ext cx="474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</a:rPr>
              <a:t>Feifei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sing?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6FFC015-6E6D-1C38-EE92-3F86D8A24752}"/>
              </a:ext>
            </a:extLst>
          </p:cNvPr>
          <p:cNvSpPr txBox="1"/>
          <p:nvPr/>
        </p:nvSpPr>
        <p:spPr>
          <a:xfrm>
            <a:off x="5373648" y="2675961"/>
            <a:ext cx="474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does </a:t>
            </a:r>
            <a:r>
              <a:rPr lang="en-US" altLang="zh-CN" sz="2800" dirty="0" err="1">
                <a:latin typeface="Arial" panose="020B0604020202020204" pitchFamily="34" charset="0"/>
                <a:cs typeface="Arial" panose="020B0604020202020204" pitchFamily="34" charset="0"/>
              </a:rPr>
              <a:t>Feifei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say? </a:t>
            </a:r>
          </a:p>
        </p:txBody>
      </p:sp>
      <p:pic>
        <p:nvPicPr>
          <p:cNvPr id="8" name="PPT第六页">
            <a:hlinkClick r:id="" action="ppaction://media"/>
            <a:extLst>
              <a:ext uri="{FF2B5EF4-FFF2-40B4-BE49-F238E27FC236}">
                <a16:creationId xmlns:a16="http://schemas.microsoft.com/office/drawing/2014/main" id="{88627975-CE20-B18D-10F1-79DFB3E158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64048" y="49210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30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87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6" grpId="1"/>
      <p:bldP spid="3" grpId="0"/>
      <p:bldP spid="3" grpId="1"/>
      <p:bldP spid="3" grpId="2"/>
      <p:bldP spid="7" grpId="0"/>
      <p:bldP spid="7" grpId="1"/>
      <p:bldP spid="7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451767" y="882596"/>
            <a:ext cx="328846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r="2706"/>
          <a:stretch/>
        </p:blipFill>
        <p:spPr>
          <a:xfrm>
            <a:off x="1725984" y="2342601"/>
            <a:ext cx="3288466" cy="33219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文本框 6"/>
          <p:cNvSpPr txBox="1"/>
          <p:nvPr/>
        </p:nvSpPr>
        <p:spPr>
          <a:xfrm>
            <a:off x="5381523" y="4915886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096000" y="1984063"/>
            <a:ext cx="403532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Dear friend, dear friend,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you sing?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Yes, I can. Yes, I can.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 sing.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PT第7页">
            <a:hlinkClick r:id="" action="ppaction://media"/>
            <a:extLst>
              <a:ext uri="{FF2B5EF4-FFF2-40B4-BE49-F238E27FC236}">
                <a16:creationId xmlns:a16="http://schemas.microsoft.com/office/drawing/2014/main" id="{98C1885C-9139-20D6-C730-15F3EF36E9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22350" y="505495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751122" y="889055"/>
            <a:ext cx="268975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35600" y="2192020"/>
            <a:ext cx="48291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Dear friend, dear friend,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435600" y="2983836"/>
            <a:ext cx="35052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you _____?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" b="850"/>
          <a:stretch/>
        </p:blipFill>
        <p:spPr>
          <a:xfrm>
            <a:off x="2006887" y="2438535"/>
            <a:ext cx="2552073" cy="31091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719759" y="88930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 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35600" y="2192020"/>
            <a:ext cx="48291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Dear friend, dear friend,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435600" y="2983836"/>
            <a:ext cx="35052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you _____?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" b="850"/>
          <a:stretch/>
        </p:blipFill>
        <p:spPr>
          <a:xfrm>
            <a:off x="2006887" y="2438535"/>
            <a:ext cx="2552073" cy="31091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文本框 3"/>
          <p:cNvSpPr txBox="1"/>
          <p:nvPr/>
        </p:nvSpPr>
        <p:spPr>
          <a:xfrm>
            <a:off x="6839292" y="2979340"/>
            <a:ext cx="15875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dance</a:t>
            </a:r>
          </a:p>
        </p:txBody>
      </p:sp>
      <p:pic>
        <p:nvPicPr>
          <p:cNvPr id="3" name="PPT第9页">
            <a:hlinkClick r:id="" action="ppaction://media"/>
            <a:extLst>
              <a:ext uri="{FF2B5EF4-FFF2-40B4-BE49-F238E27FC236}">
                <a16:creationId xmlns:a16="http://schemas.microsoft.com/office/drawing/2014/main" id="{C88561BC-94BF-1DD1-40AE-7320496FAD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87680" y="509913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7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2926568" y="1477508"/>
            <a:ext cx="634721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363857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825456" y="900625"/>
            <a:ext cx="6541089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90102" y="3761652"/>
            <a:ext cx="35052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Yes, I can. Yes, I can.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890102" y="4614656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 dance.  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" b="850"/>
          <a:stretch/>
        </p:blipFill>
        <p:spPr>
          <a:xfrm>
            <a:off x="1734472" y="2529975"/>
            <a:ext cx="2552073" cy="31091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517CBAB7-0C6B-FEAC-56FA-1DFDBE3800D7}"/>
              </a:ext>
            </a:extLst>
          </p:cNvPr>
          <p:cNvSpPr txBox="1"/>
          <p:nvPr/>
        </p:nvSpPr>
        <p:spPr>
          <a:xfrm>
            <a:off x="5890102" y="2054392"/>
            <a:ext cx="35052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Tongtong dance?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AB31C8F-B194-7E35-093C-F02D9C306C19}"/>
              </a:ext>
            </a:extLst>
          </p:cNvPr>
          <p:cNvSpPr txBox="1"/>
          <p:nvPr/>
        </p:nvSpPr>
        <p:spPr>
          <a:xfrm>
            <a:off x="5890102" y="2907397"/>
            <a:ext cx="4727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does Tongtong say?   </a:t>
            </a:r>
          </a:p>
        </p:txBody>
      </p:sp>
      <p:pic>
        <p:nvPicPr>
          <p:cNvPr id="9" name="PPT第10页">
            <a:hlinkClick r:id="" action="ppaction://media"/>
            <a:extLst>
              <a:ext uri="{FF2B5EF4-FFF2-40B4-BE49-F238E27FC236}">
                <a16:creationId xmlns:a16="http://schemas.microsoft.com/office/drawing/2014/main" id="{DD0969B2-D2FF-60E7-59D9-FD20C08606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81745" y="50294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336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8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6" grpId="0"/>
      <p:bldP spid="6" grpId="1"/>
      <p:bldP spid="7" grpId="0"/>
      <p:bldP spid="7" grpId="1"/>
      <p:bldP spid="4" grpId="0"/>
      <p:bldP spid="4" grpId="1"/>
      <p:bldP spid="4" grpId="2"/>
      <p:bldP spid="5" grpId="0"/>
      <p:bldP spid="5" grpId="1"/>
      <p:bldP spid="5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426227" y="861529"/>
            <a:ext cx="333954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0" b="850"/>
          <a:stretch/>
        </p:blipFill>
        <p:spPr>
          <a:xfrm>
            <a:off x="1734472" y="2529975"/>
            <a:ext cx="2552073" cy="310911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8CBF02FD-7E21-72DC-8511-B67336D1438C}"/>
              </a:ext>
            </a:extLst>
          </p:cNvPr>
          <p:cNvSpPr txBox="1"/>
          <p:nvPr/>
        </p:nvSpPr>
        <p:spPr>
          <a:xfrm>
            <a:off x="5375895" y="1988202"/>
            <a:ext cx="577277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Dear friend, dear friend,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you dance?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Yes, I can. Yes, I can.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 dance.</a:t>
            </a:r>
          </a:p>
          <a:p>
            <a:pPr algn="just"/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kumimoji="1" lang="zh-CN" altLang="en-US" sz="2800" dirty="0"/>
          </a:p>
        </p:txBody>
      </p:sp>
      <p:pic>
        <p:nvPicPr>
          <p:cNvPr id="3" name="PPT第11页">
            <a:hlinkClick r:id="" action="ppaction://media"/>
            <a:extLst>
              <a:ext uri="{FF2B5EF4-FFF2-40B4-BE49-F238E27FC236}">
                <a16:creationId xmlns:a16="http://schemas.microsoft.com/office/drawing/2014/main" id="{75B6D87D-CCE9-83A2-F03F-BD093DB5C3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21620" y="484817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2892296" y="1477508"/>
            <a:ext cx="650898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403159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767330" y="899776"/>
            <a:ext cx="66573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1" b="6561"/>
          <a:stretch/>
        </p:blipFill>
        <p:spPr>
          <a:xfrm>
            <a:off x="2960204" y="1935568"/>
            <a:ext cx="4399604" cy="37269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5"/>
          <p:cNvSpPr txBox="1"/>
          <p:nvPr/>
        </p:nvSpPr>
        <p:spPr>
          <a:xfrm>
            <a:off x="7359015" y="2835881"/>
            <a:ext cx="35052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you _____?</a:t>
            </a:r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359015" y="2020570"/>
            <a:ext cx="3881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Dear friend, dear friend,</a:t>
            </a:r>
          </a:p>
        </p:txBody>
      </p:sp>
      <p:sp>
        <p:nvSpPr>
          <p:cNvPr id="5" name="椭圆 4"/>
          <p:cNvSpPr/>
          <p:nvPr/>
        </p:nvSpPr>
        <p:spPr>
          <a:xfrm>
            <a:off x="2721610" y="3701415"/>
            <a:ext cx="4430395" cy="2063115"/>
          </a:xfrm>
          <a:prstGeom prst="ellipse">
            <a:avLst/>
          </a:prstGeom>
          <a:noFill/>
          <a:ln w="28575" cmpd="sng">
            <a:solidFill>
              <a:schemeClr val="accent2"/>
            </a:solidFill>
            <a:prstDash val="solid"/>
          </a:ln>
        </p:spPr>
        <p:style>
          <a:lnRef idx="0">
            <a:srgbClr val="FFFFFF"/>
          </a:lnRef>
          <a:fillRef idx="1">
            <a:schemeClr val="accent2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841451" y="2817277"/>
            <a:ext cx="15875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swim</a:t>
            </a:r>
          </a:p>
        </p:txBody>
      </p:sp>
      <p:sp>
        <p:nvSpPr>
          <p:cNvPr id="4" name="圆角矩形 3">
            <a:extLst>
              <a:ext uri="{FF2B5EF4-FFF2-40B4-BE49-F238E27FC236}">
                <a16:creationId xmlns:a16="http://schemas.microsoft.com/office/drawing/2014/main" id="{265C2143-53F3-3879-C68E-DD4C2D218B48}"/>
              </a:ext>
            </a:extLst>
          </p:cNvPr>
          <p:cNvSpPr/>
          <p:nvPr/>
        </p:nvSpPr>
        <p:spPr>
          <a:xfrm>
            <a:off x="8666898" y="3441427"/>
            <a:ext cx="2261698" cy="1859776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9" name="PPT第12页">
            <a:hlinkClick r:id="" action="ppaction://media"/>
            <a:extLst>
              <a:ext uri="{FF2B5EF4-FFF2-40B4-BE49-F238E27FC236}">
                <a16:creationId xmlns:a16="http://schemas.microsoft.com/office/drawing/2014/main" id="{FD2020D2-408D-756F-FF5D-BF46EB109F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93559" y="473297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36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 animBg="1"/>
      <p:bldP spid="5" grpId="1" animBg="1"/>
      <p:bldP spid="13" grpId="0"/>
      <p:bldP spid="13" grpId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2677959" y="1473908"/>
            <a:ext cx="6495728" cy="360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170298" y="1202729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767330" y="896045"/>
            <a:ext cx="66573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1" b="6561"/>
          <a:stretch/>
        </p:blipFill>
        <p:spPr>
          <a:xfrm>
            <a:off x="2960204" y="1935568"/>
            <a:ext cx="4399604" cy="37269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文本框 6"/>
          <p:cNvSpPr txBox="1"/>
          <p:nvPr/>
        </p:nvSpPr>
        <p:spPr>
          <a:xfrm>
            <a:off x="7529195" y="2709302"/>
            <a:ext cx="3919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No, I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can’t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No, I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can’t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.</a:t>
            </a:r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529195" y="3537442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can’t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swim.</a:t>
            </a:r>
          </a:p>
        </p:txBody>
      </p:sp>
      <p:sp>
        <p:nvSpPr>
          <p:cNvPr id="5" name="椭圆 4"/>
          <p:cNvSpPr/>
          <p:nvPr/>
        </p:nvSpPr>
        <p:spPr>
          <a:xfrm>
            <a:off x="4431030" y="2143760"/>
            <a:ext cx="2266315" cy="1021080"/>
          </a:xfrm>
          <a:prstGeom prst="ellipse">
            <a:avLst/>
          </a:prstGeom>
          <a:noFill/>
          <a:ln w="28575" cmpd="sng">
            <a:solidFill>
              <a:schemeClr val="accent2"/>
            </a:solidFill>
            <a:prstDash val="solid"/>
          </a:ln>
        </p:spPr>
        <p:style>
          <a:lnRef idx="0">
            <a:srgbClr val="FFFFFF"/>
          </a:lnRef>
          <a:fillRef idx="1">
            <a:schemeClr val="accent2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PPT第13页">
            <a:hlinkClick r:id="" action="ppaction://media"/>
            <a:extLst>
              <a:ext uri="{FF2B5EF4-FFF2-40B4-BE49-F238E27FC236}">
                <a16:creationId xmlns:a16="http://schemas.microsoft.com/office/drawing/2014/main" id="{BE287045-8BB0-806F-8B80-35DBEF3184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65498" y="4822241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0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/>
      <p:bldP spid="7" grpId="1"/>
      <p:bldP spid="8" grpId="0"/>
      <p:bldP spid="8" grpId="1"/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561080" y="910341"/>
            <a:ext cx="5069840" cy="5486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1" b="6561"/>
          <a:stretch/>
        </p:blipFill>
        <p:spPr>
          <a:xfrm>
            <a:off x="2461596" y="1950369"/>
            <a:ext cx="4399604" cy="37269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文本框 6"/>
          <p:cNvSpPr txBox="1"/>
          <p:nvPr/>
        </p:nvSpPr>
        <p:spPr>
          <a:xfrm>
            <a:off x="7613250" y="3500510"/>
            <a:ext cx="3919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13250" y="4177932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83896" y="1996514"/>
            <a:ext cx="415241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Dear friend, dear friend,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you swim?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No, I can’t. 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No, I can’t.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can’t swim.</a:t>
            </a:r>
          </a:p>
          <a:p>
            <a:pPr algn="just"/>
            <a:endParaRPr lang="zh-CN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PT第14页">
            <a:hlinkClick r:id="" action="ppaction://media"/>
            <a:extLst>
              <a:ext uri="{FF2B5EF4-FFF2-40B4-BE49-F238E27FC236}">
                <a16:creationId xmlns:a16="http://schemas.microsoft.com/office/drawing/2014/main" id="{595FC529-E90F-2340-D1D6-0EB9D73BEE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38900" y="484967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522915" y="1477508"/>
            <a:ext cx="50375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3522915" y="2227502"/>
            <a:ext cx="5790971" cy="29385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此处教师可</a:t>
            </a:r>
            <a:r>
              <a:rPr lang="zh-CN" altLang="zh-CN" dirty="0"/>
              <a:t>插入</a:t>
            </a:r>
            <a:r>
              <a:rPr lang="zh-CN" altLang="en-US" dirty="0"/>
              <a:t>教材第</a:t>
            </a:r>
            <a:r>
              <a:rPr lang="en-US" altLang="zh-CN" dirty="0">
                <a:latin typeface="+mn-ea"/>
              </a:rPr>
              <a:t>1</a:t>
            </a:r>
            <a:r>
              <a:rPr lang="zh-CN" altLang="en-US" dirty="0"/>
              <a:t>页韵文的视频。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631530" y="88100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64574"/>
            <a:ext cx="4859085" cy="12934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88336" y="1789216"/>
            <a:ext cx="4235872" cy="417247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631530" y="88100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完整韵文">
            <a:hlinkClick r:id="" action="ppaction://media"/>
            <a:extLst>
              <a:ext uri="{FF2B5EF4-FFF2-40B4-BE49-F238E27FC236}">
                <a16:creationId xmlns:a16="http://schemas.microsoft.com/office/drawing/2014/main" id="{01C1E2B2-9262-B708-DC8A-BC9A837395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77200" y="525444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13594" y="1819658"/>
            <a:ext cx="4235872" cy="417247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631530" y="88100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 and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58839" y="2045335"/>
            <a:ext cx="555688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Group 1: Dear friend, dear friend, </a:t>
            </a:r>
          </a:p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Can you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sing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dance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58839" y="2998470"/>
            <a:ext cx="555688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Group 2: Yes, I can. Yes, I can. </a:t>
            </a:r>
          </a:p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I can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sing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/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dance</a:t>
            </a:r>
            <a:r>
              <a:rPr lang="en-US" altLang="zh-C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.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758839" y="3951605"/>
            <a:ext cx="555688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Group 1: Dear friend, dear friend, </a:t>
            </a:r>
          </a:p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Can you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swim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758839" y="4904740"/>
            <a:ext cx="555688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Group 2: No, I can’t. No, I can’t. </a:t>
            </a:r>
          </a:p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I can’t </a:t>
            </a: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swim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2980477" y="1477508"/>
            <a:ext cx="6363207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464261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863533" y="900784"/>
            <a:ext cx="64649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out.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52715" y="1823085"/>
            <a:ext cx="51435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Dear friend, dear friend,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you ______?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___ , I ___. ___, I ___.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I _____.</a:t>
            </a: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A2BCEF96-A994-7763-4742-B5368D37B0F8}"/>
              </a:ext>
            </a:extLst>
          </p:cNvPr>
          <p:cNvSpPr/>
          <p:nvPr/>
        </p:nvSpPr>
        <p:spPr>
          <a:xfrm>
            <a:off x="8234206" y="1750770"/>
            <a:ext cx="2622518" cy="205217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0AEA293E-14E7-65F5-CF0A-DB6E1299EFAC}"/>
              </a:ext>
            </a:extLst>
          </p:cNvPr>
          <p:cNvSpPr/>
          <p:nvPr/>
        </p:nvSpPr>
        <p:spPr>
          <a:xfrm>
            <a:off x="9039286" y="3649433"/>
            <a:ext cx="2111879" cy="214397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D19DB9F3-7AB1-4757-95A5-8D68CEACFC89}"/>
              </a:ext>
            </a:extLst>
          </p:cNvPr>
          <p:cNvSpPr/>
          <p:nvPr/>
        </p:nvSpPr>
        <p:spPr>
          <a:xfrm>
            <a:off x="7353688" y="3022647"/>
            <a:ext cx="2111880" cy="208256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1C57DD3-AEE9-0EC0-5A26-429E9955EB1D}"/>
              </a:ext>
            </a:extLst>
          </p:cNvPr>
          <p:cNvSpPr/>
          <p:nvPr/>
        </p:nvSpPr>
        <p:spPr>
          <a:xfrm rot="3692992">
            <a:off x="8335084" y="3967425"/>
            <a:ext cx="149087" cy="87088"/>
          </a:xfrm>
          <a:prstGeom prst="rect">
            <a:avLst/>
          </a:prstGeom>
          <a:solidFill>
            <a:srgbClr val="92A9D6"/>
          </a:solidFill>
          <a:ln>
            <a:solidFill>
              <a:srgbClr val="92A9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623689"/>
              </p:ext>
            </p:extLst>
          </p:nvPr>
        </p:nvGraphicFramePr>
        <p:xfrm>
          <a:off x="3521676" y="3256003"/>
          <a:ext cx="6153523" cy="285817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4657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2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46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04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2572">
                <a:tc>
                  <a:txBody>
                    <a:bodyPr/>
                    <a:lstStyle/>
                    <a:p>
                      <a:pPr lvl="0" algn="ctr" fontAlgn="ctr">
                        <a:lnSpc>
                          <a:spcPts val="2200"/>
                        </a:lnSpc>
                      </a:pPr>
                      <a:r>
                        <a:rPr lang="en-US" sz="24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Name</a:t>
                      </a:r>
                      <a:endParaRPr lang="zh-CN" sz="2400" kern="100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0" algn="ctr" fontAlgn="ctr">
                        <a:lnSpc>
                          <a:spcPts val="2200"/>
                        </a:lnSpc>
                      </a:pPr>
                      <a:r>
                        <a:rPr lang="en-US" sz="24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Sing</a:t>
                      </a:r>
                      <a:endParaRPr lang="zh-CN" sz="2400" kern="100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0" algn="ctr" fontAlgn="ctr">
                        <a:lnSpc>
                          <a:spcPts val="2200"/>
                        </a:lnSpc>
                      </a:pPr>
                      <a:r>
                        <a:rPr lang="en-US" sz="24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Dance</a:t>
                      </a:r>
                      <a:endParaRPr lang="zh-CN" sz="2400" kern="100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0" algn="ctr" fontAlgn="ctr">
                        <a:lnSpc>
                          <a:spcPts val="2200"/>
                        </a:lnSpc>
                      </a:pPr>
                      <a:r>
                        <a:rPr lang="en-US" sz="2400" kern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Swim</a:t>
                      </a:r>
                      <a:endParaRPr lang="zh-CN" sz="2400" kern="100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446">
                <a:tc>
                  <a:txBody>
                    <a:bodyPr/>
                    <a:lstStyle/>
                    <a:p>
                      <a:pPr algn="ctr"/>
                      <a:endParaRPr lang="zh-CN" sz="11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16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zh-CN" sz="1200" kern="10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1600" kern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zh-CN" sz="1200" kern="10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algn="ctr"/>
                      <a:endParaRPr lang="zh-CN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zh-CN" sz="12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11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140">
                <a:tc>
                  <a:txBody>
                    <a:bodyPr/>
                    <a:lstStyle/>
                    <a:p>
                      <a:pPr algn="ctr"/>
                      <a:endParaRPr lang="zh-CN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zh-CN" sz="11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200"/>
                        </a:lnSpc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zh-CN" sz="12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30909">
                <a:tc gridSpan="4">
                  <a:txBody>
                    <a:bodyPr/>
                    <a:lstStyle/>
                    <a:p>
                      <a:pPr algn="just">
                        <a:lnSpc>
                          <a:spcPts val="2200"/>
                        </a:lnSpc>
                      </a:pPr>
                      <a:endParaRPr lang="en-US" alt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ts val="2200"/>
                        </a:lnSpc>
                      </a:pPr>
                      <a:r>
                        <a:rPr lang="zh-CN" altLang="en-US" sz="2400" kern="100" dirty="0">
                          <a:effectLst/>
                          <a:latin typeface="STKaiti" panose="02010600040101010101" pitchFamily="2" charset="-122"/>
                          <a:ea typeface="STKaiti" panose="02010600040101010101" pitchFamily="2" charset="-122"/>
                          <a:cs typeface="Times New Roman" panose="02020603050405020304" pitchFamily="18" charset="0"/>
                        </a:rPr>
                        <a:t>提示语言：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—</a:t>
                      </a:r>
                      <a:r>
                        <a:rPr lang="en-US" altLang="zh-CN" sz="2400" kern="100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Can you ______? 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—</a:t>
                      </a:r>
                      <a:r>
                        <a:rPr lang="en-US" altLang="zh-CN" sz="2400" kern="100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Yes, I can. / No, I can’t.</a:t>
                      </a: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zh-CN" sz="2400" kern="100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can = </a:t>
                      </a:r>
                      <a:r>
                        <a:rPr lang="zh-CN" altLang="en-US" sz="2400" kern="100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☺</a:t>
                      </a:r>
                      <a:r>
                        <a:rPr lang="en-US" altLang="zh-CN" sz="2400" kern="100" dirty="0"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rPr>
                        <a:t>   can’t = ☹</a:t>
                      </a:r>
                      <a:endParaRPr lang="en-US" altLang="en-US" sz="2400" kern="100" dirty="0"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文本框 23">
            <a:extLst>
              <a:ext uri="{FF2B5EF4-FFF2-40B4-BE49-F238E27FC236}">
                <a16:creationId xmlns:a16="http://schemas.microsoft.com/office/drawing/2014/main" id="{38C199A2-3749-DD04-102D-C5976F507C43}"/>
              </a:ext>
            </a:extLst>
          </p:cNvPr>
          <p:cNvSpPr txBox="1"/>
          <p:nvPr/>
        </p:nvSpPr>
        <p:spPr>
          <a:xfrm>
            <a:off x="2365571" y="903076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407C0922-4059-7BC3-3310-969901CAD96B}"/>
              </a:ext>
            </a:extLst>
          </p:cNvPr>
          <p:cNvCxnSpPr>
            <a:cxnSpLocks/>
          </p:cNvCxnSpPr>
          <p:nvPr/>
        </p:nvCxnSpPr>
        <p:spPr>
          <a:xfrm>
            <a:off x="3521676" y="1484737"/>
            <a:ext cx="55579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3F6F40D6-36BB-3CB2-736A-A0A67E7B16FD}"/>
              </a:ext>
            </a:extLst>
          </p:cNvPr>
          <p:cNvGrpSpPr/>
          <p:nvPr/>
        </p:nvGrpSpPr>
        <p:grpSpPr>
          <a:xfrm>
            <a:off x="2960204" y="1146036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0E280E3A-B7F2-E00F-A0F2-32DA88B0721F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E3267DF1-F886-4D4F-9981-D5EBCA9593A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10">
            <a:extLst>
              <a:ext uri="{FF2B5EF4-FFF2-40B4-BE49-F238E27FC236}">
                <a16:creationId xmlns:a16="http://schemas.microsoft.com/office/drawing/2014/main" id="{8EC89440-7BBD-C59A-65EA-F0C0122FD453}"/>
              </a:ext>
            </a:extLst>
          </p:cNvPr>
          <p:cNvSpPr txBox="1"/>
          <p:nvPr/>
        </p:nvSpPr>
        <p:spPr>
          <a:xfrm>
            <a:off x="3323619" y="1509451"/>
            <a:ext cx="607147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带感情地表演韵文</a:t>
            </a:r>
            <a:r>
              <a:rPr lang="zh-CN" altLang="zh-CN" sz="24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采访三个同学或朋友，了解他们在唱歌、跳舞和游泳方面的能力，完成下列表格。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kumimoji="1" lang="zh-CN" alt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-1905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marL="0"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1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Abilities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              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eriod 1 Let’s chant!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96.61614173228344,&quot;left&quot;:113.20283464566928,&quot;top&quot;:159.07858267716534,&quot;width&quot;:780.3533070866142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96.61614173228344,&quot;left&quot;:113.20283464566928,&quot;top&quot;:159.07858267716534,&quot;width&quot;:780.353307086614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1952</TotalTime>
  <Words>610</Words>
  <Application>Microsoft Office PowerPoint</Application>
  <PresentationFormat>宽屏</PresentationFormat>
  <Paragraphs>133</Paragraphs>
  <Slides>20</Slides>
  <Notes>19</Notes>
  <HiddenSlides>0</HiddenSlides>
  <MMClips>10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黑体</vt:lpstr>
      <vt:lpstr>华文楷体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243</cp:revision>
  <dcterms:created xsi:type="dcterms:W3CDTF">2020-02-05T11:17:00Z</dcterms:created>
  <dcterms:modified xsi:type="dcterms:W3CDTF">2026-01-16T09:23:28Z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14D7B29CEBD54DEF8623E299B67ABB84_13</vt:lpwstr>
  </property>
  <property fmtid="{D5CDD505-2E9C-101B-9397-08002B2CF9AE}" pid="3" name="KSOProductBuildVer">
    <vt:lpwstr>2052-12.1.0.23542</vt:lpwstr>
  </property>
</Properties>
</file>