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</p:sldMasterIdLst>
  <p:notesMasterIdLst>
    <p:notesMasterId r:id="rId26"/>
  </p:notesMasterIdLst>
  <p:handoutMasterIdLst>
    <p:handoutMasterId r:id="rId27"/>
  </p:handoutMasterIdLst>
  <p:sldIdLst>
    <p:sldId id="282" r:id="rId3"/>
    <p:sldId id="391" r:id="rId4"/>
    <p:sldId id="293" r:id="rId5"/>
    <p:sldId id="301" r:id="rId6"/>
    <p:sldId id="365" r:id="rId7"/>
    <p:sldId id="394" r:id="rId8"/>
    <p:sldId id="393" r:id="rId9"/>
    <p:sldId id="366" r:id="rId10"/>
    <p:sldId id="396" r:id="rId11"/>
    <p:sldId id="397" r:id="rId12"/>
    <p:sldId id="398" r:id="rId13"/>
    <p:sldId id="400" r:id="rId14"/>
    <p:sldId id="380" r:id="rId15"/>
    <p:sldId id="401" r:id="rId16"/>
    <p:sldId id="402" r:id="rId17"/>
    <p:sldId id="343" r:id="rId18"/>
    <p:sldId id="404" r:id="rId19"/>
    <p:sldId id="376" r:id="rId20"/>
    <p:sldId id="403" r:id="rId21"/>
    <p:sldId id="352" r:id="rId22"/>
    <p:sldId id="357" r:id="rId23"/>
    <p:sldId id="335" r:id="rId24"/>
    <p:sldId id="336" r:id="rId25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52" userDrawn="1">
          <p15:clr>
            <a:srgbClr val="A4A3A4"/>
          </p15:clr>
        </p15:guide>
        <p15:guide id="2" pos="665" userDrawn="1">
          <p15:clr>
            <a:srgbClr val="A4A3A4"/>
          </p15:clr>
        </p15:guide>
        <p15:guide id="3" pos="7015" userDrawn="1">
          <p15:clr>
            <a:srgbClr val="A4A3A4"/>
          </p15:clr>
        </p15:guide>
        <p15:guide id="4" orient="horz" pos="52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25D28D0-4494-CD1C-6355-C4A122ED3771}" name="Fltrp S.H" initials="FS" userId="0b07ce3dd7440edc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帐户" initials="M帐" lastIdx="8" clrIdx="0"/>
  <p:cmAuthor id="2" name="FLTRP_JCSZ" initials="FLTRP_JCS" lastIdx="12" clrIdx="1">
    <p:extLst>
      <p:ext uri="{19B8F6BF-5375-455C-9EA6-DF929625EA0E}">
        <p15:presenceInfo xmlns:p15="http://schemas.microsoft.com/office/powerpoint/2012/main" userId="FLTRP_JCS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ECEC"/>
    <a:srgbClr val="F2F2F2"/>
    <a:srgbClr val="01621F"/>
    <a:srgbClr val="3B5643"/>
    <a:srgbClr val="EAEFF7"/>
    <a:srgbClr val="3A5542"/>
    <a:srgbClr val="1784AD"/>
    <a:srgbClr val="014E6A"/>
    <a:srgbClr val="AE0203"/>
    <a:srgbClr val="711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中度样式 4 - 强调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81" autoAdjust="0"/>
    <p:restoredTop sz="81414" autoAdjust="0"/>
  </p:normalViewPr>
  <p:slideViewPr>
    <p:cSldViewPr snapToGrid="0" showGuides="1">
      <p:cViewPr varScale="1">
        <p:scale>
          <a:sx n="99" d="100"/>
          <a:sy n="99" d="100"/>
        </p:scale>
        <p:origin x="1570" y="86"/>
      </p:cViewPr>
      <p:guideLst>
        <p:guide orient="horz" pos="3952"/>
        <p:guide pos="665"/>
        <p:guide pos="7015"/>
        <p:guide orient="horz" pos="523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microsoft.com/office/2018/10/relationships/authors" Target="author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handoutMaster" Target="handoutMasters/handoutMaster1.xml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4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5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lang="en-US" altLang="zh-CN" dirty="0"/>
          </a:p>
        </p:txBody>
      </p:sp>
      <p:sp>
        <p:nvSpPr>
          <p:cNvPr id="1048606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7476DAA9-72EC-BC08-7D12-1FA220F31F64}"/>
              </a:ext>
            </a:extLst>
          </p:cNvPr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1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9.png"/><Relationship Id="rId5" Type="http://schemas.openxmlformats.org/officeDocument/2006/relationships/image" Target="../media/image10.jpe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3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9.png"/><Relationship Id="rId5" Type="http://schemas.openxmlformats.org/officeDocument/2006/relationships/image" Target="../media/image14.jpe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9.png"/><Relationship Id="rId5" Type="http://schemas.openxmlformats.org/officeDocument/2006/relationships/image" Target="../media/image15.jpe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6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9.png"/><Relationship Id="rId5" Type="http://schemas.openxmlformats.org/officeDocument/2006/relationships/image" Target="../media/image18.png"/><Relationship Id="rId4" Type="http://schemas.openxmlformats.org/officeDocument/2006/relationships/notesSlide" Target="../notesSlides/notesSlide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930275" y="2006264"/>
            <a:ext cx="10331450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5</a:t>
            </a:r>
            <a:r>
              <a:rPr lang="zh-CN" altLang="en-US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Festival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2 Let’s read! 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539487" y="3485099"/>
            <a:ext cx="11784249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        册    次：二年级上册               学   科：英语（外研社版）</a:t>
            </a:r>
          </a:p>
          <a:p>
            <a:r>
              <a:rPr lang="zh-CN" altLang="en-US" sz="2800" dirty="0"/>
              <a:t>        主讲人：唐雁翎                    </a:t>
            </a:r>
            <a:r>
              <a:rPr lang="en-US" altLang="zh-CN" sz="2800" dirty="0"/>
              <a:t>   </a:t>
            </a:r>
            <a:r>
              <a:rPr lang="zh-CN" altLang="en-US" sz="2800" dirty="0"/>
              <a:t>学   校：成都市龙江路小学</a:t>
            </a:r>
            <a:endParaRPr lang="en-US" altLang="zh-CN" sz="2800" dirty="0"/>
          </a:p>
          <a:p>
            <a:r>
              <a:rPr lang="zh-CN" altLang="en-US" sz="2800" dirty="0"/>
              <a:t>                                                                          中粮祥云分校</a:t>
            </a:r>
            <a:endParaRPr lang="en-US" altLang="zh-CN" sz="2800" dirty="0"/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940900" y="2092027"/>
            <a:ext cx="10775612" cy="3892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在看</a:t>
            </a: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、听、读、演等活动中，理解故事内容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。</a:t>
            </a:r>
            <a:endParaRPr lang="en-US" altLang="zh-CN" sz="2800" kern="100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掌握并灵活运用介绍节日习俗的表达。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小组合作表演故事，模仿故事角色的语音、语调、表情和动作，深入体会故事角色的情感，感受语言交流的真实性、互动性和趣味性，进一步了解和体验春节习俗，感受中国传统节日的魅力。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endParaRPr lang="en-US" altLang="zh-CN" sz="2800" kern="100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标题 27"/>
          <p:cNvSpPr txBox="1"/>
          <p:nvPr/>
        </p:nvSpPr>
        <p:spPr>
          <a:xfrm>
            <a:off x="-784556" y="1517987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</a:p>
        </p:txBody>
      </p:sp>
      <p:sp>
        <p:nvSpPr>
          <p:cNvPr id="2" name="矩形 1"/>
          <p:cNvSpPr/>
          <p:nvPr/>
        </p:nvSpPr>
        <p:spPr>
          <a:xfrm>
            <a:off x="425408" y="2228176"/>
            <a:ext cx="4974000" cy="3434360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6" name="文本框 12"/>
          <p:cNvSpPr txBox="1"/>
          <p:nvPr/>
        </p:nvSpPr>
        <p:spPr>
          <a:xfrm>
            <a:off x="908485" y="3751037"/>
            <a:ext cx="4103438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1800" dirty="0">
                <a:solidFill>
                  <a:schemeClr val="bg1"/>
                </a:solidFill>
                <a:latin typeface="+mn-ea"/>
              </a:rPr>
              <a:t>45</a:t>
            </a:r>
            <a:r>
              <a:rPr lang="zh-CN" altLang="en-US" sz="18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1800" dirty="0">
              <a:solidFill>
                <a:schemeClr val="bg1"/>
              </a:solidFill>
              <a:latin typeface="+mn-ea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320043EE-0EC0-6CE1-613B-3266A23271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4229" y="1665077"/>
            <a:ext cx="4974000" cy="435160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guess.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852017" y="2325737"/>
            <a:ext cx="5652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can you see in the picture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zh-CN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852017" y="2980973"/>
            <a:ext cx="44723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are they?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880973" y="3680381"/>
            <a:ext cx="44723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Where are they?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880973" y="4335617"/>
            <a:ext cx="44723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festival is it?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图片 3" descr="卡通人物&#10;&#10;中度可信度描述已自动生成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673" y="1723442"/>
            <a:ext cx="3630070" cy="449865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561" y="3165513"/>
            <a:ext cx="1116055" cy="176402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4" y="3466990"/>
            <a:ext cx="2375322" cy="386552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4437" y="5802883"/>
            <a:ext cx="1979182" cy="3865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10" grpId="0"/>
      <p:bldP spid="10" grpId="1"/>
      <p:bldP spid="11" grpId="0"/>
      <p:bldP spid="11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16FE0528-A405-D035-E2B2-C3C8F27770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39525" y="1676412"/>
            <a:ext cx="3507462" cy="4419171"/>
          </a:xfrm>
          <a:prstGeom prst="rect">
            <a:avLst/>
          </a:prstGeom>
        </p:spPr>
      </p:pic>
      <p:cxnSp>
        <p:nvCxnSpPr>
          <p:cNvPr id="2" name="直接连接符 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4" name="矩形 3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check.</a:t>
            </a:r>
          </a:p>
        </p:txBody>
      </p:sp>
      <p:pic>
        <p:nvPicPr>
          <p:cNvPr id="13" name="二上-5-25-5-26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1042" end="9401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05018" y="3287049"/>
            <a:ext cx="487363" cy="487363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A0145D79-ED27-FFC3-9A85-968AFB3B6D0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768" y="3095148"/>
            <a:ext cx="1174735" cy="185677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79A82051-831E-4C5F-6BC4-088B003AB44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8651" y="3397694"/>
            <a:ext cx="2296886" cy="386552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176D86D3-52C5-AEBF-6C57-D1B6C42CAF4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2159" y="5647039"/>
            <a:ext cx="1979182" cy="3865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9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41BA6C15-1661-82D5-4894-DD0BEF4947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8180" y="1665077"/>
            <a:ext cx="3507462" cy="4419171"/>
          </a:xfrm>
          <a:prstGeom prst="rect">
            <a:avLst/>
          </a:prstGeom>
        </p:spPr>
      </p:pic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read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852014" y="2481180"/>
            <a:ext cx="53962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does Joe want to know?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5852015" y="3125268"/>
            <a:ext cx="58127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does he say to </a:t>
            </a:r>
            <a:r>
              <a:rPr lang="en-US" altLang="zh-C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Lanlan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880973" y="3770781"/>
            <a:ext cx="5932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does </a:t>
            </a:r>
            <a:r>
              <a:rPr lang="en-US" altLang="zh-C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Lanlan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wear? Why? 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880973" y="4399117"/>
            <a:ext cx="44723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</a:t>
            </a:r>
            <a:r>
              <a:rPr lang="en-US" altLang="zh-C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Lanlan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say?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7322" y="5631540"/>
            <a:ext cx="1979182" cy="386552"/>
          </a:xfrm>
          <a:prstGeom prst="rect">
            <a:avLst/>
          </a:prstGeom>
        </p:spPr>
      </p:pic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53ADB7A1-0131-88E0-181E-0811B61B3236}"/>
              </a:ext>
            </a:extLst>
          </p:cNvPr>
          <p:cNvCxnSpPr/>
          <p:nvPr/>
        </p:nvCxnSpPr>
        <p:spPr>
          <a:xfrm>
            <a:off x="3405685" y="3572359"/>
            <a:ext cx="82535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id="{62F24CF2-CC4F-B300-62F9-CE745537AB55}"/>
              </a:ext>
            </a:extLst>
          </p:cNvPr>
          <p:cNvCxnSpPr>
            <a:cxnSpLocks/>
          </p:cNvCxnSpPr>
          <p:nvPr/>
        </p:nvCxnSpPr>
        <p:spPr>
          <a:xfrm>
            <a:off x="2547528" y="3770781"/>
            <a:ext cx="2233699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10" grpId="0"/>
      <p:bldP spid="10" grpId="1"/>
      <p:bldP spid="11" grpId="0"/>
      <p:bldP spid="11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id="{4DD39FFF-1E8D-B06B-8499-27707076D9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42269" y="1830099"/>
            <a:ext cx="3507462" cy="4419171"/>
          </a:xfrm>
          <a:prstGeom prst="rect">
            <a:avLst/>
          </a:prstGeom>
        </p:spPr>
      </p:pic>
      <p:sp>
        <p:nvSpPr>
          <p:cNvPr id="14" name="椭圆 13"/>
          <p:cNvSpPr/>
          <p:nvPr/>
        </p:nvSpPr>
        <p:spPr>
          <a:xfrm>
            <a:off x="5119816" y="4792954"/>
            <a:ext cx="976184" cy="945293"/>
          </a:xfrm>
          <a:prstGeom prst="ellipse">
            <a:avLst/>
          </a:prstGeom>
          <a:noFill/>
          <a:ln w="5715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" name="直接连接符 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5" name="矩形 4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pic>
        <p:nvPicPr>
          <p:cNvPr id="3" name="二上-5-25-5-26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0482" end="88410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416031" y="5614211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595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 descr="卡通人物&#10;&#10;中度可信度描述已自动生成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297" y="1686658"/>
            <a:ext cx="3153083" cy="4584526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901544" y="2342192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11" name="文本框 10"/>
          <p:cNvSpPr txBox="1"/>
          <p:nvPr/>
        </p:nvSpPr>
        <p:spPr>
          <a:xfrm>
            <a:off x="5901544" y="2339929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3" name="菱形 2"/>
          <p:cNvSpPr/>
          <p:nvPr/>
        </p:nvSpPr>
        <p:spPr>
          <a:xfrm>
            <a:off x="1868947" y="3769829"/>
            <a:ext cx="1533724" cy="1530083"/>
          </a:xfrm>
          <a:prstGeom prst="diamond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5022030" y="1956123"/>
            <a:ext cx="3234930" cy="588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__________.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404366" y="1863283"/>
            <a:ext cx="7508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</a:t>
            </a:r>
            <a:endParaRPr lang="zh-CN" altLang="en-US" sz="32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022030" y="2899705"/>
            <a:ext cx="5530130" cy="592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__________.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717414" y="2824731"/>
            <a:ext cx="20696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the door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5022030" y="3857475"/>
            <a:ext cx="44723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does it mean? 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022030" y="5111551"/>
            <a:ext cx="57236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</a:t>
            </a:r>
            <a:r>
              <a:rPr lang="en-US" altLang="zh-C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Lanlan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Joe say?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直接连接符 5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5" name="矩形 14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2" name="二上-5-25-5-26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6385" end="7569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980515" y="1070725"/>
            <a:ext cx="487363" cy="487363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FCBD3087-DA49-0957-FD8B-C4FCCCE6E828}"/>
              </a:ext>
            </a:extLst>
          </p:cNvPr>
          <p:cNvSpPr txBox="1"/>
          <p:nvPr/>
        </p:nvSpPr>
        <p:spPr>
          <a:xfrm>
            <a:off x="5022030" y="4442250"/>
            <a:ext cx="36756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means good luck.</a:t>
            </a:r>
          </a:p>
        </p:txBody>
      </p:sp>
      <p:pic>
        <p:nvPicPr>
          <p:cNvPr id="18" name="图片 17">
            <a:extLst>
              <a:ext uri="{FF2B5EF4-FFF2-40B4-BE49-F238E27FC236}">
                <a16:creationId xmlns:a16="http://schemas.microsoft.com/office/drawing/2014/main" id="{DCD8B4A5-7EBE-2A9D-D30E-37812BE3E22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2413" y="1682977"/>
            <a:ext cx="3153083" cy="45032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2768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4" grpId="0"/>
      <p:bldP spid="5" grpId="0"/>
      <p:bldP spid="8" grpId="0"/>
      <p:bldP spid="9" grpId="0"/>
      <p:bldP spid="19" grpId="1"/>
      <p:bldP spid="19" grpId="2"/>
      <p:bldP spid="20" grpId="1"/>
      <p:bldP spid="20" grpId="2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/>
          <a:srcRect t="8917" b="17241"/>
          <a:stretch>
            <a:fillRect/>
          </a:stretch>
        </p:blipFill>
        <p:spPr>
          <a:xfrm>
            <a:off x="1032758" y="1849743"/>
            <a:ext cx="4253488" cy="4413037"/>
          </a:xfrm>
          <a:prstGeom prst="rect">
            <a:avLst/>
          </a:prstGeom>
        </p:spPr>
      </p:pic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265376" y="2928015"/>
            <a:ext cx="44723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they looking at? 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294332" y="3605337"/>
            <a:ext cx="44723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does Joe feel? </a:t>
            </a:r>
            <a:endParaRPr lang="zh-CN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294332" y="4282659"/>
            <a:ext cx="44723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he say? 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3662094" y="2785715"/>
            <a:ext cx="1382860" cy="1789332"/>
          </a:xfrm>
          <a:prstGeom prst="ellipse">
            <a:avLst/>
          </a:prstGeom>
          <a:noFill/>
          <a:ln w="5715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10" grpId="0"/>
      <p:bldP spid="10" grpId="1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5" name="矩形 4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0" name="二上-5-25-5-26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8776" end="69184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61337" y="5266944"/>
            <a:ext cx="487363" cy="487363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482CC8D3-0E49-7231-5640-CE076DB2BE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97802" y="1529035"/>
            <a:ext cx="3474598" cy="46725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8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图片包含 室内, 桌子, 照片, 玩具&#10;&#10;描述已自动生成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61" b="4274"/>
          <a:stretch>
            <a:fillRect/>
          </a:stretch>
        </p:blipFill>
        <p:spPr>
          <a:xfrm>
            <a:off x="1353365" y="1865059"/>
            <a:ext cx="3352083" cy="4287363"/>
          </a:xfrm>
          <a:prstGeom prst="rect">
            <a:avLst/>
          </a:prstGeom>
        </p:spPr>
      </p:pic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096000" y="2765514"/>
            <a:ext cx="44723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they looking at? 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096000" y="3425263"/>
            <a:ext cx="44723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does Joe feel? </a:t>
            </a:r>
            <a:endParaRPr lang="zh-CN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096000" y="4102585"/>
            <a:ext cx="44723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he say? 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2213733" y="2747941"/>
            <a:ext cx="2137719" cy="988541"/>
          </a:xfrm>
          <a:prstGeom prst="ellipse">
            <a:avLst/>
          </a:prstGeom>
          <a:noFill/>
          <a:ln w="5715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二上-5-25-5-26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6295" end="58443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726370" y="1071516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011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6" grpId="1"/>
      <p:bldP spid="7" grpId="0"/>
      <p:bldP spid="7" grpId="1"/>
      <p:bldP spid="10" grpId="0"/>
      <p:bldP spid="10" grpId="1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图片包含 桌子, 女人, 男人, 盘子&#10;&#10;描述已自动生成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26" b="3174"/>
          <a:stretch>
            <a:fillRect/>
          </a:stretch>
        </p:blipFill>
        <p:spPr>
          <a:xfrm>
            <a:off x="1025369" y="1782309"/>
            <a:ext cx="3699153" cy="4376320"/>
          </a:xfrm>
          <a:prstGeom prst="rect">
            <a:avLst/>
          </a:prstGeom>
        </p:spPr>
      </p:pic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852017" y="2325737"/>
            <a:ext cx="55161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are </a:t>
            </a:r>
            <a:r>
              <a:rPr lang="en-US" altLang="zh-C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Lanlan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Joe with? 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880973" y="3003059"/>
            <a:ext cx="44723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they doing? </a:t>
            </a:r>
            <a:endParaRPr lang="zh-CN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880973" y="3680381"/>
            <a:ext cx="44723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this? </a:t>
            </a:r>
            <a:endParaRPr lang="zh-CN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880973" y="4335617"/>
            <a:ext cx="44723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does it mean?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2712108" y="4335617"/>
            <a:ext cx="611511" cy="699846"/>
          </a:xfrm>
          <a:prstGeom prst="ellipse">
            <a:avLst/>
          </a:prstGeom>
          <a:noFill/>
          <a:ln w="5715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10" grpId="0"/>
      <p:bldP spid="10" grpId="1"/>
      <p:bldP spid="4" grpId="0"/>
      <p:bldP spid="4" grpId="1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 descr="图片包含 桌子, 女人, 男人, 盘子&#10;&#10;描述已自动生成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26" b="3174"/>
          <a:stretch>
            <a:fillRect/>
          </a:stretch>
        </p:blipFill>
        <p:spPr>
          <a:xfrm>
            <a:off x="2370037" y="1845239"/>
            <a:ext cx="3699153" cy="4376320"/>
          </a:xfrm>
          <a:prstGeom prst="rect">
            <a:avLst/>
          </a:prstGeom>
        </p:spPr>
      </p:pic>
      <p:sp>
        <p:nvSpPr>
          <p:cNvPr id="5" name="对话气泡: 圆角矩形 4"/>
          <p:cNvSpPr/>
          <p:nvPr/>
        </p:nvSpPr>
        <p:spPr>
          <a:xfrm>
            <a:off x="1718120" y="1687514"/>
            <a:ext cx="4339985" cy="474892"/>
          </a:xfrm>
          <a:prstGeom prst="wedgeRoundRectCallout">
            <a:avLst>
              <a:gd name="adj1" fmla="val 27709"/>
              <a:gd name="adj2" fmla="val 119232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对话气泡: 圆角矩形 5"/>
          <p:cNvSpPr/>
          <p:nvPr/>
        </p:nvSpPr>
        <p:spPr>
          <a:xfrm>
            <a:off x="564014" y="2284478"/>
            <a:ext cx="3858835" cy="582702"/>
          </a:xfrm>
          <a:prstGeom prst="wedgeRoundRectCallout">
            <a:avLst>
              <a:gd name="adj1" fmla="val 34826"/>
              <a:gd name="adj2" fmla="val 114641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对话气泡: 圆角矩形 6"/>
          <p:cNvSpPr/>
          <p:nvPr/>
        </p:nvSpPr>
        <p:spPr>
          <a:xfrm rot="10800000">
            <a:off x="2399235" y="5601530"/>
            <a:ext cx="7345094" cy="623053"/>
          </a:xfrm>
          <a:prstGeom prst="wedgeRoundRectCallout">
            <a:avLst>
              <a:gd name="adj1" fmla="val 14413"/>
              <a:gd name="adj2" fmla="val 104027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819027" y="1683187"/>
            <a:ext cx="44055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Joe, come and have some </a:t>
            </a:r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jiaozi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051353" y="1693357"/>
            <a:ext cx="891198" cy="56231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椭圆 16"/>
          <p:cNvSpPr/>
          <p:nvPr/>
        </p:nvSpPr>
        <p:spPr>
          <a:xfrm>
            <a:off x="4021822" y="4582093"/>
            <a:ext cx="630327" cy="376656"/>
          </a:xfrm>
          <a:prstGeom prst="ellips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2841515" y="2308595"/>
            <a:ext cx="1670702" cy="59421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箭头: 下 9"/>
          <p:cNvSpPr/>
          <p:nvPr/>
        </p:nvSpPr>
        <p:spPr>
          <a:xfrm rot="16200000">
            <a:off x="3373076" y="4569755"/>
            <a:ext cx="299677" cy="630327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2493432" y="5725212"/>
            <a:ext cx="24106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___________.     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4807164" y="5744643"/>
            <a:ext cx="4897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means _________ for the new year!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3021341" y="5728898"/>
            <a:ext cx="17185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lucky 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jiaozi</a:t>
            </a:r>
            <a:endParaRPr lang="zh-CN" altLang="en-US" sz="24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6009953" y="5724390"/>
            <a:ext cx="1436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good luck 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15731" y="2342316"/>
            <a:ext cx="41522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Oh. What is this? A red candy.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" name="直接连接符 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1" name="二上-5-25-5-26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95967" end="54421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336237" y="1755559"/>
            <a:ext cx="487363" cy="487363"/>
          </a:xfrm>
          <a:prstGeom prst="rect">
            <a:avLst/>
          </a:prstGeom>
        </p:spPr>
      </p:pic>
      <p:pic>
        <p:nvPicPr>
          <p:cNvPr id="24" name="二上-5-25-5-26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0326" end="49716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278644" y="2573149"/>
            <a:ext cx="487363" cy="487363"/>
          </a:xfrm>
          <a:prstGeom prst="rect">
            <a:avLst/>
          </a:prstGeom>
        </p:spPr>
      </p:pic>
      <p:pic>
        <p:nvPicPr>
          <p:cNvPr id="25" name="二上-5-25-5-26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4478" end="47621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621253" y="5326511"/>
            <a:ext cx="487363" cy="487363"/>
          </a:xfrm>
          <a:prstGeom prst="rect">
            <a:avLst/>
          </a:prstGeom>
        </p:spPr>
      </p:pic>
      <p:pic>
        <p:nvPicPr>
          <p:cNvPr id="32" name="二上-5-25-5-26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7167" end="43757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103144" y="5691523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60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4806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2749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3" dur="3924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audio>
              <p:cMediaNode vol="80000">
                <p:cTn id="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</p:childTnLst>
        </p:cTn>
      </p:par>
    </p:tnLst>
    <p:bldLst>
      <p:bldP spid="8" grpId="0"/>
      <p:bldP spid="3" grpId="0" animBg="1"/>
      <p:bldP spid="17" grpId="0" animBg="1"/>
      <p:bldP spid="18" grpId="0" animBg="1"/>
      <p:bldP spid="10" grpId="0" animBg="1"/>
      <p:bldP spid="20" grpId="0"/>
      <p:bldP spid="34" grpId="0"/>
      <p:bldP spid="36" grpId="0"/>
      <p:bldP spid="37" grpId="0"/>
      <p:bldP spid="3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95FAB841-3322-85B5-0DD7-8206435F89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2082" y="1590615"/>
            <a:ext cx="3103112" cy="4515722"/>
          </a:xfrm>
          <a:prstGeom prst="rect">
            <a:avLst/>
          </a:prstGeom>
        </p:spPr>
      </p:pic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890600" y="2857824"/>
            <a:ext cx="55161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does Joe feel? 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890600" y="4251060"/>
            <a:ext cx="44723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he say? </a:t>
            </a:r>
            <a:endParaRPr lang="zh-CN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对话气泡: 圆角矩形 7"/>
          <p:cNvSpPr/>
          <p:nvPr/>
        </p:nvSpPr>
        <p:spPr>
          <a:xfrm rot="10800000">
            <a:off x="2471979" y="2265760"/>
            <a:ext cx="1689315" cy="333885"/>
          </a:xfrm>
          <a:prstGeom prst="wedgeRoundRectCallout">
            <a:avLst>
              <a:gd name="adj1" fmla="val 17641"/>
              <a:gd name="adj2" fmla="val 47892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We </a:t>
            </a:r>
            <a:endParaRPr lang="zh-CN" altLang="en-US" dirty="0"/>
          </a:p>
        </p:txBody>
      </p:sp>
      <p:sp>
        <p:nvSpPr>
          <p:cNvPr id="2" name="文本框 1"/>
          <p:cNvSpPr txBox="1"/>
          <p:nvPr/>
        </p:nvSpPr>
        <p:spPr>
          <a:xfrm>
            <a:off x="5890600" y="3522354"/>
            <a:ext cx="44723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/>
            </a:lvl1pPr>
          </a:lstStyle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Does he have a good time?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2" grpId="0"/>
      <p:bldP spid="2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5" name="矩形 4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pic>
        <p:nvPicPr>
          <p:cNvPr id="9" name="二上-5-25-5-26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10710" end="37814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05018" y="2041612"/>
            <a:ext cx="487363" cy="487363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83EA238B-32D1-9B16-F3FB-0580FC8E5C4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44268" y="1558878"/>
            <a:ext cx="3130105" cy="45550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2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文本框 14"/>
          <p:cNvSpPr txBox="1"/>
          <p:nvPr/>
        </p:nvSpPr>
        <p:spPr>
          <a:xfrm>
            <a:off x="3696004" y="3655806"/>
            <a:ext cx="51140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46—51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页故事的视频。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7" name="直接连接符 6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9" name="矩形 8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3719759" y="818969"/>
            <a:ext cx="50665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repeat.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绘画里有许多照片&#10;&#10;描述已自动生成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6834" y="1583932"/>
            <a:ext cx="3382621" cy="4619664"/>
          </a:xfrm>
          <a:prstGeom prst="rect">
            <a:avLst/>
          </a:prstGeom>
        </p:spPr>
      </p:pic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Read and number.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076975" y="2028567"/>
            <a:ext cx="3886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7078245" y="3673305"/>
            <a:ext cx="3873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360326" y="5312544"/>
            <a:ext cx="3873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7077610" y="5312544"/>
            <a:ext cx="3873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5342952" y="2043268"/>
            <a:ext cx="3873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342952" y="3679887"/>
            <a:ext cx="3873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10" grpId="0"/>
      <p:bldP spid="10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id="{F7C11777-B074-A957-9BCA-75F994654E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65138" y="1518596"/>
            <a:ext cx="4261723" cy="4725279"/>
          </a:xfrm>
          <a:prstGeom prst="rect">
            <a:avLst/>
          </a:prstGeom>
        </p:spPr>
      </p:pic>
      <p:cxnSp>
        <p:nvCxnSpPr>
          <p:cNvPr id="2" name="直接连接符 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4" name="矩形 3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read and match.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9" name="二上-5-25-5-26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26062" end="16858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80094" y="1110751"/>
            <a:ext cx="487363" cy="487363"/>
          </a:xfrm>
          <a:prstGeom prst="rect">
            <a:avLst/>
          </a:prstGeom>
        </p:spPr>
      </p:pic>
      <p:cxnSp>
        <p:nvCxnSpPr>
          <p:cNvPr id="11" name="直接连接符 10"/>
          <p:cNvCxnSpPr/>
          <p:nvPr/>
        </p:nvCxnSpPr>
        <p:spPr>
          <a:xfrm>
            <a:off x="5797485" y="1979629"/>
            <a:ext cx="1027521" cy="1901607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5459691" y="2891421"/>
            <a:ext cx="1365315" cy="1897395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>
            <a:cxnSpLocks/>
          </p:cNvCxnSpPr>
          <p:nvPr/>
        </p:nvCxnSpPr>
        <p:spPr>
          <a:xfrm>
            <a:off x="5563892" y="4141079"/>
            <a:ext cx="1261114" cy="1588949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>
            <a:cxnSpLocks/>
          </p:cNvCxnSpPr>
          <p:nvPr/>
        </p:nvCxnSpPr>
        <p:spPr>
          <a:xfrm flipV="1">
            <a:off x="5797485" y="1921705"/>
            <a:ext cx="1093509" cy="2743285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V="1">
            <a:off x="5813746" y="2930432"/>
            <a:ext cx="1011260" cy="2760125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2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7283736" y="2765226"/>
            <a:ext cx="3985485" cy="2062103"/>
          </a:xfrm>
          <a:prstGeom prst="rect">
            <a:avLst/>
          </a:prstGeom>
          <a:noFill/>
          <a:ln w="28575">
            <a:solidFill>
              <a:schemeClr val="accent6">
                <a:lumMod val="75000"/>
              </a:schemeClr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It’s… / They are…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wear red clothes. 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eat </a:t>
            </a:r>
            <a:r>
              <a:rPr lang="en-US" altLang="zh-CN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jiaozi.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zh-CN" alt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图片 5" descr="图片包含 游戏机, 食物&#10;&#10;描述已自动生成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8884" y="2466067"/>
            <a:ext cx="1341236" cy="1325995"/>
          </a:xfrm>
          <a:prstGeom prst="rect">
            <a:avLst/>
          </a:prstGeom>
        </p:spPr>
      </p:pic>
      <p:pic>
        <p:nvPicPr>
          <p:cNvPr id="9" name="图片 8" descr="男子的脸部特写与配字&#10;&#10;中度可信度描述已自动生成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2820" y="2493144"/>
            <a:ext cx="1287892" cy="1303133"/>
          </a:xfrm>
          <a:prstGeom prst="rect">
            <a:avLst/>
          </a:prstGeom>
        </p:spPr>
      </p:pic>
      <p:pic>
        <p:nvPicPr>
          <p:cNvPr id="11" name="图片 10" descr="卡通人物&#10;&#10;低可信度描述已自动生成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0041" y="3786582"/>
            <a:ext cx="1371719" cy="1348857"/>
          </a:xfrm>
          <a:prstGeom prst="rect">
            <a:avLst/>
          </a:prstGeom>
        </p:spPr>
      </p:pic>
      <p:pic>
        <p:nvPicPr>
          <p:cNvPr id="13" name="图片 12" descr="图标&#10;&#10;描述已自动生成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460" y="3796278"/>
            <a:ext cx="1287892" cy="1310754"/>
          </a:xfrm>
          <a:prstGeom prst="rect">
            <a:avLst/>
          </a:prstGeom>
        </p:spPr>
      </p:pic>
      <p:pic>
        <p:nvPicPr>
          <p:cNvPr id="15" name="图片 14" descr="卡通人物&#10;&#10;中度可信度描述已自动生成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9815" y="3786582"/>
            <a:ext cx="1257409" cy="1303133"/>
          </a:xfrm>
          <a:prstGeom prst="rect">
            <a:avLst/>
          </a:prstGeom>
        </p:spPr>
      </p:pic>
      <p:cxnSp>
        <p:nvCxnSpPr>
          <p:cNvPr id="2" name="直接连接符 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5" name="矩形 4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5" name="矩形 4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Read the story aloud.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A1BB0772-8762-6A91-F9B6-E36A37443C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676" y="2317623"/>
            <a:ext cx="2048020" cy="2572719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107DFB47-B1DB-7418-2FD2-CFD77979BC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5254" y="2318217"/>
            <a:ext cx="1931276" cy="2579734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58D6E0F8-47EF-A079-3081-F43F37CE70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9086" y="2317623"/>
            <a:ext cx="1801978" cy="2572719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4C514657-38E6-00AF-AABD-1F2E4BE003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1991" y="2318216"/>
            <a:ext cx="1842668" cy="2579735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20A509BE-BF79-F627-FEB7-F06DEF16902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75586" y="2317623"/>
            <a:ext cx="1792468" cy="2572719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F8A914A0-CAD4-438D-A020-7EBD2A635E3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45934" y="2314648"/>
            <a:ext cx="1792469" cy="256067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0091129"/>
              </p:ext>
            </p:extLst>
          </p:nvPr>
        </p:nvGraphicFramePr>
        <p:xfrm>
          <a:off x="6864956" y="3271816"/>
          <a:ext cx="3857324" cy="148336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30830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42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can speak correctly.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b="0" dirty="0"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can act with emotions.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b="0" dirty="0"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like my acting.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b="0" dirty="0"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like acting with my friends.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b="0" dirty="0"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3" name="直接连接符 2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5" name="矩形 4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3338755" y="818969"/>
            <a:ext cx="60229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groups. Act out the story.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727BB7A8-709B-4ADB-D3A6-FBDD3BE881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0035" y="1681573"/>
            <a:ext cx="1671723" cy="2100015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BB902A87-33DE-A7EB-2098-E5297B5A16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4235" y="1658326"/>
            <a:ext cx="1638324" cy="213599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94E59400-FCC1-9DEB-B74B-42AA508E21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9306" y="1658327"/>
            <a:ext cx="1619633" cy="2123262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D4187088-534C-637B-5B1F-10EE4C8111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0034" y="3875692"/>
            <a:ext cx="1666705" cy="2333387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3F24AC6E-A721-46D2-DBD6-B6AB23D896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06838" y="3875692"/>
            <a:ext cx="1625721" cy="2333387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081BB635-10C5-9324-54D8-AF250E2B36F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85568" y="3875692"/>
            <a:ext cx="1633371" cy="2333387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122907" y="2484251"/>
            <a:ext cx="8356754" cy="223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带感情地朗读故事。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用英语</a:t>
            </a: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向朋友或家人介绍</a:t>
            </a: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所学</a:t>
            </a: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的春节习俗，并尝试介绍自己了解的其他习俗。</a:t>
            </a:r>
            <a:endParaRPr lang="zh-CN" altLang="en-US" sz="32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cxnSp>
        <p:nvCxnSpPr>
          <p:cNvPr id="2" name="直接连接符 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5" name="矩形 4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3238547" y="818969"/>
            <a:ext cx="60229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2" name="副标题 2"/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3" name="文本2"/>
          <p:cNvSpPr txBox="1"/>
          <p:nvPr/>
        </p:nvSpPr>
        <p:spPr>
          <a:xfrm>
            <a:off x="-183854" y="1828390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5</a:t>
            </a:r>
            <a:r>
              <a:rPr lang="zh-CN" altLang="en-US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Festival </a:t>
            </a:r>
          </a:p>
          <a:p>
            <a:pPr marL="0" algn="ctr"/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Period 2 Let’s read!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1652</TotalTime>
  <Words>531</Words>
  <Application>Microsoft Office PowerPoint</Application>
  <PresentationFormat>宽屏</PresentationFormat>
  <Paragraphs>106</Paragraphs>
  <Slides>23</Slides>
  <Notes>18</Notes>
  <HiddenSlides>0</HiddenSlides>
  <MMClips>11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23</vt:i4>
      </vt:variant>
    </vt:vector>
  </HeadingPairs>
  <TitlesOfParts>
    <vt:vector size="32" baseType="lpstr">
      <vt:lpstr>黑体</vt:lpstr>
      <vt:lpstr>华文楷体</vt:lpstr>
      <vt:lpstr>微软雅黑</vt:lpstr>
      <vt:lpstr>Arial</vt:lpstr>
      <vt:lpstr>Calibri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508</cp:revision>
  <dcterms:created xsi:type="dcterms:W3CDTF">2020-02-05T11:17:00Z</dcterms:created>
  <dcterms:modified xsi:type="dcterms:W3CDTF">2026-07-09T08:41:13Z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F21F779034864AA4BB12B598ED9AD910_13</vt:lpwstr>
  </property>
  <property fmtid="{D5CDD505-2E9C-101B-9397-08002B2CF9AE}" pid="3" name="KSOProductBuildVer">
    <vt:lpwstr>2052-12.1.0.22529</vt:lpwstr>
  </property>
</Properties>
</file>