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6"/>
  </p:notesMasterIdLst>
  <p:handoutMasterIdLst>
    <p:handoutMasterId r:id="rId27"/>
  </p:handoutMasterIdLst>
  <p:sldIdLst>
    <p:sldId id="282" r:id="rId3"/>
    <p:sldId id="391" r:id="rId4"/>
    <p:sldId id="293" r:id="rId5"/>
    <p:sldId id="301" r:id="rId6"/>
    <p:sldId id="365" r:id="rId7"/>
    <p:sldId id="394" r:id="rId8"/>
    <p:sldId id="393" r:id="rId9"/>
    <p:sldId id="366" r:id="rId10"/>
    <p:sldId id="396" r:id="rId11"/>
    <p:sldId id="397" r:id="rId12"/>
    <p:sldId id="398" r:id="rId13"/>
    <p:sldId id="400" r:id="rId14"/>
    <p:sldId id="380" r:id="rId15"/>
    <p:sldId id="401" r:id="rId16"/>
    <p:sldId id="402" r:id="rId17"/>
    <p:sldId id="343" r:id="rId18"/>
    <p:sldId id="404" r:id="rId19"/>
    <p:sldId id="376" r:id="rId20"/>
    <p:sldId id="403" r:id="rId21"/>
    <p:sldId id="352" r:id="rId22"/>
    <p:sldId id="357" r:id="rId23"/>
    <p:sldId id="335" r:id="rId24"/>
    <p:sldId id="336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2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2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FLTRP_JCSZ" initials="FLTRP_JCS" lastIdx="12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ECEC"/>
    <a:srgbClr val="F2F2F2"/>
    <a:srgbClr val="01621F"/>
    <a:srgbClr val="3B5643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64" autoAdjust="0"/>
    <p:restoredTop sz="81414" autoAdjust="0"/>
  </p:normalViewPr>
  <p:slideViewPr>
    <p:cSldViewPr snapToGrid="0" showGuides="1">
      <p:cViewPr varScale="1">
        <p:scale>
          <a:sx n="88" d="100"/>
          <a:sy n="88" d="100"/>
        </p:scale>
        <p:origin x="1836" y="60"/>
      </p:cViewPr>
      <p:guideLst>
        <p:guide orient="horz" pos="3952"/>
        <p:guide pos="665"/>
        <p:guide pos="7015"/>
        <p:guide orient="horz" pos="52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7476DAA9-72EC-BC08-7D12-1FA220F31F64}"/>
              </a:ext>
            </a:extLst>
          </p:cNvPr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2025/10/15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930275" y="2006264"/>
            <a:ext cx="10331450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Festival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686719" y="3485099"/>
            <a:ext cx="11505281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        册    次：二年级上册               学   科：英语（外研社版）</a:t>
            </a:r>
          </a:p>
          <a:p>
            <a:r>
              <a:rPr lang="zh-CN" altLang="en-US" sz="2800" dirty="0"/>
              <a:t>        主讲人：唐雁翎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校：龙江路小学中粮祥云分校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40900" y="2092027"/>
            <a:ext cx="10775612" cy="3892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、听、读、演等活动中，理解故事内容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掌握并灵活运用介绍节日习俗的表达。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小组合作表演故事，模仿故事角色的语音、语调、表情和动作，深入体会故事角色的情感，感受语言交流的真实性、互动性和趣味性，进一步了解和体验春节习俗，感受中国传统节日的魅力。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/>
          <p:cNvSpPr txBox="1"/>
          <p:nvPr/>
        </p:nvSpPr>
        <p:spPr>
          <a:xfrm>
            <a:off x="-784556" y="151798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2" name="矩形 1"/>
          <p:cNvSpPr/>
          <p:nvPr/>
        </p:nvSpPr>
        <p:spPr>
          <a:xfrm>
            <a:off x="363416" y="2228176"/>
            <a:ext cx="4974000" cy="343436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6" name="文本框 12"/>
          <p:cNvSpPr txBox="1"/>
          <p:nvPr/>
        </p:nvSpPr>
        <p:spPr>
          <a:xfrm>
            <a:off x="908485" y="3751037"/>
            <a:ext cx="410343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18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18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1800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4" name="图片 3" descr="图片包含 桌子, 小, 照片, 食物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885" y="1580650"/>
            <a:ext cx="4800736" cy="45158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52017" y="2325737"/>
            <a:ext cx="5652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in the picture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52017" y="2980973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they?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80973" y="3680381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are they?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80973" y="4335617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festival is it?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 descr="卡通人物&#10;&#10;中度可信度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673" y="1723442"/>
            <a:ext cx="3630070" cy="449865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059" y="3165513"/>
            <a:ext cx="1116055" cy="17640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4" y="3466990"/>
            <a:ext cx="2375322" cy="38655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437" y="5802883"/>
            <a:ext cx="1979182" cy="386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11" grpId="0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4" name="矩形 3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</a:p>
        </p:txBody>
      </p:sp>
      <p:pic>
        <p:nvPicPr>
          <p:cNvPr id="7" name="图片 6" descr="卡通人物&#10;&#10;中度可信度描述已自动生成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987" y="1665077"/>
            <a:ext cx="3630070" cy="449865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751" y="5744518"/>
            <a:ext cx="1979182" cy="386552"/>
          </a:xfrm>
          <a:prstGeom prst="rect">
            <a:avLst/>
          </a:prstGeom>
        </p:spPr>
      </p:pic>
      <p:pic>
        <p:nvPicPr>
          <p:cNvPr id="13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1042" end="9401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05018" y="3287049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9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52014" y="2481180"/>
            <a:ext cx="5396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Joe want to know?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852015" y="3125268"/>
            <a:ext cx="5812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he say to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80973" y="3770781"/>
            <a:ext cx="5932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wear? Why?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80973" y="4399117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 descr="卡通人物&#10;&#10;中度可信度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22" y="1782309"/>
            <a:ext cx="3630070" cy="449865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886" y="5861750"/>
            <a:ext cx="1979182" cy="386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11" grpId="0"/>
      <p:bldP spid="1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卡通人物&#10;&#10;中度可信度描述已自动生成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138" y="1665077"/>
            <a:ext cx="3630070" cy="4498651"/>
          </a:xfrm>
          <a:prstGeom prst="rect">
            <a:avLst/>
          </a:prstGeom>
        </p:spPr>
      </p:pic>
      <p:sp>
        <p:nvSpPr>
          <p:cNvPr id="14" name="椭圆 13"/>
          <p:cNvSpPr/>
          <p:nvPr/>
        </p:nvSpPr>
        <p:spPr>
          <a:xfrm>
            <a:off x="4917989" y="4769707"/>
            <a:ext cx="976184" cy="945293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3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482" end="8841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16031" y="5614211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9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卡通人物&#10;&#10;中度可信度描述已自动生成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97" y="1686658"/>
            <a:ext cx="3153083" cy="458452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901544" y="2342192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5901544" y="233992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3" name="菱形 2"/>
          <p:cNvSpPr/>
          <p:nvPr/>
        </p:nvSpPr>
        <p:spPr>
          <a:xfrm>
            <a:off x="1868947" y="3769829"/>
            <a:ext cx="1533724" cy="1530083"/>
          </a:xfrm>
          <a:prstGeom prst="diamond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022030" y="1956123"/>
            <a:ext cx="3234930" cy="588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04366" y="1770295"/>
            <a:ext cx="750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</a:t>
            </a:r>
            <a:endParaRPr lang="zh-CN" altLang="en-US" sz="32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22030" y="2899705"/>
            <a:ext cx="5530130" cy="592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17414" y="2824731"/>
            <a:ext cx="2069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the door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022030" y="3857475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it mean?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2030" y="5111551"/>
            <a:ext cx="57236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Joe say?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5" name="矩形 1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385" end="7569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80515" y="1070725"/>
            <a:ext cx="487363" cy="487363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CBD3087-DA49-0957-FD8B-C4FCCCE6E828}"/>
              </a:ext>
            </a:extLst>
          </p:cNvPr>
          <p:cNvSpPr txBox="1"/>
          <p:nvPr/>
        </p:nvSpPr>
        <p:spPr>
          <a:xfrm>
            <a:off x="5022030" y="4442250"/>
            <a:ext cx="3675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means good luck.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276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  <p:bldP spid="5" grpId="0"/>
      <p:bldP spid="8" grpId="0"/>
      <p:bldP spid="9" grpId="0"/>
      <p:bldP spid="19" grpId="1"/>
      <p:bldP spid="19" grpId="2"/>
      <p:bldP spid="20" grpId="1"/>
      <p:bldP spid="20" grpId="2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t="8917" b="17241"/>
          <a:stretch>
            <a:fillRect/>
          </a:stretch>
        </p:blipFill>
        <p:spPr>
          <a:xfrm>
            <a:off x="1032758" y="1849743"/>
            <a:ext cx="4253488" cy="4413037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65376" y="2928015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looking at?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94332" y="3605337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does Joe feel?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294332" y="4282659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3662094" y="2785715"/>
            <a:ext cx="1382860" cy="1789332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 descr="卡通人物&#10;&#10;低可信度描述已自动生成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584" y="1665077"/>
            <a:ext cx="3240651" cy="4536912"/>
          </a:xfrm>
          <a:prstGeom prst="rect">
            <a:avLst/>
          </a:prstGeom>
        </p:spPr>
      </p:pic>
      <p:pic>
        <p:nvPicPr>
          <p:cNvPr id="10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8776" end="6918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61337" y="5266944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8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包含 室内, 桌子, 照片, 玩具&#10;&#10;描述已自动生成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1" b="4274"/>
          <a:stretch>
            <a:fillRect/>
          </a:stretch>
        </p:blipFill>
        <p:spPr>
          <a:xfrm>
            <a:off x="1353365" y="1865059"/>
            <a:ext cx="3352083" cy="4287363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96000" y="2765514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looking at?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96000" y="3425263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does Joe feel?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096000" y="4102585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213733" y="2747941"/>
            <a:ext cx="2137719" cy="988541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295" end="5844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26370" y="107151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1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包含 桌子, 女人, 男人, 盘子&#10;&#10;描述已自动生成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26" b="3174"/>
          <a:stretch>
            <a:fillRect/>
          </a:stretch>
        </p:blipFill>
        <p:spPr>
          <a:xfrm>
            <a:off x="1025369" y="1782309"/>
            <a:ext cx="3699153" cy="4376320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52017" y="2325737"/>
            <a:ext cx="5516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Joe with?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80973" y="3003059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80973" y="3680381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this?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880973" y="4335617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it mean?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712108" y="4335617"/>
            <a:ext cx="611511" cy="699846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4" grpId="0"/>
      <p:bldP spid="4" grpId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图片包含 桌子, 女人, 男人, 盘子&#10;&#10;描述已自动生成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26" b="3174"/>
          <a:stretch>
            <a:fillRect/>
          </a:stretch>
        </p:blipFill>
        <p:spPr>
          <a:xfrm>
            <a:off x="2370037" y="1845239"/>
            <a:ext cx="3699153" cy="4376320"/>
          </a:xfrm>
          <a:prstGeom prst="rect">
            <a:avLst/>
          </a:prstGeom>
        </p:spPr>
      </p:pic>
      <p:sp>
        <p:nvSpPr>
          <p:cNvPr id="5" name="对话气泡: 圆角矩形 4"/>
          <p:cNvSpPr/>
          <p:nvPr/>
        </p:nvSpPr>
        <p:spPr>
          <a:xfrm>
            <a:off x="1718120" y="1761538"/>
            <a:ext cx="4339985" cy="400868"/>
          </a:xfrm>
          <a:prstGeom prst="wedgeRoundRectCallout">
            <a:avLst>
              <a:gd name="adj1" fmla="val 27709"/>
              <a:gd name="adj2" fmla="val 11923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对话气泡: 圆角矩形 5"/>
          <p:cNvSpPr/>
          <p:nvPr/>
        </p:nvSpPr>
        <p:spPr>
          <a:xfrm>
            <a:off x="1811519" y="2434592"/>
            <a:ext cx="3858835" cy="613295"/>
          </a:xfrm>
          <a:prstGeom prst="wedgeRoundRectCallout">
            <a:avLst>
              <a:gd name="adj1" fmla="val 9322"/>
              <a:gd name="adj2" fmla="val 8937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对话气泡: 圆角矩形 6"/>
          <p:cNvSpPr/>
          <p:nvPr/>
        </p:nvSpPr>
        <p:spPr>
          <a:xfrm rot="10800000">
            <a:off x="2399235" y="5663522"/>
            <a:ext cx="7345094" cy="623053"/>
          </a:xfrm>
          <a:prstGeom prst="wedgeRoundRectCallout">
            <a:avLst>
              <a:gd name="adj1" fmla="val 14413"/>
              <a:gd name="adj2" fmla="val 104027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35286" y="1722486"/>
            <a:ext cx="4405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Joe, come and have some 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jiaozi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4904122" y="1716604"/>
            <a:ext cx="891198" cy="56231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/>
          <p:cNvSpPr/>
          <p:nvPr/>
        </p:nvSpPr>
        <p:spPr>
          <a:xfrm>
            <a:off x="4021822" y="4582093"/>
            <a:ext cx="630327" cy="376656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021822" y="2472447"/>
            <a:ext cx="1670702" cy="59421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箭头: 下 9"/>
          <p:cNvSpPr/>
          <p:nvPr/>
        </p:nvSpPr>
        <p:spPr>
          <a:xfrm rot="16200000">
            <a:off x="3373076" y="4569755"/>
            <a:ext cx="299677" cy="630327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2493432" y="5756208"/>
            <a:ext cx="2410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___________.    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807164" y="5775639"/>
            <a:ext cx="489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means _________ for the new year!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021341" y="5759894"/>
            <a:ext cx="1718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lucky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jiaozi</a:t>
            </a:r>
            <a:endParaRPr lang="zh-CN" altLang="en-US" sz="2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009953" y="5724390"/>
            <a:ext cx="143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luck 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843974" y="2511664"/>
            <a:ext cx="4152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Oh. What is this? A red candy.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1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5967" end="5442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36237" y="1755559"/>
            <a:ext cx="487363" cy="487363"/>
          </a:xfrm>
          <a:prstGeom prst="rect">
            <a:avLst/>
          </a:prstGeom>
        </p:spPr>
      </p:pic>
      <p:pic>
        <p:nvPicPr>
          <p:cNvPr id="24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0326" end="4971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78644" y="2573149"/>
            <a:ext cx="487363" cy="487363"/>
          </a:xfrm>
          <a:prstGeom prst="rect">
            <a:avLst/>
          </a:prstGeom>
        </p:spPr>
      </p:pic>
      <p:pic>
        <p:nvPicPr>
          <p:cNvPr id="25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4478" end="4762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21253" y="5326511"/>
            <a:ext cx="487363" cy="487363"/>
          </a:xfrm>
          <a:prstGeom prst="rect">
            <a:avLst/>
          </a:prstGeom>
        </p:spPr>
      </p:pic>
      <p:pic>
        <p:nvPicPr>
          <p:cNvPr id="32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167" end="4375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03144" y="5691523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806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74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924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8" grpId="0"/>
      <p:bldP spid="3" grpId="0" animBg="1"/>
      <p:bldP spid="17" grpId="0" animBg="1"/>
      <p:bldP spid="18" grpId="0" animBg="1"/>
      <p:bldP spid="10" grpId="0" animBg="1"/>
      <p:bldP spid="20" grpId="0"/>
      <p:bldP spid="34" grpId="0"/>
      <p:bldP spid="36" grpId="0"/>
      <p:bldP spid="37" grpId="0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示&#10;&#10;低可信度描述已自动生成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48" b="7409"/>
          <a:stretch>
            <a:fillRect/>
          </a:stretch>
        </p:blipFill>
        <p:spPr>
          <a:xfrm>
            <a:off x="989339" y="1716604"/>
            <a:ext cx="3732973" cy="4469757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90600" y="2857824"/>
            <a:ext cx="5516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does Joe feel?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90600" y="4251060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对话气泡: 圆角矩形 7"/>
          <p:cNvSpPr/>
          <p:nvPr/>
        </p:nvSpPr>
        <p:spPr>
          <a:xfrm rot="10800000">
            <a:off x="2081462" y="1904172"/>
            <a:ext cx="2027073" cy="502141"/>
          </a:xfrm>
          <a:prstGeom prst="wedgeRoundRectCallout">
            <a:avLst>
              <a:gd name="adj1" fmla="val 17641"/>
              <a:gd name="adj2" fmla="val 4789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We 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5890600" y="3522354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/>
            </a:lvl1pPr>
          </a:lstStyle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he have a good time?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2" grpId="0"/>
      <p:bldP spid="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9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0710" end="3781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05018" y="2041612"/>
            <a:ext cx="487363" cy="487363"/>
          </a:xfrm>
          <a:prstGeom prst="rect">
            <a:avLst/>
          </a:prstGeom>
        </p:spPr>
      </p:pic>
      <p:pic>
        <p:nvPicPr>
          <p:cNvPr id="10" name="图片 9" descr="图示&#10;&#10;低可信度描述已自动生成">
            <a:extLst>
              <a:ext uri="{FF2B5EF4-FFF2-40B4-BE49-F238E27FC236}">
                <a16:creationId xmlns:a16="http://schemas.microsoft.com/office/drawing/2014/main" id="{F9EF9ED9-3765-DA84-C090-F72F3B4931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616" y="1688524"/>
            <a:ext cx="3691358" cy="4583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3696004" y="3655806"/>
            <a:ext cx="5114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46—51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8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3719759" y="818969"/>
            <a:ext cx="5066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绘画里有许多照片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834" y="1583932"/>
            <a:ext cx="3382621" cy="4619664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76975" y="2005320"/>
            <a:ext cx="3886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078245" y="3634560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360326" y="5312544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077610" y="5312544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366199" y="2035519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366199" y="3672138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10" grpId="0"/>
      <p:bldP spid="10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4" name="矩形 3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read and match.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 descr="图片包含 图形用户界面&#10;&#10;描述已自动生成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8"/>
          <a:stretch>
            <a:fillRect/>
          </a:stretch>
        </p:blipFill>
        <p:spPr>
          <a:xfrm>
            <a:off x="4380761" y="1535432"/>
            <a:ext cx="3430477" cy="4691609"/>
          </a:xfrm>
          <a:prstGeom prst="rect">
            <a:avLst/>
          </a:prstGeom>
        </p:spPr>
      </p:pic>
      <p:pic>
        <p:nvPicPr>
          <p:cNvPr id="9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6062" end="1685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80094" y="1110751"/>
            <a:ext cx="487363" cy="487363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>
            <a:off x="5797485" y="1979629"/>
            <a:ext cx="1027521" cy="1901607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459691" y="2891421"/>
            <a:ext cx="1365315" cy="1897395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787523" y="3881236"/>
            <a:ext cx="1037483" cy="1848792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5797485" y="1921705"/>
            <a:ext cx="1093509" cy="2867111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5813746" y="2930432"/>
            <a:ext cx="1011260" cy="2760125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2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7283736" y="2765226"/>
            <a:ext cx="3985485" cy="2062103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It’s… / They are…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wear red clothes. 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eat </a:t>
            </a:r>
            <a:r>
              <a:rPr lang="en-US" altLang="zh-CN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jiaozi.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zh-CN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 descr="图片包含 游戏机, 食物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884" y="2466067"/>
            <a:ext cx="1341236" cy="1325995"/>
          </a:xfrm>
          <a:prstGeom prst="rect">
            <a:avLst/>
          </a:prstGeom>
        </p:spPr>
      </p:pic>
      <p:pic>
        <p:nvPicPr>
          <p:cNvPr id="9" name="图片 8" descr="男子的脸部特写与配字&#10;&#10;中度可信度描述已自动生成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820" y="2493144"/>
            <a:ext cx="1287892" cy="1303133"/>
          </a:xfrm>
          <a:prstGeom prst="rect">
            <a:avLst/>
          </a:prstGeom>
        </p:spPr>
      </p:pic>
      <p:pic>
        <p:nvPicPr>
          <p:cNvPr id="11" name="图片 10" descr="卡通人物&#10;&#10;低可信度描述已自动生成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041" y="3786582"/>
            <a:ext cx="1371719" cy="1348857"/>
          </a:xfrm>
          <a:prstGeom prst="rect">
            <a:avLst/>
          </a:prstGeom>
        </p:spPr>
      </p:pic>
      <p:pic>
        <p:nvPicPr>
          <p:cNvPr id="13" name="图片 12" descr="图标&#10;&#10;描述已自动生成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460" y="3796278"/>
            <a:ext cx="1287892" cy="1310754"/>
          </a:xfrm>
          <a:prstGeom prst="rect">
            <a:avLst/>
          </a:prstGeom>
        </p:spPr>
      </p:pic>
      <p:pic>
        <p:nvPicPr>
          <p:cNvPr id="15" name="图片 14" descr="卡通人物&#10;&#10;中度可信度描述已自动生成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815" y="3786582"/>
            <a:ext cx="1257409" cy="1303133"/>
          </a:xfrm>
          <a:prstGeom prst="rect">
            <a:avLst/>
          </a:prstGeom>
        </p:spPr>
      </p:pic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</a:p>
        </p:txBody>
      </p:sp>
      <p:pic>
        <p:nvPicPr>
          <p:cNvPr id="8" name="图片 7" descr="卡通人物&#10;&#10;中度可信度描述已自动生成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87" y="2379851"/>
            <a:ext cx="1914735" cy="2440101"/>
          </a:xfrm>
          <a:prstGeom prst="rect">
            <a:avLst/>
          </a:prstGeom>
        </p:spPr>
      </p:pic>
      <p:pic>
        <p:nvPicPr>
          <p:cNvPr id="10" name="图片 9" descr="图形用户界面, 应用程序&#10;&#10;描述已自动生成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779" y="2379851"/>
            <a:ext cx="1696692" cy="2440101"/>
          </a:xfrm>
          <a:prstGeom prst="rect">
            <a:avLst/>
          </a:prstGeom>
        </p:spPr>
      </p:pic>
      <p:pic>
        <p:nvPicPr>
          <p:cNvPr id="15" name="图片 14" descr="图片包含 室内, 桌子, 游戏机, 男人&#10;&#10;描述已自动生成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095" y="2379851"/>
            <a:ext cx="1664808" cy="2423801"/>
          </a:xfrm>
          <a:prstGeom prst="rect">
            <a:avLst/>
          </a:prstGeom>
        </p:spPr>
      </p:pic>
      <p:pic>
        <p:nvPicPr>
          <p:cNvPr id="19" name="图片 18" descr="图片包含 室内, 桌子, 照片, 女人&#10;&#10;描述已自动生成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466" y="2379851"/>
            <a:ext cx="1696692" cy="2448264"/>
          </a:xfrm>
          <a:prstGeom prst="rect">
            <a:avLst/>
          </a:prstGeom>
        </p:spPr>
      </p:pic>
      <p:pic>
        <p:nvPicPr>
          <p:cNvPr id="22" name="图片 21" descr="图形用户界面&#10;&#10;低可信度描述已自动生成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029" y="2372965"/>
            <a:ext cx="1696692" cy="2448833"/>
          </a:xfrm>
          <a:prstGeom prst="rect">
            <a:avLst/>
          </a:prstGeom>
        </p:spPr>
      </p:pic>
      <p:pic>
        <p:nvPicPr>
          <p:cNvPr id="24" name="图片 23" descr="图片包含 图示&#10;&#10;描述已自动生成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1278" y="2372965"/>
            <a:ext cx="1664010" cy="243068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091129"/>
              </p:ext>
            </p:extLst>
          </p:nvPr>
        </p:nvGraphicFramePr>
        <p:xfrm>
          <a:off x="6864956" y="3271816"/>
          <a:ext cx="3857324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0830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4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speak correctly.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my acting.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acting with my friends.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3" name="直接连接符 2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338755" y="818969"/>
            <a:ext cx="6022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out the story.</a:t>
            </a:r>
          </a:p>
        </p:txBody>
      </p:sp>
      <p:pic>
        <p:nvPicPr>
          <p:cNvPr id="17" name="图片 16" descr="卡通人物&#10;&#10;中度可信度描述已自动生成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00" y="1782310"/>
            <a:ext cx="1704835" cy="2172608"/>
          </a:xfrm>
          <a:prstGeom prst="rect">
            <a:avLst/>
          </a:prstGeom>
        </p:spPr>
      </p:pic>
      <p:pic>
        <p:nvPicPr>
          <p:cNvPr id="18" name="图片 17" descr="图形用户界面, 应用程序&#10;&#10;描述已自动生成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68" y="1782310"/>
            <a:ext cx="1510694" cy="2172608"/>
          </a:xfrm>
          <a:prstGeom prst="rect">
            <a:avLst/>
          </a:prstGeom>
        </p:spPr>
      </p:pic>
      <p:pic>
        <p:nvPicPr>
          <p:cNvPr id="19" name="图片 18" descr="图片包含 室内, 桌子, 游戏机, 男人&#10;&#10;描述已自动生成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884" y="1782309"/>
            <a:ext cx="1482306" cy="2158095"/>
          </a:xfrm>
          <a:prstGeom prst="rect">
            <a:avLst/>
          </a:prstGeom>
        </p:spPr>
      </p:pic>
      <p:pic>
        <p:nvPicPr>
          <p:cNvPr id="24" name="图片 23" descr="图片包含 室内, 桌子, 照片, 女人&#10;&#10;描述已自动生成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27" y="4020382"/>
            <a:ext cx="1547356" cy="2232778"/>
          </a:xfrm>
          <a:prstGeom prst="rect">
            <a:avLst/>
          </a:prstGeom>
        </p:spPr>
      </p:pic>
      <p:pic>
        <p:nvPicPr>
          <p:cNvPr id="25" name="图片 24" descr="图形用户界面&#10;&#10;低可信度描述已自动生成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390" y="4013496"/>
            <a:ext cx="1547356" cy="2233297"/>
          </a:xfrm>
          <a:prstGeom prst="rect">
            <a:avLst/>
          </a:prstGeom>
        </p:spPr>
      </p:pic>
      <p:pic>
        <p:nvPicPr>
          <p:cNvPr id="26" name="图片 25" descr="图片包含 图示&#10;&#10;描述已自动生成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639" y="4013497"/>
            <a:ext cx="1517551" cy="221674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22907" y="2484251"/>
            <a:ext cx="8356754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用英语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向朋友或家人介绍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所学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的春节习俗，并尝试介绍自己了解的其他习俗。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238547" y="818969"/>
            <a:ext cx="6022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文本2"/>
          <p:cNvSpPr txBox="1"/>
          <p:nvPr/>
        </p:nvSpPr>
        <p:spPr>
          <a:xfrm>
            <a:off x="-183854" y="1828390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Festival </a:t>
            </a:r>
          </a:p>
          <a:p>
            <a:pPr marL="0"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2 Let’s read!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1219</TotalTime>
  <Words>531</Words>
  <Application>Microsoft Office PowerPoint</Application>
  <PresentationFormat>宽屏</PresentationFormat>
  <Paragraphs>105</Paragraphs>
  <Slides>23</Slides>
  <Notes>18</Notes>
  <HiddenSlides>0</HiddenSlides>
  <MMClips>11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494</cp:revision>
  <dcterms:created xsi:type="dcterms:W3CDTF">2020-02-05T11:17:00Z</dcterms:created>
  <dcterms:modified xsi:type="dcterms:W3CDTF">2025-10-15T07:14:32Z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F21F779034864AA4BB12B598ED9AD910_13</vt:lpwstr>
  </property>
  <property fmtid="{D5CDD505-2E9C-101B-9397-08002B2CF9AE}" pid="3" name="KSOProductBuildVer">
    <vt:lpwstr>2052-12.1.0.22529</vt:lpwstr>
  </property>
</Properties>
</file>