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3" r:id="rId2"/>
  </p:sldMasterIdLst>
  <p:notesMasterIdLst>
    <p:notesMasterId r:id="rId20"/>
  </p:notesMasterIdLst>
  <p:handoutMasterIdLst>
    <p:handoutMasterId r:id="rId21"/>
  </p:handoutMasterIdLst>
  <p:sldIdLst>
    <p:sldId id="282" r:id="rId3"/>
    <p:sldId id="279" r:id="rId4"/>
    <p:sldId id="538" r:id="rId5"/>
    <p:sldId id="542" r:id="rId6"/>
    <p:sldId id="544" r:id="rId7"/>
    <p:sldId id="524" r:id="rId8"/>
    <p:sldId id="547" r:id="rId9"/>
    <p:sldId id="548" r:id="rId10"/>
    <p:sldId id="550" r:id="rId11"/>
    <p:sldId id="551" r:id="rId12"/>
    <p:sldId id="558" r:id="rId13"/>
    <p:sldId id="552" r:id="rId14"/>
    <p:sldId id="555" r:id="rId15"/>
    <p:sldId id="556" r:id="rId16"/>
    <p:sldId id="562" r:id="rId17"/>
    <p:sldId id="536" r:id="rId18"/>
    <p:sldId id="537" r:id="rId19"/>
  </p:sldIdLst>
  <p:sldSz cx="12192000" cy="6858000"/>
  <p:notesSz cx="6807200" cy="9939338"/>
  <p:embeddedFontLs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黑体" panose="02010609060101010101" pitchFamily="49" charset="-122"/>
      <p:regular r:id="rId26"/>
    </p:embeddedFont>
    <p:embeddedFont>
      <p:font typeface="华文楷体" panose="02010600040101010101" pitchFamily="2" charset="-122"/>
      <p:regular r:id="rId27"/>
    </p:embeddedFont>
    <p:embeddedFont>
      <p:font typeface="微软雅黑" panose="020B0503020204020204" pitchFamily="34" charset="-122"/>
      <p:regular r:id="rId28"/>
      <p:bold r:id="rId29"/>
    </p:embeddedFont>
  </p:embeddedFontLst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7" userDrawn="1">
          <p15:clr>
            <a:srgbClr val="A4A3A4"/>
          </p15:clr>
        </p15:guide>
        <p15:guide id="2" pos="728" userDrawn="1">
          <p15:clr>
            <a:srgbClr val="A4A3A4"/>
          </p15:clr>
        </p15:guide>
        <p15:guide id="3" pos="6857" userDrawn="1">
          <p15:clr>
            <a:srgbClr val="A4A3A4"/>
          </p15:clr>
        </p15:guide>
        <p15:guide id="4" orient="horz" pos="44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3" clrIdx="1"/>
  <p:cmAuthor id="1" name="Microsoft 帐户" initials="M帐" lastIdx="8" clrIdx="0"/>
  <p:cmAuthor id="503279064" name="fltrp" initials="f" lastIdx="7" clrIdx="2">
    <p:extLst>
      <p:ext uri="{19B8F6BF-5375-455C-9EA6-DF929625EA0E}">
        <p15:presenceInfo xmlns:p15="http://schemas.microsoft.com/office/powerpoint/2012/main" userId="fltrp" providerId="None"/>
      </p:ext>
    </p:extLst>
  </p:cmAuthor>
  <p:cmAuthor id="503279065" name="FLTRP_JCSZ" initials="FLTRP_JCS" lastIdx="1" clrIdx="3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CAE8EE"/>
    <a:srgbClr val="E9DE40"/>
    <a:srgbClr val="77C4E1"/>
    <a:srgbClr val="3BB6DB"/>
    <a:srgbClr val="7BC5E1"/>
    <a:srgbClr val="87CBE6"/>
    <a:srgbClr val="586D15"/>
    <a:srgbClr val="A4BD46"/>
    <a:srgbClr val="E4D9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89868" autoAdjust="0"/>
  </p:normalViewPr>
  <p:slideViewPr>
    <p:cSldViewPr snapToGrid="0" showGuides="1">
      <p:cViewPr varScale="1">
        <p:scale>
          <a:sx n="145" d="100"/>
          <a:sy n="145" d="100"/>
        </p:scale>
        <p:origin x="1170" y="120"/>
      </p:cViewPr>
      <p:guideLst>
        <p:guide orient="horz" pos="3947"/>
        <p:guide pos="728"/>
        <p:guide pos="6857"/>
        <p:guide orient="horz" pos="44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1932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ags" Target="tags/tag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F6D7D-3C94-46BC-8389-282930CA8C2D}" type="datetimeFigureOut">
              <a:rPr lang="es-ES" smtClean="0"/>
              <a:t>05/01/2026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013BF-D49A-4863-BBE3-964D62F098EA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1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2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2"/>
          <p:cNvSpPr txBox="1"/>
          <p:nvPr/>
        </p:nvSpPr>
        <p:spPr>
          <a:xfrm>
            <a:off x="-168355" y="1805142"/>
            <a:ext cx="12195810" cy="1527913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4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At the farm</a:t>
            </a:r>
            <a:endParaRPr lang="en-US" altLang="zh-CN" sz="4000" b="1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&amp;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副标题 2"/>
          <p:cNvSpPr txBox="1"/>
          <p:nvPr/>
        </p:nvSpPr>
        <p:spPr>
          <a:xfrm>
            <a:off x="1242890" y="3891371"/>
            <a:ext cx="1069418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r>
              <a:rPr lang="zh-CN" altLang="en-US" sz="2800" dirty="0"/>
              <a:t>主讲人：杨柳                           学    校：成都市实验小学青华分校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7">
            <a:extLst>
              <a:ext uri="{FF2B5EF4-FFF2-40B4-BE49-F238E27FC236}">
                <a16:creationId xmlns:a16="http://schemas.microsoft.com/office/drawing/2014/main" id="{31AC4EE8-0782-45A1-30C2-623153D6CDB2}"/>
              </a:ext>
            </a:extLst>
          </p:cNvPr>
          <p:cNvSpPr txBox="1"/>
          <p:nvPr/>
        </p:nvSpPr>
        <p:spPr>
          <a:xfrm>
            <a:off x="1190694" y="1926317"/>
            <a:ext cx="4905306" cy="5740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37939D-0899-DB35-49F7-EF1E8B2CBFC5}"/>
              </a:ext>
            </a:extLst>
          </p:cNvPr>
          <p:cNvSpPr txBox="1"/>
          <p:nvPr/>
        </p:nvSpPr>
        <p:spPr>
          <a:xfrm>
            <a:off x="1190694" y="2732632"/>
            <a:ext cx="899895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</a:t>
            </a:r>
            <a:r>
              <a:rPr lang="zh-CN" altLang="zh-CN" sz="2800" kern="100" dirty="0">
                <a:latin typeface="+mn-ea"/>
                <a:cs typeface="Times New Roman" panose="02020603050405020304" pitchFamily="18" charset="0"/>
              </a:rPr>
              <a:t>数字</a:t>
            </a:r>
            <a:r>
              <a:rPr lang="en-US" altLang="zh-CN" sz="2800" kern="100" dirty="0">
                <a:latin typeface="+mn-ea"/>
                <a:cs typeface="Times New Roman" panose="02020603050405020304" pitchFamily="18" charset="0"/>
              </a:rPr>
              <a:t>1—12</a:t>
            </a:r>
            <a:r>
              <a:rPr lang="zh-CN" altLang="zh-CN" sz="2800" kern="100" dirty="0">
                <a:latin typeface="+mn-ea"/>
                <a:cs typeface="Times New Roman" panose="02020603050405020304" pitchFamily="18" charset="0"/>
              </a:rPr>
              <a:t>的英文表达</a:t>
            </a:r>
            <a:r>
              <a:rPr lang="zh-CN" altLang="zh-CN" sz="2800" kern="100" dirty="0"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ea typeface="华文楷体" panose="02010600040101010101" pitchFamily="2" charset="-122"/>
                <a:cs typeface="Times New Roman" panose="02020603050405020304" pitchFamily="18" charset="0"/>
              </a:rPr>
              <a:t>运用所学语言，与同伴交流物品的数量。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50322" y="877327"/>
            <a:ext cx="2701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Look and say.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928585" y="1749141"/>
            <a:ext cx="4359019" cy="4337142"/>
            <a:chOff x="928585" y="1749141"/>
            <a:chExt cx="4359019" cy="433714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8585" y="1749141"/>
              <a:ext cx="4359019" cy="4337142"/>
            </a:xfrm>
            <a:prstGeom prst="rect">
              <a:avLst/>
            </a:prstGeom>
          </p:spPr>
        </p:pic>
        <p:sp>
          <p:nvSpPr>
            <p:cNvPr id="6" name="任意多边形 5"/>
            <p:cNvSpPr/>
            <p:nvPr/>
          </p:nvSpPr>
          <p:spPr>
            <a:xfrm>
              <a:off x="1427356" y="1828800"/>
              <a:ext cx="2062976" cy="724829"/>
            </a:xfrm>
            <a:custGeom>
              <a:avLst/>
              <a:gdLst>
                <a:gd name="connsiteX0" fmla="*/ 100361 w 2062976"/>
                <a:gd name="connsiteY0" fmla="*/ 78059 h 724829"/>
                <a:gd name="connsiteX1" fmla="*/ 0 w 2062976"/>
                <a:gd name="connsiteY1" fmla="*/ 646771 h 724829"/>
                <a:gd name="connsiteX2" fmla="*/ 379142 w 2062976"/>
                <a:gd name="connsiteY2" fmla="*/ 724829 h 724829"/>
                <a:gd name="connsiteX3" fmla="*/ 1918010 w 2062976"/>
                <a:gd name="connsiteY3" fmla="*/ 713678 h 724829"/>
                <a:gd name="connsiteX4" fmla="*/ 2062976 w 2062976"/>
                <a:gd name="connsiteY4" fmla="*/ 635620 h 724829"/>
                <a:gd name="connsiteX5" fmla="*/ 1806498 w 2062976"/>
                <a:gd name="connsiteY5" fmla="*/ 501805 h 724829"/>
                <a:gd name="connsiteX6" fmla="*/ 1750742 w 2062976"/>
                <a:gd name="connsiteY6" fmla="*/ 334537 h 724829"/>
                <a:gd name="connsiteX7" fmla="*/ 1806498 w 2062976"/>
                <a:gd name="connsiteY7" fmla="*/ 100361 h 724829"/>
                <a:gd name="connsiteX8" fmla="*/ 1594624 w 2062976"/>
                <a:gd name="connsiteY8" fmla="*/ 0 h 724829"/>
                <a:gd name="connsiteX9" fmla="*/ 702527 w 2062976"/>
                <a:gd name="connsiteY9" fmla="*/ 78059 h 724829"/>
                <a:gd name="connsiteX10" fmla="*/ 189571 w 2062976"/>
                <a:gd name="connsiteY10" fmla="*/ 66907 h 724829"/>
                <a:gd name="connsiteX11" fmla="*/ 100361 w 2062976"/>
                <a:gd name="connsiteY11" fmla="*/ 78059 h 72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62976" h="724829">
                  <a:moveTo>
                    <a:pt x="100361" y="78059"/>
                  </a:moveTo>
                  <a:lnTo>
                    <a:pt x="0" y="646771"/>
                  </a:lnTo>
                  <a:lnTo>
                    <a:pt x="379142" y="724829"/>
                  </a:lnTo>
                  <a:lnTo>
                    <a:pt x="1918010" y="713678"/>
                  </a:lnTo>
                  <a:lnTo>
                    <a:pt x="2062976" y="635620"/>
                  </a:lnTo>
                  <a:lnTo>
                    <a:pt x="1806498" y="501805"/>
                  </a:lnTo>
                  <a:lnTo>
                    <a:pt x="1750742" y="334537"/>
                  </a:lnTo>
                  <a:lnTo>
                    <a:pt x="1806498" y="100361"/>
                  </a:lnTo>
                  <a:lnTo>
                    <a:pt x="1594624" y="0"/>
                  </a:lnTo>
                  <a:lnTo>
                    <a:pt x="702527" y="78059"/>
                  </a:lnTo>
                  <a:lnTo>
                    <a:pt x="189571" y="66907"/>
                  </a:lnTo>
                  <a:lnTo>
                    <a:pt x="100361" y="78059"/>
                  </a:lnTo>
                  <a:close/>
                </a:path>
              </a:pathLst>
            </a:custGeom>
            <a:solidFill>
              <a:srgbClr val="87CB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928585" y="2537159"/>
              <a:ext cx="2294117" cy="328704"/>
            </a:xfrm>
            <a:custGeom>
              <a:avLst/>
              <a:gdLst>
                <a:gd name="connsiteX0" fmla="*/ 0 w 1460809"/>
                <a:gd name="connsiteY0" fmla="*/ 66907 h 301083"/>
                <a:gd name="connsiteX1" fmla="*/ 22302 w 1460809"/>
                <a:gd name="connsiteY1" fmla="*/ 245327 h 301083"/>
                <a:gd name="connsiteX2" fmla="*/ 869795 w 1460809"/>
                <a:gd name="connsiteY2" fmla="*/ 301083 h 301083"/>
                <a:gd name="connsiteX3" fmla="*/ 1460809 w 1460809"/>
                <a:gd name="connsiteY3" fmla="*/ 133815 h 301083"/>
                <a:gd name="connsiteX4" fmla="*/ 1393902 w 1460809"/>
                <a:gd name="connsiteY4" fmla="*/ 22302 h 301083"/>
                <a:gd name="connsiteX5" fmla="*/ 702527 w 1460809"/>
                <a:gd name="connsiteY5" fmla="*/ 0 h 301083"/>
                <a:gd name="connsiteX6" fmla="*/ 200722 w 1460809"/>
                <a:gd name="connsiteY6" fmla="*/ 0 h 301083"/>
                <a:gd name="connsiteX7" fmla="*/ 0 w 1460809"/>
                <a:gd name="connsiteY7" fmla="*/ 66907 h 30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0809" h="301083">
                  <a:moveTo>
                    <a:pt x="0" y="66907"/>
                  </a:moveTo>
                  <a:lnTo>
                    <a:pt x="22302" y="245327"/>
                  </a:lnTo>
                  <a:lnTo>
                    <a:pt x="869795" y="301083"/>
                  </a:lnTo>
                  <a:lnTo>
                    <a:pt x="1460809" y="133815"/>
                  </a:lnTo>
                  <a:lnTo>
                    <a:pt x="1393902" y="22302"/>
                  </a:lnTo>
                  <a:lnTo>
                    <a:pt x="702527" y="0"/>
                  </a:lnTo>
                  <a:lnTo>
                    <a:pt x="200722" y="0"/>
                  </a:lnTo>
                  <a:lnTo>
                    <a:pt x="0" y="66907"/>
                  </a:lnTo>
                  <a:close/>
                </a:path>
              </a:pathLst>
            </a:custGeom>
            <a:solidFill>
              <a:srgbClr val="77C4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2899317" y="5675971"/>
              <a:ext cx="323385" cy="312234"/>
            </a:xfrm>
            <a:prstGeom prst="roundRect">
              <a:avLst/>
            </a:prstGeom>
            <a:solidFill>
              <a:srgbClr val="E9DE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996700" y="4101292"/>
            <a:ext cx="2198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Where are they?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6020714" y="2865863"/>
            <a:ext cx="1976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Who are they?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045211" y="3274548"/>
            <a:ext cx="4060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/>
            </a:lvl1pPr>
          </a:lstStyle>
          <a:p>
            <a:r>
              <a:rPr lang="en-US" altLang="zh-CN" dirty="0">
                <a:solidFill>
                  <a:srgbClr val="FF0000"/>
                </a:solidFill>
              </a:rPr>
              <a:t>Qingqing, </a:t>
            </a:r>
            <a:r>
              <a:rPr lang="en-US" altLang="zh-CN" dirty="0" err="1">
                <a:solidFill>
                  <a:srgbClr val="FF0000"/>
                </a:solidFill>
              </a:rPr>
              <a:t>Tongtong</a:t>
            </a:r>
            <a:r>
              <a:rPr lang="en-US" altLang="zh-CN" dirty="0">
                <a:solidFill>
                  <a:srgbClr val="FF0000"/>
                </a:solidFill>
              </a:rPr>
              <a:t> and </a:t>
            </a:r>
            <a:r>
              <a:rPr lang="en-US" altLang="zh-CN" dirty="0" err="1">
                <a:solidFill>
                  <a:srgbClr val="FF0000"/>
                </a:solidFill>
              </a:rPr>
              <a:t>Feifei</a:t>
            </a:r>
            <a:r>
              <a:rPr lang="en-US" altLang="zh-CN" dirty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020714" y="4602780"/>
            <a:ext cx="18492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rgbClr val="FF0000"/>
                </a:solidFill>
              </a:defRPr>
            </a:lvl1pPr>
          </a:lstStyle>
          <a:p>
            <a:r>
              <a:rPr lang="en-US" altLang="zh-CN" dirty="0"/>
              <a:t> At the farm. </a:t>
            </a:r>
          </a:p>
        </p:txBody>
      </p:sp>
      <p:sp>
        <p:nvSpPr>
          <p:cNvPr id="4" name="文本框 4">
            <a:extLst>
              <a:ext uri="{FF2B5EF4-FFF2-40B4-BE49-F238E27FC236}">
                <a16:creationId xmlns:a16="http://schemas.microsoft.com/office/drawing/2014/main" id="{6927FD96-E6FB-8682-571B-98871920AF4B}"/>
              </a:ext>
            </a:extLst>
          </p:cNvPr>
          <p:cNvSpPr txBox="1"/>
          <p:nvPr/>
        </p:nvSpPr>
        <p:spPr>
          <a:xfrm>
            <a:off x="1375116" y="2639451"/>
            <a:ext cx="1226059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5">
            <a:extLst>
              <a:ext uri="{FF2B5EF4-FFF2-40B4-BE49-F238E27FC236}">
                <a16:creationId xmlns:a16="http://schemas.microsoft.com/office/drawing/2014/main" id="{D7716159-FC15-5435-C884-2B451508CEBF}"/>
              </a:ext>
            </a:extLst>
          </p:cNvPr>
          <p:cNvSpPr txBox="1"/>
          <p:nvPr/>
        </p:nvSpPr>
        <p:spPr>
          <a:xfrm>
            <a:off x="3702583" y="3039561"/>
            <a:ext cx="1219200" cy="369332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6">
            <a:extLst>
              <a:ext uri="{FF2B5EF4-FFF2-40B4-BE49-F238E27FC236}">
                <a16:creationId xmlns:a16="http://schemas.microsoft.com/office/drawing/2014/main" id="{160D3DDE-5033-D1A5-2E2D-EFF79D68F74A}"/>
              </a:ext>
            </a:extLst>
          </p:cNvPr>
          <p:cNvSpPr txBox="1"/>
          <p:nvPr/>
        </p:nvSpPr>
        <p:spPr>
          <a:xfrm>
            <a:off x="1158999" y="5788150"/>
            <a:ext cx="916644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9A2B184E-275C-242F-E6DF-769F0F4C070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3">
            <a:extLst>
              <a:ext uri="{FF2B5EF4-FFF2-40B4-BE49-F238E27FC236}">
                <a16:creationId xmlns:a16="http://schemas.microsoft.com/office/drawing/2014/main" id="{BE9F5C3F-9C13-08DC-4F49-FC822CE6A57C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7" name="矩形 15">
              <a:extLst>
                <a:ext uri="{FF2B5EF4-FFF2-40B4-BE49-F238E27FC236}">
                  <a16:creationId xmlns:a16="http://schemas.microsoft.com/office/drawing/2014/main" id="{7A812228-389E-03C9-E631-294B408D23B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22">
              <a:extLst>
                <a:ext uri="{FF2B5EF4-FFF2-40B4-BE49-F238E27FC236}">
                  <a16:creationId xmlns:a16="http://schemas.microsoft.com/office/drawing/2014/main" id="{11E5F489-DAB6-E0DF-E0DE-51E61C01822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582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28585" y="1749141"/>
            <a:ext cx="4359019" cy="4337142"/>
            <a:chOff x="928585" y="1749141"/>
            <a:chExt cx="4359019" cy="433714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8585" y="1749141"/>
              <a:ext cx="4359019" cy="4337142"/>
            </a:xfrm>
            <a:prstGeom prst="rect">
              <a:avLst/>
            </a:prstGeom>
          </p:spPr>
        </p:pic>
        <p:sp>
          <p:nvSpPr>
            <p:cNvPr id="4" name="任意多边形 3"/>
            <p:cNvSpPr/>
            <p:nvPr/>
          </p:nvSpPr>
          <p:spPr>
            <a:xfrm>
              <a:off x="1427356" y="1828800"/>
              <a:ext cx="2062976" cy="724829"/>
            </a:xfrm>
            <a:custGeom>
              <a:avLst/>
              <a:gdLst>
                <a:gd name="connsiteX0" fmla="*/ 100361 w 2062976"/>
                <a:gd name="connsiteY0" fmla="*/ 78059 h 724829"/>
                <a:gd name="connsiteX1" fmla="*/ 0 w 2062976"/>
                <a:gd name="connsiteY1" fmla="*/ 646771 h 724829"/>
                <a:gd name="connsiteX2" fmla="*/ 379142 w 2062976"/>
                <a:gd name="connsiteY2" fmla="*/ 724829 h 724829"/>
                <a:gd name="connsiteX3" fmla="*/ 1918010 w 2062976"/>
                <a:gd name="connsiteY3" fmla="*/ 713678 h 724829"/>
                <a:gd name="connsiteX4" fmla="*/ 2062976 w 2062976"/>
                <a:gd name="connsiteY4" fmla="*/ 635620 h 724829"/>
                <a:gd name="connsiteX5" fmla="*/ 1806498 w 2062976"/>
                <a:gd name="connsiteY5" fmla="*/ 501805 h 724829"/>
                <a:gd name="connsiteX6" fmla="*/ 1750742 w 2062976"/>
                <a:gd name="connsiteY6" fmla="*/ 334537 h 724829"/>
                <a:gd name="connsiteX7" fmla="*/ 1806498 w 2062976"/>
                <a:gd name="connsiteY7" fmla="*/ 100361 h 724829"/>
                <a:gd name="connsiteX8" fmla="*/ 1594624 w 2062976"/>
                <a:gd name="connsiteY8" fmla="*/ 0 h 724829"/>
                <a:gd name="connsiteX9" fmla="*/ 702527 w 2062976"/>
                <a:gd name="connsiteY9" fmla="*/ 78059 h 724829"/>
                <a:gd name="connsiteX10" fmla="*/ 189571 w 2062976"/>
                <a:gd name="connsiteY10" fmla="*/ 66907 h 724829"/>
                <a:gd name="connsiteX11" fmla="*/ 100361 w 2062976"/>
                <a:gd name="connsiteY11" fmla="*/ 78059 h 72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62976" h="724829">
                  <a:moveTo>
                    <a:pt x="100361" y="78059"/>
                  </a:moveTo>
                  <a:lnTo>
                    <a:pt x="0" y="646771"/>
                  </a:lnTo>
                  <a:lnTo>
                    <a:pt x="379142" y="724829"/>
                  </a:lnTo>
                  <a:lnTo>
                    <a:pt x="1918010" y="713678"/>
                  </a:lnTo>
                  <a:lnTo>
                    <a:pt x="2062976" y="635620"/>
                  </a:lnTo>
                  <a:lnTo>
                    <a:pt x="1806498" y="501805"/>
                  </a:lnTo>
                  <a:lnTo>
                    <a:pt x="1750742" y="334537"/>
                  </a:lnTo>
                  <a:lnTo>
                    <a:pt x="1806498" y="100361"/>
                  </a:lnTo>
                  <a:lnTo>
                    <a:pt x="1594624" y="0"/>
                  </a:lnTo>
                  <a:lnTo>
                    <a:pt x="702527" y="78059"/>
                  </a:lnTo>
                  <a:lnTo>
                    <a:pt x="189571" y="66907"/>
                  </a:lnTo>
                  <a:lnTo>
                    <a:pt x="100361" y="78059"/>
                  </a:lnTo>
                  <a:close/>
                </a:path>
              </a:pathLst>
            </a:custGeom>
            <a:solidFill>
              <a:srgbClr val="87CB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928585" y="2537159"/>
              <a:ext cx="2294117" cy="328704"/>
            </a:xfrm>
            <a:custGeom>
              <a:avLst/>
              <a:gdLst>
                <a:gd name="connsiteX0" fmla="*/ 0 w 1460809"/>
                <a:gd name="connsiteY0" fmla="*/ 66907 h 301083"/>
                <a:gd name="connsiteX1" fmla="*/ 22302 w 1460809"/>
                <a:gd name="connsiteY1" fmla="*/ 245327 h 301083"/>
                <a:gd name="connsiteX2" fmla="*/ 869795 w 1460809"/>
                <a:gd name="connsiteY2" fmla="*/ 301083 h 301083"/>
                <a:gd name="connsiteX3" fmla="*/ 1460809 w 1460809"/>
                <a:gd name="connsiteY3" fmla="*/ 133815 h 301083"/>
                <a:gd name="connsiteX4" fmla="*/ 1393902 w 1460809"/>
                <a:gd name="connsiteY4" fmla="*/ 22302 h 301083"/>
                <a:gd name="connsiteX5" fmla="*/ 702527 w 1460809"/>
                <a:gd name="connsiteY5" fmla="*/ 0 h 301083"/>
                <a:gd name="connsiteX6" fmla="*/ 200722 w 1460809"/>
                <a:gd name="connsiteY6" fmla="*/ 0 h 301083"/>
                <a:gd name="connsiteX7" fmla="*/ 0 w 1460809"/>
                <a:gd name="connsiteY7" fmla="*/ 66907 h 30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0809" h="301083">
                  <a:moveTo>
                    <a:pt x="0" y="66907"/>
                  </a:moveTo>
                  <a:lnTo>
                    <a:pt x="22302" y="245327"/>
                  </a:lnTo>
                  <a:lnTo>
                    <a:pt x="869795" y="301083"/>
                  </a:lnTo>
                  <a:lnTo>
                    <a:pt x="1460809" y="133815"/>
                  </a:lnTo>
                  <a:lnTo>
                    <a:pt x="1393902" y="22302"/>
                  </a:lnTo>
                  <a:lnTo>
                    <a:pt x="702527" y="0"/>
                  </a:lnTo>
                  <a:lnTo>
                    <a:pt x="200722" y="0"/>
                  </a:lnTo>
                  <a:lnTo>
                    <a:pt x="0" y="66907"/>
                  </a:lnTo>
                  <a:close/>
                </a:path>
              </a:pathLst>
            </a:custGeom>
            <a:solidFill>
              <a:srgbClr val="77C4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2899317" y="5675971"/>
              <a:ext cx="323385" cy="312234"/>
            </a:xfrm>
            <a:prstGeom prst="roundRect">
              <a:avLst/>
            </a:prstGeom>
            <a:solidFill>
              <a:srgbClr val="E9DE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950322" y="874320"/>
            <a:ext cx="2701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Look and say.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147240" y="1828800"/>
            <a:ext cx="2634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What do they have?</a:t>
            </a:r>
            <a:endParaRPr lang="zh-CN" altLang="en-US" sz="2400" dirty="0"/>
          </a:p>
        </p:txBody>
      </p:sp>
      <p:sp>
        <p:nvSpPr>
          <p:cNvPr id="9" name="圆角矩形 8"/>
          <p:cNvSpPr/>
          <p:nvPr/>
        </p:nvSpPr>
        <p:spPr>
          <a:xfrm>
            <a:off x="3108094" y="4248615"/>
            <a:ext cx="794833" cy="7359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1788221" y="4248615"/>
            <a:ext cx="794833" cy="7359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1805413" y="5167449"/>
            <a:ext cx="794833" cy="7359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 descr="ebee3af0-10d9-4524-a8fb-f5973c7a72b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7528" t="2407" r="17093" b="10713"/>
          <a:stretch>
            <a:fillRect/>
          </a:stretch>
        </p:blipFill>
        <p:spPr>
          <a:xfrm>
            <a:off x="9691398" y="3444114"/>
            <a:ext cx="625492" cy="831499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9551830" y="4275613"/>
            <a:ext cx="1197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egg</a:t>
            </a:r>
          </a:p>
        </p:txBody>
      </p:sp>
      <p:pic>
        <p:nvPicPr>
          <p:cNvPr id="14" name="图片 13" descr="9d816581-a725-46e9-bfa0-8fa0a8a090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824" y="3233405"/>
            <a:ext cx="1597117" cy="106484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6195219" y="2432616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/>
            </a:lvl1pPr>
          </a:lstStyle>
          <a:p>
            <a:r>
              <a:rPr lang="en-US" altLang="zh-CN" dirty="0">
                <a:solidFill>
                  <a:srgbClr val="FF0000"/>
                </a:solidFill>
              </a:rPr>
              <a:t>Eggs.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552182" y="4346188"/>
            <a:ext cx="1197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egg</a:t>
            </a:r>
            <a:r>
              <a:rPr lang="en-US" altLang="zh-CN" sz="3200" b="1" dirty="0">
                <a:solidFill>
                  <a:srgbClr val="FF0000"/>
                </a:solidFill>
                <a:cs typeface="Comic Sans MS" panose="030F0702030302020204" charset="0"/>
              </a:rPr>
              <a:t>s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4432" y="516744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do they feel?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6159451" y="5690621"/>
            <a:ext cx="10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/>
            </a:lvl1pPr>
          </a:lstStyle>
          <a:p>
            <a:r>
              <a:rPr lang="en-US" altLang="zh-CN" dirty="0">
                <a:solidFill>
                  <a:srgbClr val="FF0000"/>
                </a:solidFill>
              </a:rPr>
              <a:t>Happy.</a:t>
            </a:r>
          </a:p>
        </p:txBody>
      </p: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6C1EBFDA-4212-618E-BFAD-93DD10B9CCE4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3">
            <a:extLst>
              <a:ext uri="{FF2B5EF4-FFF2-40B4-BE49-F238E27FC236}">
                <a16:creationId xmlns:a16="http://schemas.microsoft.com/office/drawing/2014/main" id="{9DEEA8B8-8081-A3F1-E186-2182F0E6C02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21" name="矩形 15">
              <a:extLst>
                <a:ext uri="{FF2B5EF4-FFF2-40B4-BE49-F238E27FC236}">
                  <a16:creationId xmlns:a16="http://schemas.microsoft.com/office/drawing/2014/main" id="{D9BA58A1-9A43-DF17-61B3-89D3D842160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2">
              <a:extLst>
                <a:ext uri="{FF2B5EF4-FFF2-40B4-BE49-F238E27FC236}">
                  <a16:creationId xmlns:a16="http://schemas.microsoft.com/office/drawing/2014/main" id="{D7EFDBE5-1DB1-70CF-D77C-83943E58E6E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354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/>
      <p:bldP spid="13" grpId="1"/>
      <p:bldP spid="15" grpId="0"/>
      <p:bldP spid="15" grpId="1"/>
      <p:bldP spid="17" grpId="0"/>
      <p:bldP spid="17" grpId="1"/>
      <p:bldP spid="19" grpId="0"/>
      <p:bldP spid="1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950322" y="879577"/>
            <a:ext cx="2701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Look and say.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317544" y="1664326"/>
            <a:ext cx="5976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cs typeface="Comic Sans MS" panose="030F0702030302020204" charset="0"/>
              </a:rPr>
              <a:t>How many eggs do they have? Can you count?</a:t>
            </a:r>
            <a:endParaRPr lang="zh-CN" altLang="en-US" sz="2400" dirty="0">
              <a:cs typeface="Comic Sans MS" panose="030F070203030202020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2"/>
          <a:srcRect l="10100" t="28414" r="55955" b="27503"/>
          <a:stretch/>
        </p:blipFill>
        <p:spPr>
          <a:xfrm>
            <a:off x="740550" y="2342962"/>
            <a:ext cx="2576994" cy="332982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/>
          <a:srcRect l="50724" t="41265" r="20706" b="25962"/>
          <a:stretch/>
        </p:blipFill>
        <p:spPr>
          <a:xfrm>
            <a:off x="4078772" y="2518470"/>
            <a:ext cx="2766098" cy="315720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2"/>
          <a:srcRect l="135" t="68694" r="62114" b="1091"/>
          <a:stretch/>
        </p:blipFill>
        <p:spPr>
          <a:xfrm>
            <a:off x="7433617" y="2582100"/>
            <a:ext cx="3880843" cy="309068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 rot="240000">
            <a:off x="1751537" y="5609256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0" name="文本框 19"/>
          <p:cNvSpPr txBox="1"/>
          <p:nvPr/>
        </p:nvSpPr>
        <p:spPr>
          <a:xfrm rot="240000">
            <a:off x="2000884" y="5602561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1" name="文本框 20"/>
          <p:cNvSpPr txBox="1"/>
          <p:nvPr/>
        </p:nvSpPr>
        <p:spPr>
          <a:xfrm rot="240000">
            <a:off x="2173709" y="5662306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2" name="文本框 21"/>
          <p:cNvSpPr txBox="1"/>
          <p:nvPr/>
        </p:nvSpPr>
        <p:spPr>
          <a:xfrm rot="21180000">
            <a:off x="2387560" y="5602918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565EE72-6C90-57D1-308D-0AE131E3AD14}"/>
              </a:ext>
            </a:extLst>
          </p:cNvPr>
          <p:cNvSpPr txBox="1"/>
          <p:nvPr/>
        </p:nvSpPr>
        <p:spPr>
          <a:xfrm rot="240000">
            <a:off x="4244162" y="5329190"/>
            <a:ext cx="335002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7B49563-7CB5-10A7-0DB3-B1787AFCCFF1}"/>
              </a:ext>
            </a:extLst>
          </p:cNvPr>
          <p:cNvSpPr txBox="1"/>
          <p:nvPr/>
        </p:nvSpPr>
        <p:spPr>
          <a:xfrm rot="240000">
            <a:off x="4538720" y="5386992"/>
            <a:ext cx="322349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B2E3DDC-E3A0-7D1F-A11F-AACCDB4FE6B1}"/>
              </a:ext>
            </a:extLst>
          </p:cNvPr>
          <p:cNvSpPr txBox="1"/>
          <p:nvPr/>
        </p:nvSpPr>
        <p:spPr>
          <a:xfrm rot="240000">
            <a:off x="4840371" y="5348568"/>
            <a:ext cx="277079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B8EACE7-F4DF-88C3-F98A-FBB5E70E6121}"/>
              </a:ext>
            </a:extLst>
          </p:cNvPr>
          <p:cNvSpPr txBox="1"/>
          <p:nvPr/>
        </p:nvSpPr>
        <p:spPr>
          <a:xfrm rot="21180000">
            <a:off x="5060668" y="5272010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96D14B9-AF84-BFEB-3CF2-71683EB6746A}"/>
              </a:ext>
            </a:extLst>
          </p:cNvPr>
          <p:cNvSpPr txBox="1"/>
          <p:nvPr/>
        </p:nvSpPr>
        <p:spPr>
          <a:xfrm rot="240000">
            <a:off x="10104671" y="5055494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6DB8C27-DF57-5331-F228-BE142B248BC0}"/>
              </a:ext>
            </a:extLst>
          </p:cNvPr>
          <p:cNvSpPr txBox="1"/>
          <p:nvPr/>
        </p:nvSpPr>
        <p:spPr>
          <a:xfrm rot="240000">
            <a:off x="10294926" y="5048799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053F829-FC06-24B3-0A87-CE3BB859A484}"/>
              </a:ext>
            </a:extLst>
          </p:cNvPr>
          <p:cNvSpPr txBox="1"/>
          <p:nvPr/>
        </p:nvSpPr>
        <p:spPr>
          <a:xfrm rot="240000">
            <a:off x="10526843" y="5108544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C7FF7CB-89E0-4338-4B44-0E57D7AB3064}"/>
              </a:ext>
            </a:extLst>
          </p:cNvPr>
          <p:cNvSpPr txBox="1"/>
          <p:nvPr/>
        </p:nvSpPr>
        <p:spPr>
          <a:xfrm rot="21180000">
            <a:off x="10740694" y="5049156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4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23427DD-E4E4-FDE8-63F0-CBF288C9AA6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BDACADA6-5D2A-4913-ABA1-99B4800F600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4" name="矩形 15">
              <a:extLst>
                <a:ext uri="{FF2B5EF4-FFF2-40B4-BE49-F238E27FC236}">
                  <a16:creationId xmlns:a16="http://schemas.microsoft.com/office/drawing/2014/main" id="{17023653-5A38-92EF-62D8-1A9FDD00550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22">
              <a:extLst>
                <a:ext uri="{FF2B5EF4-FFF2-40B4-BE49-F238E27FC236}">
                  <a16:creationId xmlns:a16="http://schemas.microsoft.com/office/drawing/2014/main" id="{816E990F-5324-835E-D6BB-BDA194D9B1B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976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" grpId="0"/>
      <p:bldP spid="3" grpId="0"/>
      <p:bldP spid="4" grpId="0"/>
      <p:bldP spid="5" grpId="0"/>
      <p:bldP spid="6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4803848" y="889920"/>
            <a:ext cx="2994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Watch the video.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541429" y="1842715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8BE1CEC-1120-5942-D0AD-7422E8B60AD3}"/>
              </a:ext>
            </a:extLst>
          </p:cNvPr>
          <p:cNvSpPr txBox="1"/>
          <p:nvPr/>
        </p:nvSpPr>
        <p:spPr>
          <a:xfrm>
            <a:off x="3663219" y="3599128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53EBCF6E-CA2C-7E99-730F-511CFB841FA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F4076049-A1F0-BEFB-0475-9516794E2A6B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3600B8E6-A44F-E6C7-31D4-CDB4B62CFDD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FA8BBB50-E503-A31E-213E-A510CEB9C5D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60462" y="882847"/>
            <a:ext cx="3281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Listen and repeat.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l="22574" t="56493" r="62426" b="27503"/>
          <a:stretch/>
        </p:blipFill>
        <p:spPr>
          <a:xfrm>
            <a:off x="1518152" y="1921047"/>
            <a:ext cx="2378280" cy="25244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l="50724" t="58353" r="33535" b="25962"/>
          <a:stretch/>
        </p:blipFill>
        <p:spPr>
          <a:xfrm>
            <a:off x="4762678" y="1908062"/>
            <a:ext cx="2599976" cy="25777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l="24293" t="80265" r="62114" b="6164"/>
          <a:stretch/>
        </p:blipFill>
        <p:spPr>
          <a:xfrm>
            <a:off x="8155936" y="1921046"/>
            <a:ext cx="2568634" cy="255181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 rot="240000">
            <a:off x="2057268" y="3462270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1</a:t>
            </a:r>
          </a:p>
        </p:txBody>
      </p:sp>
      <p:sp>
        <p:nvSpPr>
          <p:cNvPr id="7" name="文本框 6"/>
          <p:cNvSpPr txBox="1"/>
          <p:nvPr/>
        </p:nvSpPr>
        <p:spPr>
          <a:xfrm rot="240000">
            <a:off x="2357333" y="3561891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2</a:t>
            </a:r>
          </a:p>
        </p:txBody>
      </p:sp>
      <p:sp>
        <p:nvSpPr>
          <p:cNvPr id="8" name="文本框 7"/>
          <p:cNvSpPr txBox="1"/>
          <p:nvPr/>
        </p:nvSpPr>
        <p:spPr>
          <a:xfrm rot="240000">
            <a:off x="2693589" y="3561891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3</a:t>
            </a:r>
          </a:p>
        </p:txBody>
      </p:sp>
      <p:sp>
        <p:nvSpPr>
          <p:cNvPr id="9" name="文本框 8"/>
          <p:cNvSpPr txBox="1"/>
          <p:nvPr/>
        </p:nvSpPr>
        <p:spPr>
          <a:xfrm rot="21180000">
            <a:off x="3036615" y="3475302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4</a:t>
            </a:r>
          </a:p>
        </p:txBody>
      </p:sp>
      <p:sp>
        <p:nvSpPr>
          <p:cNvPr id="10" name="文本框 9"/>
          <p:cNvSpPr txBox="1"/>
          <p:nvPr/>
        </p:nvSpPr>
        <p:spPr>
          <a:xfrm rot="240000">
            <a:off x="5312694" y="3215791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5</a:t>
            </a:r>
          </a:p>
        </p:txBody>
      </p:sp>
      <p:sp>
        <p:nvSpPr>
          <p:cNvPr id="11" name="文本框 10"/>
          <p:cNvSpPr txBox="1"/>
          <p:nvPr/>
        </p:nvSpPr>
        <p:spPr>
          <a:xfrm rot="240000">
            <a:off x="5543298" y="3302145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6</a:t>
            </a:r>
          </a:p>
        </p:txBody>
      </p:sp>
      <p:sp>
        <p:nvSpPr>
          <p:cNvPr id="12" name="文本框 11"/>
          <p:cNvSpPr txBox="1"/>
          <p:nvPr/>
        </p:nvSpPr>
        <p:spPr>
          <a:xfrm rot="240000">
            <a:off x="5865781" y="3367173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7</a:t>
            </a:r>
          </a:p>
        </p:txBody>
      </p:sp>
      <p:sp>
        <p:nvSpPr>
          <p:cNvPr id="13" name="文本框 12"/>
          <p:cNvSpPr txBox="1"/>
          <p:nvPr/>
        </p:nvSpPr>
        <p:spPr>
          <a:xfrm rot="21180000">
            <a:off x="6290199" y="3187113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8</a:t>
            </a:r>
          </a:p>
        </p:txBody>
      </p:sp>
      <p:sp>
        <p:nvSpPr>
          <p:cNvPr id="14" name="文本框 13"/>
          <p:cNvSpPr txBox="1"/>
          <p:nvPr/>
        </p:nvSpPr>
        <p:spPr>
          <a:xfrm rot="240000">
            <a:off x="8533091" y="3469635"/>
            <a:ext cx="560705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9</a:t>
            </a:r>
          </a:p>
        </p:txBody>
      </p:sp>
      <p:sp>
        <p:nvSpPr>
          <p:cNvPr id="15" name="文本框 14"/>
          <p:cNvSpPr txBox="1"/>
          <p:nvPr/>
        </p:nvSpPr>
        <p:spPr>
          <a:xfrm rot="240000">
            <a:off x="8789674" y="3596139"/>
            <a:ext cx="722630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10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327011" y="3627943"/>
            <a:ext cx="722630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11</a:t>
            </a:r>
          </a:p>
        </p:txBody>
      </p:sp>
      <p:sp>
        <p:nvSpPr>
          <p:cNvPr id="17" name="文本框 16"/>
          <p:cNvSpPr txBox="1"/>
          <p:nvPr/>
        </p:nvSpPr>
        <p:spPr>
          <a:xfrm rot="21130831">
            <a:off x="9784728" y="3538860"/>
            <a:ext cx="722630" cy="6286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a typeface="微软雅黑" panose="020B0503020204020204" charset="-122"/>
              </a:rPr>
              <a:t>12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518152" y="4691918"/>
            <a:ext cx="2126039" cy="39814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1800">
                <a:ea typeface="微软雅黑" panose="020B0503020204020204" charset="-122"/>
              </a:rPr>
              <a:t>One, two, three, four.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892248" y="4695540"/>
            <a:ext cx="2265242" cy="39814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1800">
                <a:ea typeface="微软雅黑" panose="020B0503020204020204" charset="-122"/>
              </a:rPr>
              <a:t>Five, six, seven, eight.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155936" y="4691919"/>
            <a:ext cx="2573985" cy="39814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1800">
                <a:ea typeface="微软雅黑" panose="020B0503020204020204" charset="-122"/>
              </a:rPr>
              <a:t>Nine, ten, eleven, twelve.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807331" y="5543948"/>
            <a:ext cx="2677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cs typeface="Comic Sans MS" panose="030F0702030302020204" charset="0"/>
              </a:rPr>
              <a:t>Let’s </a:t>
            </a:r>
            <a:r>
              <a:rPr lang="en-US" altLang="zh-CN" sz="2400" b="1" dirty="0">
                <a:solidFill>
                  <a:srgbClr val="FF0000"/>
                </a:solidFill>
                <a:cs typeface="Comic Sans MS" panose="030F0702030302020204" charset="0"/>
              </a:rPr>
              <a:t>count</a:t>
            </a:r>
            <a:r>
              <a:rPr lang="en-US" altLang="zh-CN" sz="2400" b="1" dirty="0">
                <a:cs typeface="Comic Sans MS" panose="030F0702030302020204" charset="0"/>
              </a:rPr>
              <a:t> again.</a:t>
            </a:r>
          </a:p>
        </p:txBody>
      </p:sp>
      <p:pic>
        <p:nvPicPr>
          <p:cNvPr id="26" name="chan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6" end="8875.666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3023" y="4625083"/>
            <a:ext cx="531813" cy="531813"/>
          </a:xfrm>
          <a:prstGeom prst="rect">
            <a:avLst/>
          </a:prstGeom>
        </p:spPr>
      </p:pic>
      <p:pic>
        <p:nvPicPr>
          <p:cNvPr id="27" name="chan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993" end="6623.666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30865" y="4625083"/>
            <a:ext cx="531813" cy="531813"/>
          </a:xfrm>
          <a:prstGeom prst="rect">
            <a:avLst/>
          </a:prstGeom>
        </p:spPr>
      </p:pic>
      <p:pic>
        <p:nvPicPr>
          <p:cNvPr id="28" name="chan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165" end="2338.666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5956" y="4625082"/>
            <a:ext cx="531813" cy="531813"/>
          </a:xfrm>
          <a:prstGeom prst="rect">
            <a:avLst/>
          </a:prstGeom>
        </p:spPr>
      </p:pic>
      <p:pic>
        <p:nvPicPr>
          <p:cNvPr id="29" name="chan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402" end="0.666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30864" y="5543948"/>
            <a:ext cx="531813" cy="531813"/>
          </a:xfrm>
          <a:prstGeom prst="rect">
            <a:avLst/>
          </a:prstGeom>
        </p:spPr>
      </p:pic>
      <p:cxnSp>
        <p:nvCxnSpPr>
          <p:cNvPr id="21" name="直接连接符 11">
            <a:extLst>
              <a:ext uri="{FF2B5EF4-FFF2-40B4-BE49-F238E27FC236}">
                <a16:creationId xmlns:a16="http://schemas.microsoft.com/office/drawing/2014/main" id="{D6E5CBE3-D3BD-2BDE-ECB6-BA3B782D4890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13">
            <a:extLst>
              <a:ext uri="{FF2B5EF4-FFF2-40B4-BE49-F238E27FC236}">
                <a16:creationId xmlns:a16="http://schemas.microsoft.com/office/drawing/2014/main" id="{53C26D00-7F22-9040-498D-377A7C8DC58A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24" name="矩形 15">
              <a:extLst>
                <a:ext uri="{FF2B5EF4-FFF2-40B4-BE49-F238E27FC236}">
                  <a16:creationId xmlns:a16="http://schemas.microsoft.com/office/drawing/2014/main" id="{75E58009-02BD-9C7F-D02D-8748EE7DFC5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2">
              <a:extLst>
                <a:ext uri="{FF2B5EF4-FFF2-40B4-BE49-F238E27FC236}">
                  <a16:creationId xmlns:a16="http://schemas.microsoft.com/office/drawing/2014/main" id="{61884D49-C890-F6AD-4FA3-9A13670B9AE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150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8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7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8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38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64413" y="885887"/>
            <a:ext cx="53784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Work in pairs. Count and say.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l="22574" t="56493" r="62426" b="27503"/>
          <a:stretch/>
        </p:blipFill>
        <p:spPr>
          <a:xfrm>
            <a:off x="2025229" y="1995861"/>
            <a:ext cx="1823564" cy="193566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l="50724" t="58353" r="33535" b="25962"/>
          <a:stretch/>
        </p:blipFill>
        <p:spPr>
          <a:xfrm>
            <a:off x="536352" y="4044433"/>
            <a:ext cx="1806524" cy="179110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24293" t="80265" r="62114" b="6164"/>
          <a:stretch/>
        </p:blipFill>
        <p:spPr>
          <a:xfrm>
            <a:off x="3299574" y="4044433"/>
            <a:ext cx="1754563" cy="1743074"/>
          </a:xfrm>
          <a:prstGeom prst="rect">
            <a:avLst/>
          </a:prstGeom>
        </p:spPr>
      </p:pic>
      <p:sp>
        <p:nvSpPr>
          <p:cNvPr id="24" name="矩形标注 23"/>
          <p:cNvSpPr/>
          <p:nvPr/>
        </p:nvSpPr>
        <p:spPr>
          <a:xfrm>
            <a:off x="5751830" y="2101215"/>
            <a:ext cx="2491105" cy="1184910"/>
          </a:xfrm>
          <a:prstGeom prst="wedgeRectCallout">
            <a:avLst>
              <a:gd name="adj1" fmla="val -1006"/>
              <a:gd name="adj2" fmla="val 90300"/>
            </a:avLst>
          </a:pr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One, two, three... Let’s count again. OK?</a:t>
            </a:r>
          </a:p>
        </p:txBody>
      </p:sp>
      <p:sp>
        <p:nvSpPr>
          <p:cNvPr id="25" name="矩形标注 24"/>
          <p:cNvSpPr/>
          <p:nvPr/>
        </p:nvSpPr>
        <p:spPr>
          <a:xfrm>
            <a:off x="8940165" y="1986915"/>
            <a:ext cx="2491105" cy="1184910"/>
          </a:xfrm>
          <a:prstGeom prst="wedgeRectCallout">
            <a:avLst>
              <a:gd name="adj1" fmla="val -30091"/>
              <a:gd name="adj2" fmla="val 88424"/>
            </a:avLst>
          </a:pr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solidFill>
                  <a:schemeClr val="tx1"/>
                </a:solidFill>
              </a:rPr>
              <a:t>OK. One, two, three...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/>
          <a:srcRect r="72066"/>
          <a:stretch/>
        </p:blipFill>
        <p:spPr>
          <a:xfrm>
            <a:off x="6465916" y="4044433"/>
            <a:ext cx="1089475" cy="12915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/>
          <a:srcRect l="70762" t="644" r="1304" b="-644"/>
          <a:stretch/>
        </p:blipFill>
        <p:spPr>
          <a:xfrm>
            <a:off x="9241475" y="4044432"/>
            <a:ext cx="1089475" cy="1291561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82C6BD19-D2E5-3266-8A6C-19067304FB38}"/>
              </a:ext>
            </a:extLst>
          </p:cNvPr>
          <p:cNvCxnSpPr>
            <a:cxnSpLocks/>
          </p:cNvCxnSpPr>
          <p:nvPr/>
        </p:nvCxnSpPr>
        <p:spPr>
          <a:xfrm flipV="1">
            <a:off x="3475263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19057B06-24CE-668A-5AEB-CE95AB29CB0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EBA961BA-BBC3-2400-3886-D70A45320BD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E2A516EA-3D0F-7F00-835B-CBB3F6B8CDF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3078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33194" y="874431"/>
            <a:ext cx="49361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Watch the video and chant.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8BE1CEC-1120-5942-D0AD-7422E8B60AD3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" name="图片 9" descr="地图&#10;&#10;描述已自动生成">
            <a:extLst>
              <a:ext uri="{FF2B5EF4-FFF2-40B4-BE49-F238E27FC236}">
                <a16:creationId xmlns:a16="http://schemas.microsoft.com/office/drawing/2014/main" id="{8385B811-5A68-2CBF-CCD8-EC40219474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" t="34960" r="60377" b="23520"/>
          <a:stretch/>
        </p:blipFill>
        <p:spPr>
          <a:xfrm>
            <a:off x="854276" y="3531124"/>
            <a:ext cx="806286" cy="89998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06170" y="4659546"/>
            <a:ext cx="1876443" cy="40011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000" dirty="0">
                <a:ea typeface="微软雅黑" panose="020B0503020204020204" charset="-122"/>
              </a:rPr>
              <a:t>Clap your hands!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E93A452-F610-B2AB-FEB4-713CEEA0C34B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56245774-7B50-9021-7DB5-EC06143CD790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D253DB04-BE28-060C-6EF5-A7C0CDEF3A2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83EADAF3-F71F-667B-70E6-28318473CBB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8591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21784" y="881937"/>
            <a:ext cx="3559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Listen and chant.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1293" y="1539077"/>
            <a:ext cx="3322298" cy="4688362"/>
          </a:xfrm>
          <a:prstGeom prst="rect">
            <a:avLst/>
          </a:prstGeom>
        </p:spPr>
      </p:pic>
      <p:pic>
        <p:nvPicPr>
          <p:cNvPr id="5" name="cha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73575" y="5585630"/>
            <a:ext cx="531813" cy="531813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110D5346-1487-0246-6B1D-71E619DE6F3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060D94A2-89E9-FCDD-9146-45C53428B85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4BE5E62F-E1F4-234B-674D-273509A514B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61EDEFBD-5B65-3A95-7CBA-7DE7C3EE5AB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541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4E09DDC-DD33-72D4-8507-8CF888619B20}"/>
              </a:ext>
            </a:extLst>
          </p:cNvPr>
          <p:cNvSpPr txBox="1"/>
          <p:nvPr/>
        </p:nvSpPr>
        <p:spPr>
          <a:xfrm>
            <a:off x="4901287" y="883342"/>
            <a:ext cx="2799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Chant together.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24542888-1FC9-938A-7D11-B04D51340BDA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057899FC-09C6-20B5-A435-00E0BB3A173E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01FCECA0-4F8E-6C11-B522-3FFCD5DC983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32DDAB17-3F97-9939-CFE8-D7FDF761DCB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3D050E25-09B6-AFD7-D9E0-D1052456F9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1293" y="1539077"/>
            <a:ext cx="3322298" cy="468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68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04540" y="889920"/>
            <a:ext cx="6610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</a:rPr>
              <a:t>Work in groups. Chant and act it out.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2171ED88-CF34-4704-1B3B-F087EB113796}"/>
              </a:ext>
            </a:extLst>
          </p:cNvPr>
          <p:cNvCxnSpPr>
            <a:cxnSpLocks/>
          </p:cNvCxnSpPr>
          <p:nvPr/>
        </p:nvCxnSpPr>
        <p:spPr>
          <a:xfrm>
            <a:off x="2758335" y="1477508"/>
            <a:ext cx="650259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323C46DD-83C3-F666-0CD5-DA38D074EBF1}"/>
              </a:ext>
            </a:extLst>
          </p:cNvPr>
          <p:cNvGrpSpPr/>
          <p:nvPr/>
        </p:nvGrpSpPr>
        <p:grpSpPr>
          <a:xfrm>
            <a:off x="2282628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1C6AB5D6-7DE3-C95C-21D1-72561B8E1A3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F2E7CC38-CF23-0D80-CE0D-BF1F43937B8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283825C4-C0EC-5CF1-4A6C-1B7C93DD3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1293" y="1539077"/>
            <a:ext cx="3322298" cy="4688362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23948" y="4152895"/>
            <a:ext cx="1468142" cy="461665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54346" y="3922063"/>
            <a:ext cx="1656607" cy="461665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60813" y="4857258"/>
            <a:ext cx="1186597" cy="461665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0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: esquinas redondeadas 1"/>
          <p:cNvSpPr/>
          <p:nvPr/>
        </p:nvSpPr>
        <p:spPr>
          <a:xfrm>
            <a:off x="3106481" y="2741433"/>
            <a:ext cx="5301095" cy="3136201"/>
          </a:xfrm>
          <a:prstGeom prst="roundRect">
            <a:avLst>
              <a:gd name="adj" fmla="val 10074"/>
            </a:avLst>
          </a:prstGeom>
          <a:solidFill>
            <a:schemeClr val="accent1">
              <a:lumMod val="20000"/>
              <a:lumOff val="80000"/>
            </a:schemeClr>
          </a:solidFill>
          <a:ln w="152400" cap="rnd"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r="72066"/>
          <a:stretch/>
        </p:blipFill>
        <p:spPr>
          <a:xfrm>
            <a:off x="1289018" y="2542752"/>
            <a:ext cx="1089475" cy="129156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l="70762" t="644" r="1304" b="-644"/>
          <a:stretch/>
        </p:blipFill>
        <p:spPr>
          <a:xfrm>
            <a:off x="9167798" y="2482903"/>
            <a:ext cx="1089475" cy="1291561"/>
          </a:xfrm>
          <a:prstGeom prst="rect">
            <a:avLst/>
          </a:prstGeom>
        </p:spPr>
      </p:pic>
      <p:sp>
        <p:nvSpPr>
          <p:cNvPr id="20" name="圆角矩形标注 19"/>
          <p:cNvSpPr/>
          <p:nvPr/>
        </p:nvSpPr>
        <p:spPr>
          <a:xfrm>
            <a:off x="1023392" y="1899283"/>
            <a:ext cx="2716269" cy="492226"/>
          </a:xfrm>
          <a:prstGeom prst="wedgeRoundRectCallout">
            <a:avLst>
              <a:gd name="adj1" fmla="val -16352"/>
              <a:gd name="adj2" fmla="val 6755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7829290" y="1793515"/>
            <a:ext cx="3431577" cy="455113"/>
          </a:xfrm>
          <a:prstGeom prst="wedgeRoundRectCallout">
            <a:avLst>
              <a:gd name="adj1" fmla="val 6830"/>
              <a:gd name="adj2" fmla="val 8060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altLang="zh-CN" dirty="0">
              <a:solidFill>
                <a:schemeClr val="tx1"/>
              </a:solidFill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3653" y="3595616"/>
            <a:ext cx="368311" cy="178407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7778" y="3145690"/>
            <a:ext cx="368311" cy="178407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79214" y="3583205"/>
            <a:ext cx="368311" cy="1784074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4810" y="3128684"/>
            <a:ext cx="368311" cy="1784074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94775" y="3563951"/>
            <a:ext cx="368311" cy="1784074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11210" y="3188533"/>
            <a:ext cx="368311" cy="1784074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9251" y="3668372"/>
            <a:ext cx="422152" cy="1698907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9368" y="3273700"/>
            <a:ext cx="422152" cy="1698907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99333" y="3625788"/>
            <a:ext cx="422152" cy="16989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97592" y="3537056"/>
            <a:ext cx="422152" cy="1698907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46313" y="3168371"/>
            <a:ext cx="422152" cy="1698907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>
          <a:xfrm>
            <a:off x="1023392" y="1967466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One, </a:t>
            </a:r>
          </a:p>
        </p:txBody>
      </p:sp>
      <p:sp>
        <p:nvSpPr>
          <p:cNvPr id="41" name="矩形 40"/>
          <p:cNvSpPr/>
          <p:nvPr/>
        </p:nvSpPr>
        <p:spPr>
          <a:xfrm>
            <a:off x="1531228" y="196746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two, </a:t>
            </a:r>
          </a:p>
        </p:txBody>
      </p:sp>
      <p:sp>
        <p:nvSpPr>
          <p:cNvPr id="42" name="矩形 41"/>
          <p:cNvSpPr/>
          <p:nvPr/>
        </p:nvSpPr>
        <p:spPr>
          <a:xfrm>
            <a:off x="2020790" y="1967466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three, </a:t>
            </a:r>
          </a:p>
        </p:txBody>
      </p:sp>
      <p:sp>
        <p:nvSpPr>
          <p:cNvPr id="43" name="矩形 42"/>
          <p:cNvSpPr/>
          <p:nvPr/>
        </p:nvSpPr>
        <p:spPr>
          <a:xfrm>
            <a:off x="2620825" y="1967466"/>
            <a:ext cx="675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four, </a:t>
            </a:r>
          </a:p>
        </p:txBody>
      </p:sp>
      <p:sp>
        <p:nvSpPr>
          <p:cNvPr id="44" name="矩形 43"/>
          <p:cNvSpPr/>
          <p:nvPr/>
        </p:nvSpPr>
        <p:spPr>
          <a:xfrm>
            <a:off x="3138214" y="1967466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five.</a:t>
            </a:r>
          </a:p>
        </p:txBody>
      </p:sp>
      <p:sp>
        <p:nvSpPr>
          <p:cNvPr id="45" name="矩形 44"/>
          <p:cNvSpPr/>
          <p:nvPr/>
        </p:nvSpPr>
        <p:spPr>
          <a:xfrm>
            <a:off x="7829290" y="1836406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Six, </a:t>
            </a:r>
          </a:p>
        </p:txBody>
      </p:sp>
      <p:sp>
        <p:nvSpPr>
          <p:cNvPr id="46" name="矩形 45"/>
          <p:cNvSpPr/>
          <p:nvPr/>
        </p:nvSpPr>
        <p:spPr>
          <a:xfrm>
            <a:off x="8275456" y="183640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seven, </a:t>
            </a:r>
          </a:p>
        </p:txBody>
      </p:sp>
      <p:sp>
        <p:nvSpPr>
          <p:cNvPr id="47" name="矩形 46"/>
          <p:cNvSpPr/>
          <p:nvPr/>
        </p:nvSpPr>
        <p:spPr>
          <a:xfrm>
            <a:off x="8928191" y="1836406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eight, </a:t>
            </a:r>
          </a:p>
        </p:txBody>
      </p:sp>
      <p:sp>
        <p:nvSpPr>
          <p:cNvPr id="48" name="矩形 47"/>
          <p:cNvSpPr/>
          <p:nvPr/>
        </p:nvSpPr>
        <p:spPr>
          <a:xfrm>
            <a:off x="9511205" y="1836406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nine, </a:t>
            </a:r>
          </a:p>
        </p:txBody>
      </p:sp>
      <p:sp>
        <p:nvSpPr>
          <p:cNvPr id="49" name="矩形 48"/>
          <p:cNvSpPr/>
          <p:nvPr/>
        </p:nvSpPr>
        <p:spPr>
          <a:xfrm>
            <a:off x="10036503" y="1836406"/>
            <a:ext cx="582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ten, </a:t>
            </a:r>
          </a:p>
        </p:txBody>
      </p:sp>
      <p:sp>
        <p:nvSpPr>
          <p:cNvPr id="50" name="矩形 49"/>
          <p:cNvSpPr/>
          <p:nvPr/>
        </p:nvSpPr>
        <p:spPr>
          <a:xfrm>
            <a:off x="10415765" y="1836406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eleven.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448270" y="878195"/>
            <a:ext cx="25847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  <a:sym typeface="+mn-ea"/>
              </a:rPr>
              <a:t>Let’s </a:t>
            </a:r>
            <a:r>
              <a:rPr lang="en-US" altLang="zh-CN" sz="3200" b="1" dirty="0" err="1">
                <a:cs typeface="Comic Sans MS" panose="030F0702030302020204" charset="0"/>
                <a:sym typeface="+mn-ea"/>
              </a:rPr>
              <a:t>practise</a:t>
            </a:r>
            <a:r>
              <a:rPr lang="en-US" altLang="zh-CN" sz="3200" b="1" dirty="0">
                <a:cs typeface="Comic Sans MS" panose="030F0702030302020204" charset="0"/>
                <a:sym typeface="+mn-ea"/>
              </a:rPr>
              <a:t>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546A56F-ABA6-6989-5124-78EDDA440354}"/>
              </a:ext>
            </a:extLst>
          </p:cNvPr>
          <p:cNvSpPr txBox="1"/>
          <p:nvPr/>
        </p:nvSpPr>
        <p:spPr>
          <a:xfrm>
            <a:off x="4932934" y="1841048"/>
            <a:ext cx="1680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many?</a:t>
            </a:r>
            <a:endParaRPr lang="zh-CN" altLang="en-US" sz="2400" dirty="0"/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0F2E4B4-E5A6-E20B-0190-378D1A9B1B15}"/>
              </a:ext>
            </a:extLst>
          </p:cNvPr>
          <p:cNvCxnSpPr>
            <a:cxnSpLocks/>
          </p:cNvCxnSpPr>
          <p:nvPr/>
        </p:nvCxnSpPr>
        <p:spPr>
          <a:xfrm flipV="1">
            <a:off x="2962289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A39BC03F-60A0-EDF9-5CCE-68CC2353F860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2FBF3AA0-BD43-503C-2CDB-52FECDD8843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42BEE29C-1D55-66CF-8E80-DEDF0589991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029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r="72066"/>
          <a:stretch/>
        </p:blipFill>
        <p:spPr>
          <a:xfrm>
            <a:off x="1521452" y="2741433"/>
            <a:ext cx="1089475" cy="129156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/>
          <a:srcRect l="70762" t="644" r="1304" b="-644"/>
          <a:stretch/>
        </p:blipFill>
        <p:spPr>
          <a:xfrm>
            <a:off x="9099395" y="2542752"/>
            <a:ext cx="1089475" cy="129156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4A21B752-5622-6F8E-AC34-8F40802D07BA}"/>
              </a:ext>
            </a:extLst>
          </p:cNvPr>
          <p:cNvSpPr txBox="1"/>
          <p:nvPr/>
        </p:nvSpPr>
        <p:spPr>
          <a:xfrm>
            <a:off x="4932934" y="1841048"/>
            <a:ext cx="1680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many?</a:t>
            </a:r>
            <a:endParaRPr lang="zh-CN" altLang="en-US" sz="2400" dirty="0"/>
          </a:p>
        </p:txBody>
      </p:sp>
      <p:sp>
        <p:nvSpPr>
          <p:cNvPr id="10" name="Rectángulo: esquinas redondeadas 1">
            <a:extLst>
              <a:ext uri="{FF2B5EF4-FFF2-40B4-BE49-F238E27FC236}">
                <a16:creationId xmlns:a16="http://schemas.microsoft.com/office/drawing/2014/main" id="{926180D4-138E-FE70-0598-C0F3B70A1156}"/>
              </a:ext>
            </a:extLst>
          </p:cNvPr>
          <p:cNvSpPr/>
          <p:nvPr/>
        </p:nvSpPr>
        <p:spPr>
          <a:xfrm>
            <a:off x="3106481" y="2741433"/>
            <a:ext cx="5301095" cy="3136201"/>
          </a:xfrm>
          <a:prstGeom prst="roundRect">
            <a:avLst>
              <a:gd name="adj" fmla="val 10074"/>
            </a:avLst>
          </a:prstGeom>
          <a:solidFill>
            <a:schemeClr val="accent1">
              <a:lumMod val="20000"/>
              <a:lumOff val="80000"/>
            </a:schemeClr>
          </a:solidFill>
          <a:ln w="152400" cap="rnd"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3A2877B3-A183-E5B3-EDF7-A66346AA8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3653" y="3595616"/>
            <a:ext cx="368311" cy="178407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C70F701-6AD8-9B34-98C4-B4CBFE0DC0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7778" y="3145690"/>
            <a:ext cx="368311" cy="178407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1C438A23-1CF4-A7C3-46C2-CABE2F19C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79214" y="3583205"/>
            <a:ext cx="368311" cy="178407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52BCDC1-838F-69F5-9B80-2729A6BD5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4810" y="3128684"/>
            <a:ext cx="368311" cy="178407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6E0C07B6-8E66-366B-4AE0-3C1CAEF9F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94775" y="3563951"/>
            <a:ext cx="368311" cy="178407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59108746-581E-0E19-1BE0-7DD7CB2A5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11210" y="3188533"/>
            <a:ext cx="368311" cy="178407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D094ACC1-3C31-F045-4AD1-2F453EE493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9251" y="3668372"/>
            <a:ext cx="422152" cy="169890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C7123EB8-BD43-D9CA-312B-99CD24E092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9368" y="3273700"/>
            <a:ext cx="422152" cy="169890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C61EA8CC-4B39-08E7-D5E7-770F1FDF4C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99333" y="3625788"/>
            <a:ext cx="422152" cy="169890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3BE4B2B5-C551-569F-534C-486FB8E7A5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97592" y="3537056"/>
            <a:ext cx="422152" cy="16989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B56B70A2-0496-61A0-3B1A-C3BDD977EC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46313" y="3168371"/>
            <a:ext cx="422152" cy="1698907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40A90FFD-7EC8-5042-479C-841189A97B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16096" y="3158143"/>
            <a:ext cx="422152" cy="1698907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9CFB9351-23E5-9B4B-A8EA-DC33E6A9DADA}"/>
              </a:ext>
            </a:extLst>
          </p:cNvPr>
          <p:cNvSpPr txBox="1"/>
          <p:nvPr/>
        </p:nvSpPr>
        <p:spPr>
          <a:xfrm>
            <a:off x="5007189" y="881554"/>
            <a:ext cx="2588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  <a:sym typeface="+mn-ea"/>
              </a:rPr>
              <a:t>Let’s </a:t>
            </a:r>
            <a:r>
              <a:rPr lang="en-US" altLang="zh-CN" sz="3200" b="1" dirty="0" err="1">
                <a:cs typeface="Comic Sans MS" panose="030F0702030302020204" charset="0"/>
                <a:sym typeface="+mn-ea"/>
              </a:rPr>
              <a:t>practise</a:t>
            </a:r>
            <a:r>
              <a:rPr lang="en-US" altLang="zh-CN" sz="3200" b="1" dirty="0">
                <a:cs typeface="Comic Sans MS" panose="030F0702030302020204" charset="0"/>
                <a:sym typeface="+mn-ea"/>
              </a:rPr>
              <a:t>.</a:t>
            </a:r>
          </a:p>
        </p:txBody>
      </p:sp>
      <p:sp>
        <p:nvSpPr>
          <p:cNvPr id="24" name="圆角矩形标注 19">
            <a:extLst>
              <a:ext uri="{FF2B5EF4-FFF2-40B4-BE49-F238E27FC236}">
                <a16:creationId xmlns:a16="http://schemas.microsoft.com/office/drawing/2014/main" id="{85A5AEBF-4EAF-F100-5293-C8347E9B208D}"/>
              </a:ext>
            </a:extLst>
          </p:cNvPr>
          <p:cNvSpPr/>
          <p:nvPr/>
        </p:nvSpPr>
        <p:spPr>
          <a:xfrm>
            <a:off x="1023392" y="1899283"/>
            <a:ext cx="3308128" cy="492226"/>
          </a:xfrm>
          <a:prstGeom prst="wedgeRoundRectCallout">
            <a:avLst>
              <a:gd name="adj1" fmla="val -16352"/>
              <a:gd name="adj2" fmla="val 6755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25" name="圆角矩形标注 20">
            <a:extLst>
              <a:ext uri="{FF2B5EF4-FFF2-40B4-BE49-F238E27FC236}">
                <a16:creationId xmlns:a16="http://schemas.microsoft.com/office/drawing/2014/main" id="{A4A2E749-0DC9-132A-A5EC-D93129A3243E}"/>
              </a:ext>
            </a:extLst>
          </p:cNvPr>
          <p:cNvSpPr/>
          <p:nvPr/>
        </p:nvSpPr>
        <p:spPr>
          <a:xfrm>
            <a:off x="8252073" y="1800236"/>
            <a:ext cx="3813547" cy="455113"/>
          </a:xfrm>
          <a:prstGeom prst="wedgeRoundRectCallout">
            <a:avLst>
              <a:gd name="adj1" fmla="val 6830"/>
              <a:gd name="adj2" fmla="val 8060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5A9B133-6E23-912B-CBC6-295C175072B3}"/>
              </a:ext>
            </a:extLst>
          </p:cNvPr>
          <p:cNvSpPr/>
          <p:nvPr/>
        </p:nvSpPr>
        <p:spPr>
          <a:xfrm>
            <a:off x="1023392" y="1967466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One,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1241A59B-133D-BA15-522D-A4B57229E4A8}"/>
              </a:ext>
            </a:extLst>
          </p:cNvPr>
          <p:cNvSpPr/>
          <p:nvPr/>
        </p:nvSpPr>
        <p:spPr>
          <a:xfrm>
            <a:off x="1531228" y="196746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two, 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DD958B73-5C3E-A49C-1415-C2775ACE6F5F}"/>
              </a:ext>
            </a:extLst>
          </p:cNvPr>
          <p:cNvSpPr/>
          <p:nvPr/>
        </p:nvSpPr>
        <p:spPr>
          <a:xfrm>
            <a:off x="2020790" y="1967466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three,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C0F5557C-120B-80DA-E811-1E14E2D3B5B5}"/>
              </a:ext>
            </a:extLst>
          </p:cNvPr>
          <p:cNvSpPr/>
          <p:nvPr/>
        </p:nvSpPr>
        <p:spPr>
          <a:xfrm>
            <a:off x="2620825" y="1967466"/>
            <a:ext cx="675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four, 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29FD684A-F257-C94D-08C1-1C90B57441CB}"/>
              </a:ext>
            </a:extLst>
          </p:cNvPr>
          <p:cNvSpPr/>
          <p:nvPr/>
        </p:nvSpPr>
        <p:spPr>
          <a:xfrm>
            <a:off x="3138214" y="1967466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five,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ED66D92B-85CD-0C0F-F773-E628D78731A7}"/>
              </a:ext>
            </a:extLst>
          </p:cNvPr>
          <p:cNvSpPr/>
          <p:nvPr/>
        </p:nvSpPr>
        <p:spPr>
          <a:xfrm>
            <a:off x="8256220" y="1836406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Seven,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671E4B83-195F-3B54-7A60-BF4EDA850577}"/>
              </a:ext>
            </a:extLst>
          </p:cNvPr>
          <p:cNvSpPr/>
          <p:nvPr/>
        </p:nvSpPr>
        <p:spPr>
          <a:xfrm>
            <a:off x="8928191" y="1836406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eight, 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EFF06C22-349C-07C5-58DD-71C0C2841737}"/>
              </a:ext>
            </a:extLst>
          </p:cNvPr>
          <p:cNvSpPr/>
          <p:nvPr/>
        </p:nvSpPr>
        <p:spPr>
          <a:xfrm>
            <a:off x="9511205" y="1836406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nine, 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6DC6CDA2-7702-9D6C-BAAF-DB52188D014B}"/>
              </a:ext>
            </a:extLst>
          </p:cNvPr>
          <p:cNvSpPr/>
          <p:nvPr/>
        </p:nvSpPr>
        <p:spPr>
          <a:xfrm>
            <a:off x="10036503" y="1836406"/>
            <a:ext cx="582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ten, 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D86DF4F-4220-0880-DB65-53AAE423CE99}"/>
              </a:ext>
            </a:extLst>
          </p:cNvPr>
          <p:cNvSpPr/>
          <p:nvPr/>
        </p:nvSpPr>
        <p:spPr>
          <a:xfrm>
            <a:off x="10415765" y="1836406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eleven,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7045FFAB-1A62-38BB-BE1A-FA04FD4A03CB}"/>
              </a:ext>
            </a:extLst>
          </p:cNvPr>
          <p:cNvSpPr/>
          <p:nvPr/>
        </p:nvSpPr>
        <p:spPr>
          <a:xfrm>
            <a:off x="3612500" y="1977429"/>
            <a:ext cx="511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six.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BB5926E9-9F4B-8148-C502-831ADCB2A6F9}"/>
              </a:ext>
            </a:extLst>
          </p:cNvPr>
          <p:cNvSpPr/>
          <p:nvPr/>
        </p:nvSpPr>
        <p:spPr>
          <a:xfrm>
            <a:off x="11110069" y="1836406"/>
            <a:ext cx="857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/>
              <a:t>twelve.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87C9F193-E167-D881-CFE8-C46579E702A0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F8FFBDED-C94A-AFD9-659B-6CDA1BE225B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315A3AC4-B7B7-5802-0FD8-28674096F20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C2F937F2-E576-9855-5DC8-EFCDE6595A3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7057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5" grpId="0"/>
      <p:bldP spid="36" grpId="0"/>
      <p:bldP spid="37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498EA-F66F-A545-25D9-F3EC5F159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33593CD-641F-2105-771C-2612411702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2066"/>
          <a:stretch/>
        </p:blipFill>
        <p:spPr>
          <a:xfrm>
            <a:off x="1310206" y="2071880"/>
            <a:ext cx="1089475" cy="129156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73A299-AC6A-0506-CA1C-F6F463D8F0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762" t="644" r="1304" b="-644"/>
          <a:stretch/>
        </p:blipFill>
        <p:spPr>
          <a:xfrm>
            <a:off x="9910838" y="1656932"/>
            <a:ext cx="1089475" cy="129156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23837D2-126B-DC9E-683C-CE452AA1BA53}"/>
              </a:ext>
            </a:extLst>
          </p:cNvPr>
          <p:cNvSpPr txBox="1"/>
          <p:nvPr/>
        </p:nvSpPr>
        <p:spPr>
          <a:xfrm>
            <a:off x="4932934" y="1841048"/>
            <a:ext cx="1680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many?</a:t>
            </a:r>
            <a:endParaRPr lang="zh-CN" altLang="en-US" sz="2400" dirty="0"/>
          </a:p>
        </p:txBody>
      </p:sp>
      <p:sp>
        <p:nvSpPr>
          <p:cNvPr id="10" name="Rectángulo: esquinas redondeadas 1">
            <a:extLst>
              <a:ext uri="{FF2B5EF4-FFF2-40B4-BE49-F238E27FC236}">
                <a16:creationId xmlns:a16="http://schemas.microsoft.com/office/drawing/2014/main" id="{4CE4ACD4-134A-8741-1AA3-4AA551913E7D}"/>
              </a:ext>
            </a:extLst>
          </p:cNvPr>
          <p:cNvSpPr/>
          <p:nvPr/>
        </p:nvSpPr>
        <p:spPr>
          <a:xfrm>
            <a:off x="3106481" y="2741433"/>
            <a:ext cx="5301095" cy="3136201"/>
          </a:xfrm>
          <a:prstGeom prst="roundRect">
            <a:avLst>
              <a:gd name="adj" fmla="val 10074"/>
            </a:avLst>
          </a:prstGeom>
          <a:solidFill>
            <a:schemeClr val="accent1">
              <a:lumMod val="20000"/>
              <a:lumOff val="80000"/>
            </a:schemeClr>
          </a:solidFill>
          <a:ln w="152400" cap="rnd"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031A9181-3888-A483-E3CB-7B978610E8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39935" y="3909508"/>
            <a:ext cx="368311" cy="178407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9E30EFFB-11C3-4CB9-8B63-0C354632F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64060" y="3459582"/>
            <a:ext cx="368311" cy="178407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D47A50CF-76A6-8F37-C025-C8185F891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55496" y="3897097"/>
            <a:ext cx="368311" cy="178407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6546200A-6307-8D81-4311-DBD8767FA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81092" y="3442576"/>
            <a:ext cx="368311" cy="178407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B4B32618-7F7A-DD64-7AC1-05BC150BB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71057" y="3877843"/>
            <a:ext cx="368311" cy="178407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2E188F49-CF37-4E0E-2B2D-FBE693E0B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32" b="98210" l="9827" r="89017">
                        <a14:foregroundMark x1="16763" y1="6205" x2="45665" y2="93795"/>
                        <a14:foregroundMark x1="52601" y1="5131" x2="82081" y2="916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87492" y="3502425"/>
            <a:ext cx="368311" cy="178407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ED86A975-A194-C9FC-C639-E7CF0214D8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0752" y="4263229"/>
            <a:ext cx="422152" cy="169890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94E415AA-6768-2C1F-6907-4D3A603786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0869" y="3868557"/>
            <a:ext cx="422152" cy="169890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BB62C99B-379D-4315-E4B5-06323F9670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0834" y="4220645"/>
            <a:ext cx="422152" cy="169890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CC7F0C48-E957-6D8D-D75F-C5103034B3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9093" y="4131913"/>
            <a:ext cx="422152" cy="16989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9C9AE4FC-1D6C-9FA7-C6BB-26B4912E3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67814" y="3763228"/>
            <a:ext cx="422152" cy="1698907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865685EF-D410-364F-46E5-AB69E6CA54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12" b="98424" l="9268" r="89268">
                        <a14:foregroundMark x1="19024" y1="5939" x2="41951" y2="936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37597" y="3753000"/>
            <a:ext cx="422152" cy="1698907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12B1EA5A-ED51-B26C-EBFD-826BC859A29B}"/>
              </a:ext>
            </a:extLst>
          </p:cNvPr>
          <p:cNvSpPr txBox="1"/>
          <p:nvPr/>
        </p:nvSpPr>
        <p:spPr>
          <a:xfrm>
            <a:off x="3592122" y="878957"/>
            <a:ext cx="5301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cs typeface="Comic Sans MS" panose="030F0702030302020204" charset="0"/>
                <a:sym typeface="+mn-ea"/>
              </a:rPr>
              <a:t>Work in pairs. Count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B08764C-9780-B9DD-1E0A-1C5005617383}"/>
              </a:ext>
            </a:extLst>
          </p:cNvPr>
          <p:cNvCxnSpPr>
            <a:cxnSpLocks/>
          </p:cNvCxnSpPr>
          <p:nvPr/>
        </p:nvCxnSpPr>
        <p:spPr>
          <a:xfrm flipV="1">
            <a:off x="346430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740CFD80-D7F4-3CD8-BFD1-98EEE66082EC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8DC07B83-66D2-890C-1F48-F1DDED9CB6E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DA6B8467-3864-61AF-3605-A615B82C7A7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91075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98766" y="2176780"/>
            <a:ext cx="7994469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看视频，跟读教材第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34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页的韵文。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仿照教材第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43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页的活动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，与同学或朋友玩一玩数数的游戏。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220865" y="869286"/>
            <a:ext cx="2160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2791AA5-1C67-BDF2-6885-3539C779ABD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1C1CDC2C-CB62-B40E-96AC-F4B0467D2E3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7F083F58-C4FA-2FAF-4EFD-C3E4F61E0A9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0F66FC92-5CCB-8826-C8CC-B67FF0E53EC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grpSp>
        <p:nvGrpSpPr>
          <p:cNvPr id="15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6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2"/>
          <p:cNvSpPr txBox="1"/>
          <p:nvPr/>
        </p:nvSpPr>
        <p:spPr>
          <a:xfrm>
            <a:off x="-190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4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At the farm</a:t>
            </a:r>
            <a:endParaRPr lang="en-US" altLang="zh-CN" sz="4000" b="1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&amp;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42855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2&quot;:[25001095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413</Words>
  <Application>Microsoft Office PowerPoint</Application>
  <PresentationFormat>宽屏</PresentationFormat>
  <Paragraphs>108</Paragraphs>
  <Slides>17</Slides>
  <Notes>3</Notes>
  <HiddenSlides>0</HiddenSlides>
  <MMClips>5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Arial</vt:lpstr>
      <vt:lpstr>宋体</vt:lpstr>
      <vt:lpstr>微软雅黑</vt:lpstr>
      <vt:lpstr>华文楷体</vt:lpstr>
      <vt:lpstr>Wingdings</vt:lpstr>
      <vt:lpstr>黑体</vt:lpstr>
      <vt:lpstr>Times New Roman</vt:lpstr>
      <vt:lpstr>Comic Sans MS</vt:lpstr>
      <vt:lpstr>Calibri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339</cp:revision>
  <cp:lastPrinted>2025-03-31T03:23:49Z</cp:lastPrinted>
  <dcterms:created xsi:type="dcterms:W3CDTF">2020-02-05T11:17:00Z</dcterms:created>
  <dcterms:modified xsi:type="dcterms:W3CDTF">2026-01-05T01:36:15Z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AA99697346BD416A94B059B6D739F1A1_13</vt:lpwstr>
  </property>
  <property fmtid="{D5CDD505-2E9C-101B-9397-08002B2CF9AE}" pid="3" name="KSOProductBuildVer">
    <vt:lpwstr>2052-12.1.0.20305</vt:lpwstr>
  </property>
</Properties>
</file>