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7"/>
  </p:notesMasterIdLst>
  <p:handoutMasterIdLst>
    <p:handoutMasterId r:id="rId18"/>
  </p:handoutMasterIdLst>
  <p:sldIdLst>
    <p:sldId id="282" r:id="rId3"/>
    <p:sldId id="346" r:id="rId4"/>
    <p:sldId id="303" r:id="rId5"/>
    <p:sldId id="387" r:id="rId6"/>
    <p:sldId id="388" r:id="rId7"/>
    <p:sldId id="379" r:id="rId8"/>
    <p:sldId id="392" r:id="rId9"/>
    <p:sldId id="314" r:id="rId10"/>
    <p:sldId id="349" r:id="rId11"/>
    <p:sldId id="324" r:id="rId12"/>
    <p:sldId id="390" r:id="rId13"/>
    <p:sldId id="391" r:id="rId14"/>
    <p:sldId id="319" r:id="rId15"/>
    <p:sldId id="433" r:id="rId16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9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7030" userDrawn="1">
          <p15:clr>
            <a:srgbClr val="A4A3A4"/>
          </p15:clr>
        </p15:guide>
        <p15:guide id="4" orient="horz" pos="4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1" name="Microsoft 帐户" initials="M帐" lastIdx="8" clrIdx="0"/>
  <p:cmAuthor id="2" name="psylife00" initials="p" lastIdx="16" clrIdx="1"/>
  <p:cmAuthor id="3" name="psylife" initials="p" lastIdx="12" clrIdx="2"/>
  <p:cmAuthor id="4" name="Administrator" initials="A" lastIdx="16" clrIdx="3"/>
  <p:cmAuthor id="5" name="宋洁然" initials="宋" lastIdx="2" clrIdx="1"/>
  <p:cmAuthor id="6" name="ming qiu" initials="m" lastIdx="17" clrIdx="1"/>
  <p:cmAuthor id="7" name="1206988966@qq.com" initials="1" lastIdx="1" clrIdx="2"/>
  <p:cmAuthor id="8" name="姜伟光" initials="姜" lastIdx="1" clrIdx="0"/>
  <p:cmAuthor id="9" name="MyPC" initials="M" lastIdx="0" clrIdx="11"/>
  <p:cmAuthor id="10" name="86158" initials="8" lastIdx="0" clrIdx="9"/>
  <p:cmAuthor id="11" name="PC" initials="P" lastIdx="0" clrIdx="12"/>
  <p:cmAuthor id="503279063" name="laura" initials="l" lastIdx="4" clrIdx="33"/>
  <p:cmAuthor id="12" name="user" initials="u" lastIdx="0" clrIdx="0"/>
  <p:cmAuthor id="13" name="Nicole Li  李倩" initials="N" lastIdx="0" clrIdx="0"/>
  <p:cmAuthor id="14" name="admin" initials="a" lastIdx="0" clrIdx="0"/>
  <p:cmAuthor id="15" name="www.xkb1.com" initials="w" lastIdx="0" clrIdx="1"/>
  <p:cmAuthor id="16" name="新课标第一网" initials="新" lastIdx="0" clrIdx="0"/>
  <p:cmAuthor id="17" name="八九年" initials="八" lastIdx="0" clrIdx="4"/>
  <p:cmAuthor id="18" name="李丽" initials="李" lastIdx="0" clrIdx="14"/>
  <p:cmAuthor id="19" name="刘浩" initials="刘" lastIdx="0" clrIdx="0"/>
  <p:cmAuthor id="20" name="Vivian Liu" initials="V" lastIdx="0" clrIdx="1"/>
  <p:cmAuthor id="21" name="微软用户" initials="微" lastIdx="0" clrIdx="0"/>
  <p:cmAuthor id="22" name="Windows 用户" initials="W" lastIdx="0" clrIdx="0"/>
  <p:cmAuthor id="2000" name="张瑞霞" initials="authorId_524709945" lastIdx="0" clrIdx="0"/>
  <p:cmAuthor id="23" name="孙宇婷" initials="孙" lastIdx="0" clrIdx="21"/>
  <p:cmAuthor id="24" name="杜B格小生" initials="杜" lastIdx="0" clrIdx="0"/>
  <p:cmAuthor id="25" name="ASUS" initials="A" lastIdx="0" clrIdx="0"/>
  <p:cmAuthor id="26" name="刘刘" initials="" lastIdx="0" clrIdx="20"/>
  <p:cmAuthor id="27" name="张 林娜" initials="张" lastIdx="0" clrIdx="0"/>
  <p:cmAuthor id="29" name="李彦利" initials="李" lastIdx="0" clrIdx="25"/>
  <p:cmAuthor id="30" name="LJH" initials="L" lastIdx="0" clrIdx="0"/>
  <p:cmAuthor id="31" name="未知用户1" initials="未" lastIdx="0" clrIdx="22"/>
  <p:cmAuthor id="34" name="a'su's" initials="a" lastIdx="0" clrIdx="3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46" autoAdjust="0"/>
    <p:restoredTop sz="84909" autoAdjust="0"/>
  </p:normalViewPr>
  <p:slideViewPr>
    <p:cSldViewPr snapToGrid="0" showGuides="1">
      <p:cViewPr varScale="1">
        <p:scale>
          <a:sx n="126" d="100"/>
          <a:sy n="126" d="100"/>
        </p:scale>
        <p:origin x="1132" y="112"/>
      </p:cViewPr>
      <p:guideLst>
        <p:guide orient="horz" pos="3959"/>
        <p:guide pos="720"/>
        <p:guide pos="7030"/>
        <p:guide orient="horz" pos="4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8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11.xml"/><Relationship Id="rId7" Type="http://schemas.openxmlformats.org/officeDocument/2006/relationships/image" Target="../media/image10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image" Target="../media/image11.png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0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330200" y="2044065"/>
            <a:ext cx="11475085" cy="103568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3 Let’s practise. &amp; Circle the five differences in the two pictures. &amp; 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18024" y="3710868"/>
            <a:ext cx="9496306" cy="1861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主讲人：陈雅茹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</a:t>
            </a:r>
            <a:r>
              <a:rPr lang="en-US" altLang="zh-CN" sz="2800" dirty="0"/>
              <a:t>        </a:t>
            </a:r>
            <a:r>
              <a:rPr lang="zh-CN" altLang="en-US" sz="2800" dirty="0"/>
              <a:t>     学    校：四川省成都市双流区</a:t>
            </a:r>
            <a:r>
              <a:rPr lang="en-US" altLang="zh-CN" sz="2800" dirty="0"/>
              <a:t> </a:t>
            </a:r>
          </a:p>
          <a:p>
            <a:r>
              <a:rPr lang="zh-CN" altLang="en-US" sz="2800" dirty="0"/>
              <a:t>                                                                   协和实验小学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>
            <p:custDataLst>
              <p:tags r:id="rId1"/>
            </p:custDataLst>
          </p:nvPr>
        </p:nvSpPr>
        <p:spPr>
          <a:xfrm>
            <a:off x="1968254" y="4814888"/>
            <a:ext cx="9789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buFont typeface="Wingdings" panose="05000000000000000000" pitchFamily="2" charset="2"/>
              <a:buChar char=""/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>
            <p:custDataLst>
              <p:tags r:id="rId2"/>
            </p:custDataLst>
          </p:nvPr>
        </p:nvSpPr>
        <p:spPr>
          <a:xfrm>
            <a:off x="899244" y="1202360"/>
            <a:ext cx="10221289" cy="335993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</a:pP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在具体情境中，运用所学语言表达打扫教室的提议，并给予恰当的回应。</a:t>
            </a: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观察并找出两幅图片的不同之处，尝试用英语进行描述。</a:t>
            </a: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画出自己的教室以及教室内的设施，运用核心语言在全班进行展示、介绍，并在此过程中，学会欣赏教室的美，自觉维护教室的环境。</a:t>
            </a:r>
          </a:p>
          <a:p>
            <a:pPr lvl="0" algn="l">
              <a:lnSpc>
                <a:spcPts val="1700"/>
              </a:lnSpc>
            </a:pPr>
            <a:endParaRPr lang="en-US" altLang="zh-CN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ts val="1700"/>
              </a:lnSpc>
              <a:buFont typeface="Wingdings" panose="05000000000000000000" pitchFamily="2" charset="2"/>
              <a:buChar char=""/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ts val="1700"/>
              </a:lnSpc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6D13F1A7-6D1D-0493-8008-D50A88C5A915}"/>
              </a:ext>
            </a:extLst>
          </p:cNvPr>
          <p:cNvSpPr txBox="1"/>
          <p:nvPr/>
        </p:nvSpPr>
        <p:spPr>
          <a:xfrm>
            <a:off x="-799058" y="1232050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F99A22BE-3240-BF33-EB1F-9C3AC1F8154D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062842DD-166E-5C81-118F-C29F99275C6F}"/>
              </a:ext>
            </a:extLst>
          </p:cNvPr>
          <p:cNvCxnSpPr>
            <a:cxnSpLocks/>
          </p:cNvCxnSpPr>
          <p:nvPr/>
        </p:nvCxnSpPr>
        <p:spPr>
          <a:xfrm>
            <a:off x="5118009" y="1375120"/>
            <a:ext cx="21116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6A620E92-17CA-5728-9C8D-87EB783DA945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EF2652C-3C7E-94AC-353E-5B90CFF0DB3A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92E22543-E7C8-662D-6E2C-18482AA875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5821" y="1559809"/>
            <a:ext cx="3523919" cy="4067810"/>
          </a:xfrm>
          <a:prstGeom prst="rect">
            <a:avLst/>
          </a:prstGeom>
        </p:spPr>
      </p:pic>
      <p:pic>
        <p:nvPicPr>
          <p:cNvPr id="26" name="图片 25" descr="C:/Users/86158/Desktop/新启航一年级上册PDF/新启航一年级上册PDF_24.jpg新启航一年级上册PDF_2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 l="7202" t="27299" r="55941" b="13816"/>
          <a:stretch>
            <a:fillRect/>
          </a:stretch>
        </p:blipFill>
        <p:spPr>
          <a:xfrm>
            <a:off x="287961" y="1590673"/>
            <a:ext cx="3885814" cy="4067810"/>
          </a:xfrm>
          <a:prstGeom prst="rect">
            <a:avLst/>
          </a:prstGeom>
        </p:spPr>
      </p:pic>
      <p:pic>
        <p:nvPicPr>
          <p:cNvPr id="3" name="图片 2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 l="7010" t="21027" r="55650" b="14213"/>
          <a:stretch>
            <a:fillRect/>
          </a:stretch>
        </p:blipFill>
        <p:spPr>
          <a:xfrm>
            <a:off x="8393987" y="1606550"/>
            <a:ext cx="3226085" cy="4051933"/>
          </a:xfrm>
          <a:prstGeom prst="rect">
            <a:avLst/>
          </a:prstGeom>
        </p:spPr>
      </p:pic>
      <p:sp>
        <p:nvSpPr>
          <p:cNvPr id="10" name="圆角矩形标注 9"/>
          <p:cNvSpPr/>
          <p:nvPr/>
        </p:nvSpPr>
        <p:spPr>
          <a:xfrm>
            <a:off x="2417867" y="2501425"/>
            <a:ext cx="1642890" cy="659029"/>
          </a:xfrm>
          <a:prstGeom prst="wedgeRoundRectCallout">
            <a:avLst>
              <a:gd name="adj1" fmla="val -64056"/>
              <a:gd name="adj2" fmla="val 11524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our _________.</a:t>
            </a:r>
          </a:p>
        </p:txBody>
      </p:sp>
      <p:sp>
        <p:nvSpPr>
          <p:cNvPr id="11" name="圆角矩形标注 10"/>
          <p:cNvSpPr/>
          <p:nvPr/>
        </p:nvSpPr>
        <p:spPr>
          <a:xfrm>
            <a:off x="4966051" y="3131458"/>
            <a:ext cx="2731642" cy="297542"/>
          </a:xfrm>
          <a:prstGeom prst="wedgeRoundRectCallout">
            <a:avLst>
              <a:gd name="adj1" fmla="val -34535"/>
              <a:gd name="adj2" fmla="val 183735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our _________.</a:t>
            </a:r>
          </a:p>
        </p:txBody>
      </p:sp>
      <p:sp>
        <p:nvSpPr>
          <p:cNvPr id="12" name="圆角矩形标注 11"/>
          <p:cNvSpPr/>
          <p:nvPr/>
        </p:nvSpPr>
        <p:spPr>
          <a:xfrm>
            <a:off x="9113688" y="1552413"/>
            <a:ext cx="2350705" cy="616585"/>
          </a:xfrm>
          <a:prstGeom prst="wedgeRoundRectCallout">
            <a:avLst>
              <a:gd name="adj1" fmla="val -27579"/>
              <a:gd name="adj2" fmla="val 108318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______.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6571015" y="3467340"/>
            <a:ext cx="875232" cy="241935"/>
          </a:xfrm>
          <a:prstGeom prst="wedgeRoundRectCallout">
            <a:avLst>
              <a:gd name="adj1" fmla="val -2600"/>
              <a:gd name="adj2" fmla="val 138451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  <a:endParaRPr lang="en-US" altLang="zh-CN" dirty="0"/>
          </a:p>
        </p:txBody>
      </p:sp>
      <p:sp>
        <p:nvSpPr>
          <p:cNvPr id="14" name="圆角矩形标注 13"/>
          <p:cNvSpPr/>
          <p:nvPr/>
        </p:nvSpPr>
        <p:spPr>
          <a:xfrm>
            <a:off x="10075439" y="2529522"/>
            <a:ext cx="760681" cy="241935"/>
          </a:xfrm>
          <a:prstGeom prst="wedgeRoundRectCallout">
            <a:avLst>
              <a:gd name="adj1" fmla="val -1255"/>
              <a:gd name="adj2" fmla="val 169773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0A2DD5D-AEA0-9618-1F4C-3285F150B841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8B0B1A3E-0D2D-1504-C436-093597D9AC7F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圆角矩形标注 9">
            <a:extLst>
              <a:ext uri="{FF2B5EF4-FFF2-40B4-BE49-F238E27FC236}">
                <a16:creationId xmlns:a16="http://schemas.microsoft.com/office/drawing/2014/main" id="{7C00F801-CD64-E201-4E09-1FA98ADFD7FF}"/>
              </a:ext>
            </a:extLst>
          </p:cNvPr>
          <p:cNvSpPr/>
          <p:nvPr/>
        </p:nvSpPr>
        <p:spPr>
          <a:xfrm>
            <a:off x="2191064" y="1945483"/>
            <a:ext cx="1642890" cy="407440"/>
          </a:xfrm>
          <a:prstGeom prst="wedgeRoundRectCallout">
            <a:avLst>
              <a:gd name="adj1" fmla="val -42422"/>
              <a:gd name="adj2" fmla="val 98899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School is over.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CE0C798-0F2F-75BE-C19E-FEC721982618}"/>
              </a:ext>
            </a:extLst>
          </p:cNvPr>
          <p:cNvSpPr txBox="1"/>
          <p:nvPr/>
        </p:nvSpPr>
        <p:spPr>
          <a:xfrm>
            <a:off x="2666068" y="2762126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classroom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A517956-2766-73BB-5F57-57534276C7FA}"/>
              </a:ext>
            </a:extLst>
          </p:cNvPr>
          <p:cNvSpPr txBox="1"/>
          <p:nvPr/>
        </p:nvSpPr>
        <p:spPr>
          <a:xfrm>
            <a:off x="6413988" y="3098008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blackboard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6721A05-EC15-C4F7-792C-F977D5005A94}"/>
              </a:ext>
            </a:extLst>
          </p:cNvPr>
          <p:cNvSpPr txBox="1"/>
          <p:nvPr/>
        </p:nvSpPr>
        <p:spPr>
          <a:xfrm>
            <a:off x="10582723" y="1676039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floor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 l="55743" t="14051" r="7575" b="21189"/>
          <a:stretch>
            <a:fillRect/>
          </a:stretch>
        </p:blipFill>
        <p:spPr>
          <a:xfrm>
            <a:off x="307973" y="1599534"/>
            <a:ext cx="3638009" cy="4540885"/>
          </a:xfrm>
          <a:prstGeom prst="rect">
            <a:avLst/>
          </a:prstGeom>
        </p:spPr>
      </p:pic>
      <p:pic>
        <p:nvPicPr>
          <p:cNvPr id="5" name="图片 4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 l="7724" t="14127" r="55407" b="13534"/>
          <a:stretch>
            <a:fillRect/>
          </a:stretch>
        </p:blipFill>
        <p:spPr>
          <a:xfrm>
            <a:off x="4355797" y="1601779"/>
            <a:ext cx="3565635" cy="4538640"/>
          </a:xfrm>
          <a:prstGeom prst="rect">
            <a:avLst/>
          </a:prstGeom>
        </p:spPr>
      </p:pic>
      <p:pic>
        <p:nvPicPr>
          <p:cNvPr id="10" name="图片 9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rcRect l="55536" t="12099" r="7057" b="11245"/>
          <a:stretch>
            <a:fillRect/>
          </a:stretch>
        </p:blipFill>
        <p:spPr>
          <a:xfrm>
            <a:off x="8179421" y="1595421"/>
            <a:ext cx="3664531" cy="4544998"/>
          </a:xfrm>
          <a:prstGeom prst="rect">
            <a:avLst/>
          </a:prstGeom>
        </p:spPr>
      </p:pic>
      <p:sp>
        <p:nvSpPr>
          <p:cNvPr id="15" name="圆角矩形标注 14"/>
          <p:cNvSpPr/>
          <p:nvPr/>
        </p:nvSpPr>
        <p:spPr>
          <a:xfrm>
            <a:off x="1729873" y="1503997"/>
            <a:ext cx="2287039" cy="616585"/>
          </a:xfrm>
          <a:prstGeom prst="wedgeRoundRectCallout">
            <a:avLst>
              <a:gd name="adj1" fmla="val -47332"/>
              <a:gd name="adj2" fmla="val 84567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 and _____.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4841398" y="1503997"/>
            <a:ext cx="2948684" cy="616585"/>
          </a:xfrm>
          <a:prstGeom prst="wedgeRoundRectCallout">
            <a:avLst>
              <a:gd name="adj1" fmla="val -17839"/>
              <a:gd name="adj2" fmla="val 86148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________ and the _______.</a:t>
            </a:r>
          </a:p>
        </p:txBody>
      </p:sp>
      <p:sp>
        <p:nvSpPr>
          <p:cNvPr id="17" name="圆角矩形标注 16"/>
          <p:cNvSpPr/>
          <p:nvPr/>
        </p:nvSpPr>
        <p:spPr>
          <a:xfrm>
            <a:off x="1464945" y="4384700"/>
            <a:ext cx="1270000" cy="241935"/>
          </a:xfrm>
          <a:prstGeom prst="wedgeRoundRectCallout">
            <a:avLst>
              <a:gd name="adj1" fmla="val -1804"/>
              <a:gd name="adj2" fmla="val 117570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6820882" y="3839471"/>
            <a:ext cx="760625" cy="291030"/>
          </a:xfrm>
          <a:prstGeom prst="wedgeRoundRectCallout">
            <a:avLst>
              <a:gd name="adj1" fmla="val -28899"/>
              <a:gd name="adj2" fmla="val 96719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9" name="圆角矩形标注 18"/>
          <p:cNvSpPr/>
          <p:nvPr/>
        </p:nvSpPr>
        <p:spPr>
          <a:xfrm>
            <a:off x="8800366" y="2072797"/>
            <a:ext cx="2181134" cy="464185"/>
          </a:xfrm>
          <a:prstGeom prst="wedgeRoundRectCallout">
            <a:avLst>
              <a:gd name="adj1" fmla="val -34505"/>
              <a:gd name="adj2" fmla="val 116366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______________!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723ABB7-A177-3C2A-11BE-684E373ECC8B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8FE848D6-69E7-DB3C-1C56-EE9FC6F2D422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3C13ECA5-4DEF-48A2-7012-EC7DC3AB0D3C}"/>
              </a:ext>
            </a:extLst>
          </p:cNvPr>
          <p:cNvSpPr txBox="1"/>
          <p:nvPr/>
        </p:nvSpPr>
        <p:spPr>
          <a:xfrm>
            <a:off x="3237549" y="1503997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desks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1E77D7A-17D8-DDBD-64DD-C74BDCD2F48D}"/>
              </a:ext>
            </a:extLst>
          </p:cNvPr>
          <p:cNvSpPr txBox="1"/>
          <p:nvPr/>
        </p:nvSpPr>
        <p:spPr>
          <a:xfrm>
            <a:off x="2665696" y="1778146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chairs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B441C19-A368-A5B1-9434-4DCB0A2DA8EE}"/>
              </a:ext>
            </a:extLst>
          </p:cNvPr>
          <p:cNvSpPr txBox="1"/>
          <p:nvPr/>
        </p:nvSpPr>
        <p:spPr>
          <a:xfrm>
            <a:off x="6301185" y="1496749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65D16E6-691E-A570-E0B8-82A6E24E6B7D}"/>
              </a:ext>
            </a:extLst>
          </p:cNvPr>
          <p:cNvSpPr txBox="1"/>
          <p:nvPr/>
        </p:nvSpPr>
        <p:spPr>
          <a:xfrm>
            <a:off x="6104826" y="1751250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333FF7D-ADF3-85B5-85C7-39D31CB4FEB2}"/>
              </a:ext>
            </a:extLst>
          </p:cNvPr>
          <p:cNvSpPr txBox="1"/>
          <p:nvPr/>
        </p:nvSpPr>
        <p:spPr>
          <a:xfrm>
            <a:off x="9152700" y="2120223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clean classroom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950710" y="1941452"/>
            <a:ext cx="524129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What can you see?</a:t>
            </a:r>
          </a:p>
          <a:p>
            <a:r>
              <a:rPr lang="en-US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can see a blackboard, a desk, a chair and the floor.</a:t>
            </a:r>
            <a:endParaRPr lang="en-US" sz="24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rcRect t="16319"/>
          <a:stretch>
            <a:fillRect/>
          </a:stretch>
        </p:blipFill>
        <p:spPr>
          <a:xfrm>
            <a:off x="545147" y="1880234"/>
            <a:ext cx="6184265" cy="3115945"/>
          </a:xfrm>
          <a:prstGeom prst="rect">
            <a:avLst/>
          </a:prstGeom>
        </p:spPr>
      </p:pic>
      <p:sp>
        <p:nvSpPr>
          <p:cNvPr id="20" name="椭圆形标注 19"/>
          <p:cNvSpPr/>
          <p:nvPr/>
        </p:nvSpPr>
        <p:spPr>
          <a:xfrm>
            <a:off x="3519265" y="2089785"/>
            <a:ext cx="2203450" cy="864870"/>
          </a:xfrm>
          <a:prstGeom prst="wedgeEllipseCallout">
            <a:avLst>
              <a:gd name="adj1" fmla="val 18414"/>
              <a:gd name="adj2" fmla="val 80763"/>
            </a:avLst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950710" y="3426777"/>
            <a:ext cx="498856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Are they clean?</a:t>
            </a:r>
            <a:endParaRPr lang="en-US" sz="2400" b="1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No.</a:t>
            </a:r>
            <a:endParaRPr lang="en-US" sz="24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90086" y="4495863"/>
            <a:ext cx="498856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What will Tongtong say to Qingqing?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BA715BA-4496-6828-388D-75EED906FCD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422CDA6-DDCD-E98F-E592-A564345D7923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20" grpId="0" animBg="1"/>
      <p:bldP spid="20" grpId="1" animBg="1"/>
      <p:bldP spid="6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895889" y="1361639"/>
            <a:ext cx="5078878" cy="50750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Tips:</a:t>
            </a: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1. Work in pairs. 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两人一组进行对话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评价内容</a:t>
            </a: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can:</a:t>
            </a: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(1) 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speak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correct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ly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(2) 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ak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fluent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ly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通顺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(3) 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speak with b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ody gestures 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(有动作)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50021" y="754579"/>
            <a:ext cx="2847975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rcRect t="16507"/>
          <a:stretch>
            <a:fillRect/>
          </a:stretch>
        </p:blipFill>
        <p:spPr>
          <a:xfrm>
            <a:off x="252730" y="1545020"/>
            <a:ext cx="6547463" cy="3951484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515C4137-0900-B22E-7657-188EFEF6E4A7}"/>
              </a:ext>
            </a:extLst>
          </p:cNvPr>
          <p:cNvCxnSpPr>
            <a:cxnSpLocks/>
          </p:cNvCxnSpPr>
          <p:nvPr/>
        </p:nvCxnSpPr>
        <p:spPr>
          <a:xfrm>
            <a:off x="4896675" y="1314620"/>
            <a:ext cx="25448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272030" y="1586230"/>
            <a:ext cx="3515995" cy="46697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887845" y="1616710"/>
            <a:ext cx="3525520" cy="463994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834957" y="796608"/>
            <a:ext cx="6522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Look and circle.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3730625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8274050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5AA59877-F128-9EC6-614D-19CC8CCFB00B}"/>
              </a:ext>
            </a:extLst>
          </p:cNvPr>
          <p:cNvCxnSpPr>
            <a:cxnSpLocks/>
          </p:cNvCxnSpPr>
          <p:nvPr/>
        </p:nvCxnSpPr>
        <p:spPr>
          <a:xfrm>
            <a:off x="4673037" y="1294413"/>
            <a:ext cx="28341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2272030" y="1558925"/>
            <a:ext cx="3456940" cy="4697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887845" y="1558925"/>
            <a:ext cx="3569335" cy="4697730"/>
          </a:xfrm>
          <a:prstGeom prst="rect">
            <a:avLst/>
          </a:prstGeom>
        </p:spPr>
      </p:pic>
      <p:sp>
        <p:nvSpPr>
          <p:cNvPr id="3" name="椭圆 2"/>
          <p:cNvSpPr/>
          <p:nvPr>
            <p:custDataLst>
              <p:tags r:id="rId3"/>
            </p:custDataLst>
          </p:nvPr>
        </p:nvSpPr>
        <p:spPr>
          <a:xfrm>
            <a:off x="9222740" y="535178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>
            <p:custDataLst>
              <p:tags r:id="rId4"/>
            </p:custDataLst>
          </p:nvPr>
        </p:nvSpPr>
        <p:spPr>
          <a:xfrm>
            <a:off x="7882890" y="2714625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>
            <p:custDataLst>
              <p:tags r:id="rId5"/>
            </p:custDataLst>
          </p:nvPr>
        </p:nvSpPr>
        <p:spPr>
          <a:xfrm>
            <a:off x="4573905" y="306959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2960370" y="503174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9289415" y="386842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4305451" y="777875"/>
            <a:ext cx="3889375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3730625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8274050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5DB403F9-098A-6924-4AE6-96242F18CE7B}"/>
              </a:ext>
            </a:extLst>
          </p:cNvPr>
          <p:cNvCxnSpPr>
            <a:cxnSpLocks/>
          </p:cNvCxnSpPr>
          <p:nvPr/>
        </p:nvCxnSpPr>
        <p:spPr>
          <a:xfrm>
            <a:off x="4573905" y="1309568"/>
            <a:ext cx="337783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11811" t="13073" r="6952"/>
          <a:stretch>
            <a:fillRect/>
          </a:stretch>
        </p:blipFill>
        <p:spPr>
          <a:xfrm>
            <a:off x="7172118" y="3043238"/>
            <a:ext cx="1169670" cy="7626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l="18617" r="16755"/>
          <a:stretch>
            <a:fillRect/>
          </a:stretch>
        </p:blipFill>
        <p:spPr>
          <a:xfrm>
            <a:off x="5689393" y="2876868"/>
            <a:ext cx="606425" cy="1153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rcRect l="21715" t="8922" r="10493"/>
          <a:stretch>
            <a:fillRect/>
          </a:stretch>
        </p:blipFill>
        <p:spPr>
          <a:xfrm>
            <a:off x="3521503" y="2876868"/>
            <a:ext cx="1021080" cy="898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rcRect l="21715" t="24936" r="6934" b="10064"/>
          <a:stretch>
            <a:fillRect/>
          </a:stretch>
        </p:blipFill>
        <p:spPr>
          <a:xfrm>
            <a:off x="5518578" y="4471988"/>
            <a:ext cx="947420" cy="8248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rcRect t="15992" r="15872" b="7040"/>
          <a:stretch>
            <a:fillRect/>
          </a:stretch>
        </p:blipFill>
        <p:spPr>
          <a:xfrm>
            <a:off x="7271178" y="4459288"/>
            <a:ext cx="971550" cy="8375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1348" y="4350703"/>
            <a:ext cx="1105535" cy="84391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4716780" y="828565"/>
            <a:ext cx="2807970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40752" y="1798472"/>
            <a:ext cx="58597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our classroom?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3C0F5524-80E0-D47E-D1DD-0F9712C0979E}"/>
              </a:ext>
            </a:extLst>
          </p:cNvPr>
          <p:cNvCxnSpPr>
            <a:cxnSpLocks/>
          </p:cNvCxnSpPr>
          <p:nvPr/>
        </p:nvCxnSpPr>
        <p:spPr>
          <a:xfrm>
            <a:off x="4793515" y="1375244"/>
            <a:ext cx="267324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40" y="1709541"/>
            <a:ext cx="4479290" cy="436753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rcRect l="11811" t="13073" r="6952"/>
          <a:stretch>
            <a:fillRect/>
          </a:stretch>
        </p:blipFill>
        <p:spPr>
          <a:xfrm>
            <a:off x="7530496" y="2406650"/>
            <a:ext cx="1169670" cy="7626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8617" r="16755"/>
          <a:stretch>
            <a:fillRect/>
          </a:stretch>
        </p:blipFill>
        <p:spPr>
          <a:xfrm>
            <a:off x="6849554" y="2406650"/>
            <a:ext cx="606425" cy="1153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rcRect l="21715" t="8922" r="10493"/>
          <a:stretch>
            <a:fillRect/>
          </a:stretch>
        </p:blipFill>
        <p:spPr>
          <a:xfrm>
            <a:off x="5665470" y="2420801"/>
            <a:ext cx="1021080" cy="898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rcRect l="21715" t="24936" r="6934" b="10064"/>
          <a:stretch>
            <a:fillRect/>
          </a:stretch>
        </p:blipFill>
        <p:spPr>
          <a:xfrm>
            <a:off x="11101706" y="2406650"/>
            <a:ext cx="947420" cy="8248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8"/>
          <a:srcRect t="15992" r="15872" b="7040"/>
          <a:stretch>
            <a:fillRect/>
          </a:stretch>
        </p:blipFill>
        <p:spPr>
          <a:xfrm>
            <a:off x="10045746" y="2423975"/>
            <a:ext cx="971550" cy="8375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01559" y="2420801"/>
            <a:ext cx="1105535" cy="84391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484120" y="780929"/>
            <a:ext cx="7065010" cy="6305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Draw a picture of the classroom.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27674" y="1495108"/>
            <a:ext cx="6339317" cy="8439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Need to draw (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必画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): windows, door, blackboard, floor, desks, chairs</a:t>
            </a:r>
          </a:p>
          <a:p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57520" y="3597294"/>
            <a:ext cx="6572885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Circle your desk and chair. </a:t>
            </a:r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57520" y="4162789"/>
            <a:ext cx="72828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Choose to draw (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选画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): your teacher and friends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23305" y="4674403"/>
            <a:ext cx="1828800" cy="1581150"/>
          </a:xfrm>
          <a:prstGeom prst="rect">
            <a:avLst/>
          </a:prstGeom>
        </p:spPr>
      </p:pic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F54CBD4-9EC1-7281-2265-9BCF3CD9364A}"/>
              </a:ext>
            </a:extLst>
          </p:cNvPr>
          <p:cNvCxnSpPr>
            <a:cxnSpLocks/>
          </p:cNvCxnSpPr>
          <p:nvPr/>
        </p:nvCxnSpPr>
        <p:spPr>
          <a:xfrm>
            <a:off x="3134720" y="1334828"/>
            <a:ext cx="576173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302057" y="1790337"/>
            <a:ext cx="4894580" cy="40874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Good morning,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This is our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This is my / the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Look! A clean classroom!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42652" y="767578"/>
            <a:ext cx="5306695" cy="523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Share your work.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596ADC8-5F8D-C79B-955C-70EBAB3DA69B}"/>
              </a:ext>
            </a:extLst>
          </p:cNvPr>
          <p:cNvCxnSpPr>
            <a:cxnSpLocks/>
          </p:cNvCxnSpPr>
          <p:nvPr/>
        </p:nvCxnSpPr>
        <p:spPr>
          <a:xfrm>
            <a:off x="4530815" y="1329777"/>
            <a:ext cx="312791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0ED94E9D-AEB6-ED0A-27A4-8566843B2A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16" y="1523682"/>
            <a:ext cx="4479290" cy="43675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9686" y="890534"/>
            <a:ext cx="24498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5B7C09F-A4FE-39B5-88B7-1DAFDAAB6779}"/>
              </a:ext>
            </a:extLst>
          </p:cNvPr>
          <p:cNvSpPr txBox="1"/>
          <p:nvPr/>
        </p:nvSpPr>
        <p:spPr>
          <a:xfrm>
            <a:off x="1910380" y="1925481"/>
            <a:ext cx="8445127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有感情地朗读第一课时的韵文和第二课时的课文。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完善自己的画作，用英语向朋友或家人展示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46684FC1-46A8-F69E-C14E-78629F1E147A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43FCF3FB-5093-F596-F1C2-CA22F9E79B65}"/>
              </a:ext>
            </a:extLst>
          </p:cNvPr>
          <p:cNvSpPr txBox="1"/>
          <p:nvPr/>
        </p:nvSpPr>
        <p:spPr>
          <a:xfrm>
            <a:off x="330200" y="2044065"/>
            <a:ext cx="11475085" cy="103568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3 Let’s practise. &amp; Circle the five differences in the two pictures. &amp; Let’s have fun.</a:t>
            </a: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70.00338582677165,&quot;left&quot;:156.37220472440944,&quot;top&quot;:152.21173228346456,&quot;width&quot;:803.627795275590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70.00338582677165,&quot;left&quot;:156.37220472440944,&quot;top&quot;:152.21173228346456,&quot;width&quot;:803.627795275590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430.4,&quot;left&quot;:-2.45,&quot;top&quot;:66.2,&quot;width&quot;:962.4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0.4,&quot;left&quot;:-2.45,&quot;top&quot;:66.2,&quot;width&quot;:962.4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590.4,&quot;left&quot;:-2.45,&quot;top&quot;:66.2,&quot;width&quot;:962.4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467</Words>
  <Application>Microsoft Office PowerPoint</Application>
  <PresentationFormat>宽屏</PresentationFormat>
  <Paragraphs>89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326</cp:revision>
  <dcterms:created xsi:type="dcterms:W3CDTF">2020-02-05T11:17:00Z</dcterms:created>
  <dcterms:modified xsi:type="dcterms:W3CDTF">2025-08-13T02:12:44Z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532D1BBA9B3A48A1B2F211CB004931B8_13</vt:lpwstr>
  </property>
  <property fmtid="{D5CDD505-2E9C-101B-9397-08002B2CF9AE}" pid="3" name="KSOProductBuildVer">
    <vt:lpwstr>2052-12.1.0.21915</vt:lpwstr>
  </property>
</Properties>
</file>