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19"/>
  </p:notesMasterIdLst>
  <p:handoutMasterIdLst>
    <p:handoutMasterId r:id="rId20"/>
  </p:handoutMasterIdLst>
  <p:sldIdLst>
    <p:sldId id="282" r:id="rId3"/>
    <p:sldId id="279" r:id="rId4"/>
    <p:sldId id="293" r:id="rId5"/>
    <p:sldId id="337" r:id="rId6"/>
    <p:sldId id="304" r:id="rId7"/>
    <p:sldId id="327" r:id="rId8"/>
    <p:sldId id="313" r:id="rId9"/>
    <p:sldId id="316" r:id="rId10"/>
    <p:sldId id="333" r:id="rId11"/>
    <p:sldId id="314" r:id="rId12"/>
    <p:sldId id="318" r:id="rId13"/>
    <p:sldId id="321" r:id="rId14"/>
    <p:sldId id="330" r:id="rId15"/>
    <p:sldId id="331" r:id="rId16"/>
    <p:sldId id="332" r:id="rId17"/>
    <p:sldId id="336" r:id="rId18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97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117" userDrawn="1">
          <p15:clr>
            <a:srgbClr val="A4A3A4"/>
          </p15:clr>
        </p15:guide>
        <p15:guide id="4" orient="horz" pos="5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laura" initials="authorId_503279063" lastIdx="11" clrIdx="1"/>
  <p:cmAuthor id="3" name="FLTRP_JCSZ" initials="FLTRP_JCS" lastIdx="3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4E2"/>
    <a:srgbClr val="FAF2E0"/>
    <a:srgbClr val="8FD0D4"/>
    <a:srgbClr val="FBE447"/>
    <a:srgbClr val="E8CB91"/>
    <a:srgbClr val="FEF1DC"/>
    <a:srgbClr val="F9E6A7"/>
    <a:srgbClr val="3B5643"/>
    <a:srgbClr val="EAEFF7"/>
    <a:srgbClr val="3A55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83" autoAdjust="0"/>
    <p:restoredTop sz="88832" autoAdjust="0"/>
  </p:normalViewPr>
  <p:slideViewPr>
    <p:cSldViewPr snapToGrid="0" showGuides="1">
      <p:cViewPr varScale="1">
        <p:scale>
          <a:sx n="106" d="100"/>
          <a:sy n="106" d="100"/>
        </p:scale>
        <p:origin x="126" y="132"/>
      </p:cViewPr>
      <p:guideLst>
        <p:guide orient="horz" pos="3997"/>
        <p:guide pos="665"/>
        <p:guide pos="7117"/>
        <p:guide orient="horz" pos="5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tags" Target="../tags/tag4.xml"/><Relationship Id="rId7" Type="http://schemas.openxmlformats.org/officeDocument/2006/relationships/image" Target="../media/image11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4.jpeg"/><Relationship Id="rId4" Type="http://schemas.openxmlformats.org/officeDocument/2006/relationships/tags" Target="../tags/tag5.xml"/><Relationship Id="rId9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7.png"/><Relationship Id="rId5" Type="http://schemas.openxmlformats.org/officeDocument/2006/relationships/image" Target="../media/image15.emf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9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7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2.xml"/><Relationship Id="rId7" Type="http://schemas.microsoft.com/office/2007/relationships/hdphoto" Target="../media/hdphoto3.wdp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My week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261974" y="3665564"/>
            <a:ext cx="11170285" cy="13538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    学    科：英语（外研社版）</a:t>
            </a:r>
          </a:p>
          <a:p>
            <a:r>
              <a:rPr lang="zh-CN" altLang="en-US" sz="2800" dirty="0"/>
              <a:t>主讲人：闵燕玲</a:t>
            </a:r>
            <a:r>
              <a:rPr lang="en-US" altLang="zh-CN" sz="2800" dirty="0"/>
              <a:t>  </a:t>
            </a:r>
            <a:r>
              <a:rPr lang="zh-CN" altLang="en-US" sz="2800" dirty="0"/>
              <a:t> </a:t>
            </a:r>
            <a:r>
              <a:rPr lang="en-US" altLang="zh-CN" sz="2800" dirty="0"/>
              <a:t>                    </a:t>
            </a:r>
            <a:r>
              <a:rPr lang="zh-CN" altLang="en-US" sz="2800" dirty="0"/>
              <a:t>学</a:t>
            </a:r>
            <a:r>
              <a:rPr lang="en-US" altLang="zh-CN" sz="2800" dirty="0"/>
              <a:t>    </a:t>
            </a:r>
            <a:r>
              <a:rPr lang="zh-CN" altLang="en-US" sz="2800" dirty="0"/>
              <a:t>校：成都市石笋街小学校</a:t>
            </a:r>
          </a:p>
          <a:p>
            <a:r>
              <a:rPr lang="zh-CN" altLang="en-US" sz="2800" dirty="0"/>
              <a:t> </a:t>
            </a:r>
            <a:r>
              <a:rPr lang="en-US" altLang="zh-CN" sz="2800" dirty="0"/>
              <a:t>                                                                  </a:t>
            </a:r>
            <a:r>
              <a:rPr lang="zh-CN" altLang="en-US" sz="2800" dirty="0"/>
              <a:t>一品天下分校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1066799" y="4229786"/>
            <a:ext cx="10088547" cy="656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熟练朗读韵文，并与同伴合作表演韵文。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066799" y="2525486"/>
            <a:ext cx="9873343" cy="145868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理解韵文内容，掌握一周七天的英文单词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Monday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Tuesday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Wednesday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Thursday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Friday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Saturday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Sunday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42" name="标题 27"/>
          <p:cNvSpPr txBox="1"/>
          <p:nvPr/>
        </p:nvSpPr>
        <p:spPr>
          <a:xfrm>
            <a:off x="1066799" y="1705832"/>
            <a:ext cx="5029201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7339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CAB32A2C-7A0D-7D4A-D747-EA8AC9A635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95" b="95055" l="3936" r="93878">
                        <a14:foregroundMark x1="14286" y1="34066" x2="14286" y2="34066"/>
                        <a14:foregroundMark x1="16618" y1="45055" x2="20845" y2="55495"/>
                        <a14:foregroundMark x1="7143" y1="21978" x2="16764" y2="72527"/>
                        <a14:foregroundMark x1="16764" y1="72527" x2="73907" y2="82967"/>
                        <a14:foregroundMark x1="73907" y1="82967" x2="75948" y2="82418"/>
                        <a14:foregroundMark x1="32070" y1="68681" x2="20554" y2="60440"/>
                        <a14:foregroundMark x1="20554" y1="60440" x2="25802" y2="20330"/>
                        <a14:foregroundMark x1="22157" y1="23077" x2="27988" y2="51099"/>
                        <a14:foregroundMark x1="27988" y1="51099" x2="45481" y2="62088"/>
                        <a14:foregroundMark x1="45481" y1="62088" x2="83090" y2="56044"/>
                        <a14:foregroundMark x1="83090" y1="56044" x2="88776" y2="86264"/>
                        <a14:foregroundMark x1="88776" y1="86264" x2="89420" y2="87721"/>
                        <a14:foregroundMark x1="35131" y1="51099" x2="77551" y2="58791"/>
                        <a14:foregroundMark x1="77551" y1="58791" x2="88630" y2="52747"/>
                        <a14:foregroundMark x1="88630" y1="52747" x2="90671" y2="43956"/>
                        <a14:foregroundMark x1="88163" y1="47690" x2="91983" y2="46703"/>
                        <a14:foregroundMark x1="66472" y1="53297" x2="70649" y2="52217"/>
                        <a14:foregroundMark x1="29738" y1="41758" x2="18659" y2="25275"/>
                        <a14:foregroundMark x1="18659" y1="25275" x2="8163" y2="52198"/>
                        <a14:foregroundMark x1="8163" y1="52198" x2="9621" y2="12088"/>
                        <a14:foregroundMark x1="18950" y1="23077" x2="12974" y2="56593"/>
                        <a14:foregroundMark x1="12974" y1="56593" x2="10350" y2="58791"/>
                        <a14:foregroundMark x1="21137" y1="27473" x2="16035" y2="80769"/>
                        <a14:foregroundMark x1="16035" y1="80769" x2="8601" y2="41209"/>
                        <a14:foregroundMark x1="8601" y1="41209" x2="15452" y2="5495"/>
                        <a14:foregroundMark x1="15452" y1="5495" x2="31487" y2="35165"/>
                        <a14:foregroundMark x1="31487" y1="35165" x2="31778" y2="65385"/>
                        <a14:foregroundMark x1="4956" y1="9890" x2="4956" y2="54945"/>
                        <a14:foregroundMark x1="4956" y1="54945" x2="13411" y2="84066"/>
                        <a14:foregroundMark x1="13411" y1="84066" x2="10058" y2="91758"/>
                        <a14:foregroundMark x1="7434" y1="85714" x2="3936" y2="50549"/>
                        <a14:foregroundMark x1="45478" y1="47736" x2="53579" y2="49960"/>
                        <a14:foregroundMark x1="35714" y1="45055" x2="38274" y2="45758"/>
                        <a14:foregroundMark x1="88682" y1="44486" x2="93732" y2="43407"/>
                        <a14:foregroundMark x1="61266" y1="50343" x2="61373" y2="50320"/>
                        <a14:foregroundMark x1="93732" y1="43407" x2="93294" y2="43956"/>
                        <a14:foregroundMark x1="51568" y1="88357" x2="59184" y2="86264"/>
                        <a14:foregroundMark x1="59184" y1="86264" x2="74381" y2="90195"/>
                        <a14:foregroundMark x1="72622" y1="53029" x2="79446" y2="54396"/>
                        <a14:foregroundMark x1="68638" y1="52230" x2="70584" y2="52620"/>
                        <a14:foregroundMark x1="61192" y1="50738" x2="61302" y2="50760"/>
                        <a14:foregroundMark x1="45799" y1="47654" x2="51832" y2="48863"/>
                        <a14:foregroundMark x1="35569" y1="45604" x2="38213" y2="46134"/>
                        <a14:foregroundMark x1="79446" y1="54396" x2="81651" y2="50760"/>
                        <a14:foregroundMark x1="88921" y1="46703" x2="88328" y2="46670"/>
                        <a14:foregroundMark x1="91837" y1="90110" x2="93878" y2="94505"/>
                        <a14:foregroundMark x1="9475" y1="93956" x2="21720" y2="95055"/>
                        <a14:foregroundMark x1="21720" y1="95055" x2="29446" y2="92857"/>
                        <a14:backgroundMark x1="38921" y1="41758" x2="49708" y2="39011"/>
                        <a14:backgroundMark x1="49708" y1="39011" x2="61953" y2="46703"/>
                        <a14:backgroundMark x1="61953" y1="46703" x2="72595" y2="43407"/>
                        <a14:backgroundMark x1="72595" y1="43407" x2="73178" y2="43407"/>
                        <a14:backgroundMark x1="71720" y1="45604" x2="89213" y2="41209"/>
                        <a14:backgroundMark x1="32070" y1="95055" x2="50729" y2="90659"/>
                        <a14:backgroundMark x1="50729" y1="90659" x2="51312" y2="90110"/>
                        <a14:backgroundMark x1="32070" y1="95604" x2="32070" y2="95604"/>
                        <a14:backgroundMark x1="31924" y1="94505" x2="30175" y2="95055"/>
                        <a14:backgroundMark x1="31633" y1="93956" x2="33819" y2="93956"/>
                        <a14:backgroundMark x1="74198" y1="91209" x2="86006" y2="95604"/>
                        <a14:backgroundMark x1="86006" y1="95604" x2="90450" y2="9560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5612" y="1517661"/>
            <a:ext cx="3800345" cy="100825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id="{AA7F2C63-AC97-8DE6-CE06-B05907704534}"/>
              </a:ext>
            </a:extLst>
          </p:cNvPr>
          <p:cNvGrpSpPr/>
          <p:nvPr/>
        </p:nvGrpSpPr>
        <p:grpSpPr>
          <a:xfrm>
            <a:off x="4260539" y="2468740"/>
            <a:ext cx="4850490" cy="3685758"/>
            <a:chOff x="4451297" y="2510093"/>
            <a:chExt cx="3921417" cy="3474508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60B30D58-BCD2-1829-7DE6-84115E95482B}"/>
                </a:ext>
              </a:extLst>
            </p:cNvPr>
            <p:cNvGrpSpPr/>
            <p:nvPr/>
          </p:nvGrpSpPr>
          <p:grpSpPr>
            <a:xfrm>
              <a:off x="4451297" y="2589293"/>
              <a:ext cx="3921417" cy="3395308"/>
              <a:chOff x="4451297" y="2589293"/>
              <a:chExt cx="3921417" cy="3395308"/>
            </a:xfrm>
          </p:grpSpPr>
          <p:pic>
            <p:nvPicPr>
              <p:cNvPr id="7" name="图片 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4451297" y="2589293"/>
                <a:ext cx="3921417" cy="3395308"/>
              </a:xfrm>
              <a:prstGeom prst="rect">
                <a:avLst/>
              </a:prstGeom>
            </p:spPr>
          </p:pic>
          <p:sp>
            <p:nvSpPr>
              <p:cNvPr id="4" name="文本框 3">
                <a:extLst>
                  <a:ext uri="{FF2B5EF4-FFF2-40B4-BE49-F238E27FC236}">
                    <a16:creationId xmlns:a16="http://schemas.microsoft.com/office/drawing/2014/main" id="{B1FEED7F-4ED2-6181-976F-E2B5857B7556}"/>
                  </a:ext>
                </a:extLst>
              </p:cNvPr>
              <p:cNvSpPr txBox="1"/>
              <p:nvPr/>
            </p:nvSpPr>
            <p:spPr>
              <a:xfrm>
                <a:off x="7174006" y="5089711"/>
                <a:ext cx="4975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>
                    <a:latin typeface="Arial Black" panose="020B0A04020102020204" pitchFamily="34" charset="0"/>
                    <a:ea typeface="Cascadia Code" panose="020B0609020000020004" pitchFamily="49" charset="0"/>
                    <a:cs typeface="Cascadia Code" panose="020B0609020000020004" pitchFamily="49" charset="0"/>
                  </a:rPr>
                  <a:t>31</a:t>
                </a:r>
                <a:endParaRPr lang="zh-CN" altLang="en-US" dirty="0">
                  <a:latin typeface="Arial Black" panose="020B0A04020102020204" pitchFamily="34" charset="0"/>
                  <a:cs typeface="Cascadia Code" panose="020B0609020000020004" pitchFamily="49" charset="0"/>
                </a:endParaRPr>
              </a:p>
            </p:txBody>
          </p:sp>
        </p:grp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2BB2700C-EF02-9CDA-09A0-8EA700E5ADC8}"/>
                </a:ext>
              </a:extLst>
            </p:cNvPr>
            <p:cNvSpPr txBox="1"/>
            <p:nvPr/>
          </p:nvSpPr>
          <p:spPr>
            <a:xfrm>
              <a:off x="5982222" y="2510093"/>
              <a:ext cx="16069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latin typeface="Arial" panose="020B0604020202020204" pitchFamily="34" charset="0"/>
                  <a:cs typeface="Arial" panose="020B0604020202020204" pitchFamily="34" charset="0"/>
                </a:rPr>
                <a:t>2026</a:t>
              </a:r>
              <a:endParaRPr lang="zh-CN" alt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" name="My week">
            <a:hlinkClick r:id="" action="ppaction://media"/>
            <a:extLst>
              <a:ext uri="{FF2B5EF4-FFF2-40B4-BE49-F238E27FC236}">
                <a16:creationId xmlns:a16="http://schemas.microsoft.com/office/drawing/2014/main" id="{AE7300C4-C9AA-5EC5-5467-5E58860044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48939" y="917388"/>
            <a:ext cx="536673" cy="5366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7339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814849" y="2658322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Who are they?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814849" y="3509209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Where do they go?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814849" y="4360096"/>
            <a:ext cx="45765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When do they go</a:t>
            </a:r>
            <a:r>
              <a:rPr lang="zh-C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to there?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25CB17B4-A75B-6D22-AB2E-160ECE08659B}"/>
              </a:ext>
            </a:extLst>
          </p:cNvPr>
          <p:cNvGrpSpPr/>
          <p:nvPr/>
        </p:nvGrpSpPr>
        <p:grpSpPr>
          <a:xfrm>
            <a:off x="1435937" y="1868070"/>
            <a:ext cx="4495231" cy="3798158"/>
            <a:chOff x="1871951" y="2081654"/>
            <a:chExt cx="4020992" cy="3322285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DF481EF6-C2D5-7880-DC35-C2D71B728D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71951" y="2081654"/>
              <a:ext cx="4020992" cy="3322285"/>
            </a:xfrm>
            <a:prstGeom prst="rect">
              <a:avLst/>
            </a:prstGeom>
          </p:spPr>
        </p:pic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090D7469-C963-3B1C-F12B-C2B1D0E465BE}"/>
                </a:ext>
              </a:extLst>
            </p:cNvPr>
            <p:cNvSpPr/>
            <p:nvPr/>
          </p:nvSpPr>
          <p:spPr>
            <a:xfrm>
              <a:off x="1871951" y="3711388"/>
              <a:ext cx="681398" cy="1546412"/>
            </a:xfrm>
            <a:prstGeom prst="rect">
              <a:avLst/>
            </a:prstGeom>
            <a:solidFill>
              <a:srgbClr val="FCF4E2"/>
            </a:solidFill>
            <a:ln>
              <a:solidFill>
                <a:srgbClr val="FAF2E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CAE3669F-D9A5-2C55-4BAB-7C831E17E4AD}"/>
                </a:ext>
              </a:extLst>
            </p:cNvPr>
            <p:cNvSpPr/>
            <p:nvPr/>
          </p:nvSpPr>
          <p:spPr>
            <a:xfrm>
              <a:off x="2111189" y="2487705"/>
              <a:ext cx="1566583" cy="15716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椭圆 4"/>
          <p:cNvSpPr/>
          <p:nvPr/>
        </p:nvSpPr>
        <p:spPr>
          <a:xfrm>
            <a:off x="3836814" y="3429000"/>
            <a:ext cx="681398" cy="676299"/>
          </a:xfrm>
          <a:prstGeom prst="ellipse">
            <a:avLst/>
          </a:prstGeom>
          <a:ln w="28575">
            <a:solidFill>
              <a:srgbClr val="C0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C00000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4798243" y="4105298"/>
            <a:ext cx="533516" cy="493596"/>
          </a:xfrm>
          <a:prstGeom prst="ellipse">
            <a:avLst/>
          </a:prstGeom>
          <a:ln w="28575">
            <a:solidFill>
              <a:srgbClr val="C0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" grpId="1"/>
      <p:bldP spid="5" grpId="0" bldLvl="0" animBg="1"/>
      <p:bldP spid="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2776800" y="1454061"/>
            <a:ext cx="6638400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303042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759016" y="881695"/>
            <a:ext cx="66294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 Then look and say. 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751594" y="1556336"/>
            <a:ext cx="4932767" cy="4424519"/>
            <a:chOff x="6869660" y="1825513"/>
            <a:chExt cx="4116275" cy="3035752"/>
          </a:xfrm>
          <a:effectLst/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6869660" y="1825513"/>
              <a:ext cx="4116275" cy="303575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" name="矩形 1"/>
            <p:cNvSpPr/>
            <p:nvPr/>
          </p:nvSpPr>
          <p:spPr>
            <a:xfrm>
              <a:off x="8129415" y="2867300"/>
              <a:ext cx="1545676" cy="22998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1" name="椭圆 10"/>
          <p:cNvSpPr/>
          <p:nvPr/>
        </p:nvSpPr>
        <p:spPr>
          <a:xfrm>
            <a:off x="6096000" y="3272965"/>
            <a:ext cx="601980" cy="390015"/>
          </a:xfrm>
          <a:prstGeom prst="ellipse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225541" y="3803823"/>
            <a:ext cx="492488" cy="1706193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831088" y="3803824"/>
            <a:ext cx="472047" cy="1658496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395708" y="3785370"/>
            <a:ext cx="443655" cy="167695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8000863" y="3779377"/>
            <a:ext cx="443655" cy="167695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8557577" y="3785370"/>
            <a:ext cx="415204" cy="1670957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7400881" y="2258761"/>
            <a:ext cx="19399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Friday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213792" y="2263363"/>
            <a:ext cx="219838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Thursday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7096477" y="2263363"/>
            <a:ext cx="24034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Wednesday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169105" y="2265980"/>
            <a:ext cx="24034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Tuesday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023849" y="2238840"/>
            <a:ext cx="24034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Monday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8AD58A8C-620B-250A-B939-99430F036D88}"/>
              </a:ext>
            </a:extLst>
          </p:cNvPr>
          <p:cNvSpPr/>
          <p:nvPr/>
        </p:nvSpPr>
        <p:spPr>
          <a:xfrm>
            <a:off x="6697980" y="3282904"/>
            <a:ext cx="606220" cy="351042"/>
          </a:xfrm>
          <a:prstGeom prst="ellipse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E17F8091-1DC0-0F03-704F-7AA2FAE27DAE}"/>
              </a:ext>
            </a:extLst>
          </p:cNvPr>
          <p:cNvSpPr/>
          <p:nvPr/>
        </p:nvSpPr>
        <p:spPr>
          <a:xfrm>
            <a:off x="7261230" y="3266835"/>
            <a:ext cx="739633" cy="406084"/>
          </a:xfrm>
          <a:prstGeom prst="ellipse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13120568-7883-D025-F591-D02C11F48190}"/>
              </a:ext>
            </a:extLst>
          </p:cNvPr>
          <p:cNvSpPr/>
          <p:nvPr/>
        </p:nvSpPr>
        <p:spPr>
          <a:xfrm>
            <a:off x="7958892" y="3282904"/>
            <a:ext cx="678647" cy="390015"/>
          </a:xfrm>
          <a:prstGeom prst="ellipse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23200535-8AB0-26A4-32EC-C68900D95BF0}"/>
              </a:ext>
            </a:extLst>
          </p:cNvPr>
          <p:cNvSpPr/>
          <p:nvPr/>
        </p:nvSpPr>
        <p:spPr>
          <a:xfrm>
            <a:off x="8522142" y="3282904"/>
            <a:ext cx="489205" cy="341103"/>
          </a:xfrm>
          <a:prstGeom prst="ellipse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C1C3EB17-2C43-A7C1-66FB-176196EC66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559" y="2488376"/>
            <a:ext cx="4932227" cy="321839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D3E3497-D7F0-24AA-03F5-81DCF02026E1}"/>
              </a:ext>
            </a:extLst>
          </p:cNvPr>
          <p:cNvSpPr/>
          <p:nvPr/>
        </p:nvSpPr>
        <p:spPr>
          <a:xfrm>
            <a:off x="9011347" y="3397473"/>
            <a:ext cx="1150839" cy="195007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韵文第一部分">
            <a:hlinkClick r:id="" action="ppaction://media"/>
            <a:extLst>
              <a:ext uri="{FF2B5EF4-FFF2-40B4-BE49-F238E27FC236}">
                <a16:creationId xmlns:a16="http://schemas.microsoft.com/office/drawing/2014/main" id="{DBE7EFF7-CDE3-36BB-91A9-D058425B05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58894" y="177192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7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1" grpId="0" animBg="1"/>
      <p:bldP spid="13" grpId="0" animBg="1"/>
      <p:bldP spid="13" grpId="1" animBg="1"/>
      <p:bldP spid="17" grpId="0" animBg="1"/>
      <p:bldP spid="17" grpId="1" animBg="1"/>
      <p:bldP spid="21" grpId="0" animBg="1"/>
      <p:bldP spid="21" grpId="1" animBg="1"/>
      <p:bldP spid="26" grpId="0" animBg="1"/>
      <p:bldP spid="26" grpId="1" animBg="1"/>
      <p:bldP spid="29" grpId="0" animBg="1"/>
      <p:bldP spid="30" grpId="0"/>
      <p:bldP spid="27" grpId="0"/>
      <p:bldP spid="27" grpId="1"/>
      <p:bldP spid="22" grpId="0"/>
      <p:bldP spid="22" grpId="1"/>
      <p:bldP spid="18" grpId="0"/>
      <p:bldP spid="18" grpId="1"/>
      <p:bldP spid="9" grpId="0"/>
      <p:bldP spid="9" grpId="1"/>
      <p:bldP spid="6" grpId="0" animBg="1"/>
      <p:bldP spid="32" grpId="0" animBg="1"/>
      <p:bldP spid="33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67095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0" b="1930"/>
          <a:stretch>
            <a:fillRect/>
          </a:stretch>
        </p:blipFill>
        <p:spPr>
          <a:xfrm>
            <a:off x="2432484" y="1872272"/>
            <a:ext cx="4196506" cy="3566834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83524" y="1797130"/>
            <a:ext cx="3174682" cy="211645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1393" y="4023040"/>
            <a:ext cx="1963787" cy="13051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07873" y="4023040"/>
            <a:ext cx="1957651" cy="13051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7036545" y="5308910"/>
            <a:ext cx="1625798" cy="49541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learn</a:t>
            </a:r>
          </a:p>
        </p:txBody>
      </p:sp>
      <p:sp>
        <p:nvSpPr>
          <p:cNvPr id="13" name="文本框 12"/>
          <p:cNvSpPr txBox="1"/>
          <p:nvPr>
            <p:custDataLst>
              <p:tags r:id="rId4"/>
            </p:custDataLst>
          </p:nvPr>
        </p:nvSpPr>
        <p:spPr>
          <a:xfrm>
            <a:off x="9281513" y="5247075"/>
            <a:ext cx="1625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play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96056" y="1684703"/>
            <a:ext cx="3326859" cy="1650512"/>
            <a:chOff x="951017" y="1811283"/>
            <a:chExt cx="3456405" cy="1041453"/>
          </a:xfrm>
        </p:grpSpPr>
        <p:sp>
          <p:nvSpPr>
            <p:cNvPr id="7" name="椭圆形标注 6"/>
            <p:cNvSpPr/>
            <p:nvPr/>
          </p:nvSpPr>
          <p:spPr>
            <a:xfrm>
              <a:off x="951017" y="1811283"/>
              <a:ext cx="3456405" cy="1041453"/>
            </a:xfrm>
            <a:prstGeom prst="wedgeEllipseCallout">
              <a:avLst>
                <a:gd name="adj1" fmla="val 55119"/>
                <a:gd name="adj2" fmla="val 30428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US" altLang="zh-CN" sz="2000" dirty="0">
                <a:solidFill>
                  <a:schemeClr val="tx1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290108" y="2103071"/>
              <a:ext cx="2867634" cy="5321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2400" dirty="0">
                  <a:latin typeface="Arial" panose="020B0604020202020204" pitchFamily="34" charset="0"/>
                  <a:cs typeface="Arial" panose="020B0604020202020204" pitchFamily="34" charset="0"/>
                </a:rPr>
                <a:t>We go to school to ____________.</a:t>
              </a: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6762536" y="1938424"/>
            <a:ext cx="119271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983524" y="2855357"/>
            <a:ext cx="3174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kumimoji="1"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628990" y="3092042"/>
            <a:ext cx="6099242" cy="1305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altLang="zh-CN" sz="2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What do they do at school? 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altLang="zh-CN" sz="2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What do they say?</a:t>
            </a:r>
            <a:endParaRPr lang="zh-CN" altLang="zh-CN" sz="2800" kern="100" dirty="0">
              <a:effectLst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46662" y="2484839"/>
            <a:ext cx="2123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 and play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4" grpId="0" animBg="1"/>
      <p:bldP spid="17" grpId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9389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58D1286-3188-049C-10D1-872DDB5DC5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9501" y="1782309"/>
            <a:ext cx="7126044" cy="4346273"/>
          </a:xfrm>
          <a:prstGeom prst="rect">
            <a:avLst/>
          </a:prstGeom>
        </p:spPr>
      </p:pic>
      <p:pic>
        <p:nvPicPr>
          <p:cNvPr id="2" name="韵文第一部分">
            <a:hlinkClick r:id="" action="ppaction://media"/>
            <a:extLst>
              <a:ext uri="{FF2B5EF4-FFF2-40B4-BE49-F238E27FC236}">
                <a16:creationId xmlns:a16="http://schemas.microsoft.com/office/drawing/2014/main" id="{12AA88C5-C870-FCC4-0AF8-6616EC33A3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50604" y="18623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026078" y="884286"/>
            <a:ext cx="2550412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5" r="3465"/>
          <a:stretch>
            <a:fillRect/>
          </a:stretch>
        </p:blipFill>
        <p:spPr>
          <a:xfrm>
            <a:off x="1928757" y="2074862"/>
            <a:ext cx="3531235" cy="36874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894388" y="2817037"/>
            <a:ext cx="54038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Where is Feifei?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894705" y="3458210"/>
            <a:ext cx="48907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What’s the weather like? 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894388" y="2176101"/>
            <a:ext cx="54038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Who is this?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894388" y="4100198"/>
            <a:ext cx="46507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days are they?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412" b="92647" l="3204" r="97712">
                        <a14:foregroundMark x1="10984" y1="14706" x2="6636" y2="52574"/>
                        <a14:foregroundMark x1="6636" y1="52574" x2="6636" y2="52574"/>
                        <a14:foregroundMark x1="8009" y1="18382" x2="70709" y2="33088"/>
                        <a14:foregroundMark x1="70709" y1="33088" x2="75057" y2="32721"/>
                        <a14:foregroundMark x1="21510" y1="16176" x2="65217" y2="14706"/>
                        <a14:foregroundMark x1="65217" y1="14706" x2="92906" y2="16912"/>
                        <a14:foregroundMark x1="72769" y1="11765" x2="94279" y2="21691"/>
                        <a14:foregroundMark x1="94279" y1="21691" x2="90160" y2="90074"/>
                        <a14:foregroundMark x1="90160" y1="90074" x2="19908" y2="85662"/>
                        <a14:foregroundMark x1="19908" y1="85662" x2="3432" y2="72426"/>
                        <a14:foregroundMark x1="3432" y1="72426" x2="5950" y2="16176"/>
                        <a14:foregroundMark x1="12357" y1="12868" x2="12357" y2="12868"/>
                        <a14:foregroundMark x1="12128" y1="5882" x2="12128" y2="15441"/>
                        <a14:foregroundMark x1="25172" y1="4779" x2="22883" y2="16912"/>
                        <a14:foregroundMark x1="36842" y1="6618" x2="36842" y2="6618"/>
                        <a14:foregroundMark x1="41190" y1="11029" x2="41190" y2="11029"/>
                        <a14:foregroundMark x1="50343" y1="9559" x2="50343" y2="9559"/>
                        <a14:foregroundMark x1="62243" y1="9926" x2="62243" y2="9926"/>
                        <a14:foregroundMark x1="74600" y1="11029" x2="74600" y2="11029"/>
                        <a14:foregroundMark x1="61785" y1="6618" x2="61785" y2="6618"/>
                        <a14:foregroundMark x1="74371" y1="9191" x2="74371" y2="9191"/>
                        <a14:foregroundMark x1="86041" y1="11397" x2="86041" y2="11397"/>
                        <a14:foregroundMark x1="87185" y1="6985" x2="87185" y2="6985"/>
                        <a14:foregroundMark x1="89703" y1="11765" x2="89703" y2="11765"/>
                        <a14:foregroundMark x1="88330" y1="10294" x2="95485" y2="63849"/>
                        <a14:foregroundMark x1="94479" y1="84501" x2="87872" y2="92647"/>
                        <a14:foregroundMark x1="62471" y1="9191" x2="62471" y2="9191"/>
                        <a14:foregroundMark x1="49657" y1="8824" x2="49199" y2="8456"/>
                        <a14:backgroundMark x1="97254" y1="63603" x2="98627" y2="889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2446" y="1822852"/>
            <a:ext cx="3702695" cy="230465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3" name="文本框 2"/>
          <p:cNvSpPr txBox="1"/>
          <p:nvPr/>
        </p:nvSpPr>
        <p:spPr>
          <a:xfrm>
            <a:off x="5894388" y="4742183"/>
            <a:ext cx="46507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does </a:t>
            </a:r>
            <a:r>
              <a:rPr lang="en-US" altLang="zh-CN" sz="2400" dirty="0" err="1">
                <a:latin typeface="Arial" panose="020B0604020202020204" pitchFamily="34" charset="0"/>
                <a:cs typeface="Arial" panose="020B0604020202020204" pitchFamily="34" charset="0"/>
              </a:rPr>
              <a:t>Feifei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 want to do on these days?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12373DB-ED4C-344F-5060-656C26DCFA77}"/>
              </a:ext>
            </a:extLst>
          </p:cNvPr>
          <p:cNvSpPr/>
          <p:nvPr/>
        </p:nvSpPr>
        <p:spPr>
          <a:xfrm>
            <a:off x="2960204" y="2274664"/>
            <a:ext cx="924107" cy="234268"/>
          </a:xfrm>
          <a:prstGeom prst="rect">
            <a:avLst/>
          </a:prstGeom>
          <a:solidFill>
            <a:srgbClr val="C00000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8" grpId="1"/>
      <p:bldP spid="31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600704" y="1454061"/>
            <a:ext cx="6278400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405505" y="894078"/>
            <a:ext cx="66687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 Then look and say.  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9648" y="2289504"/>
            <a:ext cx="5533798" cy="3257352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6096000" y="1477508"/>
            <a:ext cx="4932767" cy="4424519"/>
            <a:chOff x="6869660" y="1825513"/>
            <a:chExt cx="4116275" cy="3035752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6869660" y="1825513"/>
              <a:ext cx="4116275" cy="3035752"/>
            </a:xfrm>
            <a:prstGeom prst="rect">
              <a:avLst/>
            </a:prstGeom>
            <a:ln w="31750"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" name="矩形 4"/>
            <p:cNvSpPr/>
            <p:nvPr/>
          </p:nvSpPr>
          <p:spPr>
            <a:xfrm>
              <a:off x="8129415" y="2867300"/>
              <a:ext cx="1545676" cy="2315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17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</p:grpSp>
      <p:sp>
        <p:nvSpPr>
          <p:cNvPr id="32" name="矩形 31"/>
          <p:cNvSpPr/>
          <p:nvPr/>
        </p:nvSpPr>
        <p:spPr>
          <a:xfrm>
            <a:off x="9457908" y="3532207"/>
            <a:ext cx="506339" cy="1666858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086802" y="3519305"/>
            <a:ext cx="450737" cy="1666857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330034" y="2160266"/>
            <a:ext cx="24034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Sunday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60645" y="2155058"/>
            <a:ext cx="24034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Saturday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ED40101F-6408-1AA7-B927-15559B792968}"/>
              </a:ext>
            </a:extLst>
          </p:cNvPr>
          <p:cNvSpPr/>
          <p:nvPr/>
        </p:nvSpPr>
        <p:spPr>
          <a:xfrm>
            <a:off x="9425952" y="3325793"/>
            <a:ext cx="578250" cy="18008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8776E777-EEFB-2FC3-A9B7-785146FEAB12}"/>
              </a:ext>
            </a:extLst>
          </p:cNvPr>
          <p:cNvSpPr/>
          <p:nvPr/>
        </p:nvSpPr>
        <p:spPr>
          <a:xfrm>
            <a:off x="10023045" y="3319242"/>
            <a:ext cx="578250" cy="18008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韵文第二部分">
            <a:hlinkClick r:id="" action="ppaction://media"/>
            <a:extLst>
              <a:ext uri="{FF2B5EF4-FFF2-40B4-BE49-F238E27FC236}">
                <a16:creationId xmlns:a16="http://schemas.microsoft.com/office/drawing/2014/main" id="{EAED9862-0DCA-0EF6-9EFD-72D6219A32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69187" y="160944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7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2" grpId="0" bldLvl="0" animBg="1"/>
      <p:bldP spid="32" grpId="1" bldLvl="0" animBg="1"/>
      <p:bldP spid="34" grpId="0" bldLvl="0" animBg="1"/>
      <p:bldP spid="18" grpId="0"/>
      <p:bldP spid="9" grpId="0"/>
      <p:bldP spid="9" grpId="1"/>
      <p:bldP spid="6" grpId="1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97528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887612" y="879929"/>
            <a:ext cx="28273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053468" y="2733881"/>
            <a:ext cx="40366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Does Feifei like the rain?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053468" y="3488541"/>
            <a:ext cx="39116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does Feifei say?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8" b="10488"/>
          <a:stretch>
            <a:fillRect/>
          </a:stretch>
        </p:blipFill>
        <p:spPr>
          <a:xfrm>
            <a:off x="3407003" y="1806668"/>
            <a:ext cx="4635666" cy="3560207"/>
          </a:xfrm>
          <a:prstGeom prst="rect">
            <a:avLst/>
          </a:prstGeom>
        </p:spPr>
      </p:pic>
      <p:sp>
        <p:nvSpPr>
          <p:cNvPr id="7" name="椭圆形标注 6"/>
          <p:cNvSpPr/>
          <p:nvPr/>
        </p:nvSpPr>
        <p:spPr>
          <a:xfrm>
            <a:off x="483067" y="2061308"/>
            <a:ext cx="3022219" cy="1001395"/>
          </a:xfrm>
          <a:prstGeom prst="wedgeEllipseCallout">
            <a:avLst>
              <a:gd name="adj1" fmla="val 82685"/>
              <a:gd name="adj2" fmla="val 144917"/>
            </a:avLst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000">
              <a:solidFill>
                <a:schemeClr val="tx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34044" y="2331817"/>
            <a:ext cx="282689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Rain, rain, go away!</a:t>
            </a:r>
          </a:p>
        </p:txBody>
      </p:sp>
      <p:sp>
        <p:nvSpPr>
          <p:cNvPr id="4" name="椭圆形标注 3"/>
          <p:cNvSpPr/>
          <p:nvPr/>
        </p:nvSpPr>
        <p:spPr>
          <a:xfrm>
            <a:off x="177521" y="3248297"/>
            <a:ext cx="3345394" cy="1482000"/>
          </a:xfrm>
          <a:prstGeom prst="wedgeEllipseCallout">
            <a:avLst>
              <a:gd name="adj1" fmla="val 75135"/>
              <a:gd name="adj2" fmla="val 25077"/>
            </a:avLst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000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4904" y="3574324"/>
            <a:ext cx="3649454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So we can go outside </a:t>
            </a:r>
          </a:p>
          <a:p>
            <a:pPr algn="just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and play.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" r="3011"/>
          <a:stretch>
            <a:fillRect/>
          </a:stretch>
        </p:blipFill>
        <p:spPr>
          <a:xfrm>
            <a:off x="996262" y="4730297"/>
            <a:ext cx="2100851" cy="1492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7" grpId="0" bldLvl="0" animBg="1"/>
      <p:bldP spid="36" grpId="0"/>
      <p:bldP spid="4" grpId="0" bldLvl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31763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8459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401912" y="879929"/>
            <a:ext cx="338817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1260" y="1943218"/>
            <a:ext cx="6506446" cy="3827735"/>
          </a:xfrm>
          <a:prstGeom prst="rect">
            <a:avLst/>
          </a:prstGeom>
        </p:spPr>
      </p:pic>
      <p:pic>
        <p:nvPicPr>
          <p:cNvPr id="3" name="韵文第二部分">
            <a:hlinkClick r:id="" action="ppaction://media"/>
            <a:extLst>
              <a:ext uri="{FF2B5EF4-FFF2-40B4-BE49-F238E27FC236}">
                <a16:creationId xmlns:a16="http://schemas.microsoft.com/office/drawing/2014/main" id="{4B7DB32B-3CCB-E578-D1BE-5095078A08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19494" y="194321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31763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833792" y="1191602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1530" y="8799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81671" y="1891145"/>
            <a:ext cx="6053274" cy="3324799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Autofit/>
          </a:bodyPr>
          <a:lstStyle/>
          <a:p>
            <a:endParaRPr lang="en-US" altLang="zh-CN" dirty="0">
              <a:solidFill>
                <a:schemeClr val="bg1"/>
              </a:solidFill>
            </a:endParaRPr>
          </a:p>
          <a:p>
            <a:endParaRPr lang="en-US" altLang="zh-CN" dirty="0">
              <a:solidFill>
                <a:schemeClr val="bg1"/>
              </a:solidFill>
            </a:endParaRPr>
          </a:p>
          <a:p>
            <a:endParaRPr lang="en-US" altLang="zh-CN" dirty="0">
              <a:solidFill>
                <a:schemeClr val="bg1"/>
              </a:solidFill>
            </a:endParaRPr>
          </a:p>
          <a:p>
            <a:endParaRPr lang="en-US" altLang="zh-CN" dirty="0">
              <a:solidFill>
                <a:schemeClr val="bg1"/>
              </a:solidFill>
            </a:endParaRPr>
          </a:p>
          <a:p>
            <a:pPr algn="ctr"/>
            <a:endParaRPr lang="en-US" altLang="zh-CN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此处教师可插入教材第</a:t>
            </a:r>
            <a:r>
              <a:rPr lang="en-US" altLang="zh-CN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45</a:t>
            </a:r>
            <a:r>
              <a:rPr lang="zh-CN" altLang="en-US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页韵文的视频。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31763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835512" y="1205855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963000" y="879929"/>
            <a:ext cx="426600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Listen, point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/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88" r="22288"/>
          <a:stretch>
            <a:fillRect/>
          </a:stretch>
        </p:blipFill>
        <p:spPr>
          <a:xfrm>
            <a:off x="1596986" y="1988911"/>
            <a:ext cx="771129" cy="1136363"/>
          </a:xfrm>
          <a:prstGeom prst="ellipse">
            <a:avLst/>
          </a:prstGeom>
        </p:spPr>
      </p:pic>
      <p:sp>
        <p:nvSpPr>
          <p:cNvPr id="3" name="圆角矩形标注 2"/>
          <p:cNvSpPr/>
          <p:nvPr/>
        </p:nvSpPr>
        <p:spPr>
          <a:xfrm>
            <a:off x="1066800" y="3249693"/>
            <a:ext cx="3366952" cy="1653594"/>
          </a:xfrm>
          <a:prstGeom prst="wedgeRoundRectCallout">
            <a:avLst>
              <a:gd name="adj1" fmla="val -43570"/>
              <a:gd name="adj2" fmla="val 23610"/>
              <a:gd name="adj3" fmla="val 16667"/>
            </a:avLst>
          </a:prstGeom>
          <a:solidFill>
            <a:srgbClr val="FBE447"/>
          </a:solidFill>
          <a:ln w="28575">
            <a:solidFill>
              <a:srgbClr val="8FD0D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 it aloud. </a:t>
            </a:r>
            <a:r>
              <a:rPr lang="zh-CN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☆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 it fluently. </a:t>
            </a:r>
            <a:r>
              <a:rPr lang="zh-CN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☆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 it with the beat. </a:t>
            </a:r>
            <a:r>
              <a:rPr lang="zh-CN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☆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 descr="图片包含 箭头&#10;&#10;AI 生成的内容可能不正确。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9600" l="10000" r="90000">
                        <a14:foregroundMark x1="27800" y1="67200" x2="27800" y2="67200"/>
                        <a14:foregroundMark x1="78400" y1="55000" x2="78400" y2="55000"/>
                        <a14:foregroundMark x1="41200" y1="85600" x2="48800" y2="85000"/>
                        <a14:foregroundMark x1="48800" y1="85000" x2="49000" y2="85000"/>
                        <a14:foregroundMark x1="48800" y1="85200" x2="56400" y2="85400"/>
                        <a14:foregroundMark x1="56400" y1="85400" x2="65800" y2="84800"/>
                        <a14:foregroundMark x1="72200" y1="96600" x2="72200" y2="96600"/>
                        <a14:foregroundMark x1="27800" y1="52000" x2="28400" y2="65600"/>
                        <a14:foregroundMark x1="22800" y1="99400" x2="29800" y2="99600"/>
                        <a14:backgroundMark x1="22800" y1="75600" x2="19200" y2="91400"/>
                        <a14:backgroundMark x1="19200" y1="91400" x2="19200" y2="91400"/>
                        <a14:backgroundMark x1="34000" y1="94000" x2="45200" y2="9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029" y="1266248"/>
            <a:ext cx="1778973" cy="1653593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33050" y="1569270"/>
            <a:ext cx="3824048" cy="4535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完整韵文">
            <a:hlinkClick r:id="" action="ppaction://media"/>
            <a:extLst>
              <a:ext uri="{FF2B5EF4-FFF2-40B4-BE49-F238E27FC236}">
                <a16:creationId xmlns:a16="http://schemas.microsoft.com/office/drawing/2014/main" id="{EB62F84E-1A49-2CF5-4E56-0EAE420453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874369" y="162577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2946855" y="1524163"/>
            <a:ext cx="629829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476320" y="1214126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767173" y="936606"/>
            <a:ext cx="6657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 out.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8335" y="1756891"/>
            <a:ext cx="5243073" cy="3251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19CC8F2-E691-2474-B0EC-EEC5D66DF0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5565" y="2463799"/>
            <a:ext cx="5359160" cy="3105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019969" y="842077"/>
            <a:ext cx="2152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65712" y="2109992"/>
            <a:ext cx="7860577" cy="24682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sz="28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带感情地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表演</a:t>
            </a:r>
            <a:r>
              <a:rPr lang="zh-CN" sz="28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韵文。</a:t>
            </a:r>
            <a:endParaRPr lang="zh-CN" altLang="en-US" sz="2800" dirty="0">
              <a:solidFill>
                <a:prstClr val="black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思考你在星期一至星期五期间常做的事，以及在星期六和星期日常做的事，然后试着创编一首韵文，在下一节课向同学展示。</a:t>
            </a:r>
          </a:p>
        </p:txBody>
      </p:sp>
      <p:cxnSp>
        <p:nvCxnSpPr>
          <p:cNvPr id="5" name="直接连接符 11"/>
          <p:cNvCxnSpPr/>
          <p:nvPr/>
        </p:nvCxnSpPr>
        <p:spPr>
          <a:xfrm flipV="1">
            <a:off x="3317631" y="1415553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60324" y="1163053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-1905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5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My week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9&quot;:[20342829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34.35,&quot;left&quot;:656.05,&quot;top&quot;:360.3,&quot;width&quot;:278.4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34.35,&quot;left&quot;:656.05,&quot;top&quot;:360.3,&quot;width&quot;:278.4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34.35,&quot;left&quot;:656.05,&quot;top&quot;:360.3,&quot;width&quot;:278.4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34.35,&quot;left&quot;:656.05,&quot;top&quot;:360.3,&quot;width&quot;:278.4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367</Words>
  <Application>Microsoft Office PowerPoint</Application>
  <PresentationFormat>宽屏</PresentationFormat>
  <Paragraphs>80</Paragraphs>
  <Slides>16</Slides>
  <Notes>15</Notes>
  <HiddenSlides>0</HiddenSlides>
  <MMClips>6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26" baseType="lpstr">
      <vt:lpstr>黑体</vt:lpstr>
      <vt:lpstr>华文楷体</vt:lpstr>
      <vt:lpstr>微软雅黑</vt:lpstr>
      <vt:lpstr>Arial</vt:lpstr>
      <vt:lpstr>Arial Black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389</cp:revision>
  <dcterms:created xsi:type="dcterms:W3CDTF">2020-02-05T11:17:00Z</dcterms:created>
  <dcterms:modified xsi:type="dcterms:W3CDTF">2026-01-16T08:10:17Z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BE315DBEF4464923BE9A9F1D558158E8_13</vt:lpwstr>
  </property>
  <property fmtid="{D5CDD505-2E9C-101B-9397-08002B2CF9AE}" pid="3" name="KSOProductBuildVer">
    <vt:lpwstr>2052-12.1.0.24034</vt:lpwstr>
  </property>
</Properties>
</file>