
<file path=[Content_Types].xml><?xml version="1.0" encoding="utf-8"?>
<Types xmlns="http://schemas.openxmlformats.org/package/2006/content-types">
  <Default Extension="bmp" ContentType="image/bmp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4" r:id="rId3"/>
    <p:sldId id="258" r:id="rId4"/>
    <p:sldId id="265" r:id="rId5"/>
    <p:sldId id="266" r:id="rId6"/>
    <p:sldId id="268" r:id="rId7"/>
    <p:sldId id="276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7" r:id="rId16"/>
    <p:sldId id="278" r:id="rId17"/>
    <p:sldId id="279" r:id="rId18"/>
  </p:sldIdLst>
  <p:sldSz cx="9144000" cy="6858000" type="screen4x3"/>
  <p:notesSz cx="6858000" cy="9144000"/>
  <p:defaultTextStyle>
    <a:defPPr>
      <a:defRPr lang="zh-CN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7176" autoAdjust="0"/>
  </p:normalViewPr>
  <p:slideViewPr>
    <p:cSldViewPr snapToGrid="0" snapToObjects="1">
      <p:cViewPr varScale="1">
        <p:scale>
          <a:sx n="87" d="100"/>
          <a:sy n="87" d="100"/>
        </p:scale>
        <p:origin x="-1330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CN" altLang="en-US" smtClean="0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A63F3-4C03-C541-8EB2-F1E8F8BDD8FA}" type="datetimeFigureOut">
              <a:rPr kumimoji="1" lang="zh-CN" altLang="en-US" smtClean="0"/>
              <a:t>2019/1/24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17599-7FD5-B141-9FC5-E469E085BEC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02612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A63F3-4C03-C541-8EB2-F1E8F8BDD8FA}" type="datetimeFigureOut">
              <a:rPr kumimoji="1" lang="zh-CN" altLang="en-US" smtClean="0"/>
              <a:t>2019/1/24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17599-7FD5-B141-9FC5-E469E085BEC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8079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A63F3-4C03-C541-8EB2-F1E8F8BDD8FA}" type="datetimeFigureOut">
              <a:rPr kumimoji="1" lang="zh-CN" altLang="en-US" smtClean="0"/>
              <a:t>2019/1/24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17599-7FD5-B141-9FC5-E469E085BEC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67890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A63F3-4C03-C541-8EB2-F1E8F8BDD8FA}" type="datetimeFigureOut">
              <a:rPr kumimoji="1" lang="zh-CN" altLang="en-US" smtClean="0"/>
              <a:t>2019/1/24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17599-7FD5-B141-9FC5-E469E085BEC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79154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A63F3-4C03-C541-8EB2-F1E8F8BDD8FA}" type="datetimeFigureOut">
              <a:rPr kumimoji="1" lang="zh-CN" altLang="en-US" smtClean="0"/>
              <a:t>2019/1/24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17599-7FD5-B141-9FC5-E469E085BEC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14829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A63F3-4C03-C541-8EB2-F1E8F8BDD8FA}" type="datetimeFigureOut">
              <a:rPr kumimoji="1" lang="zh-CN" altLang="en-US" smtClean="0"/>
              <a:t>2019/1/24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17599-7FD5-B141-9FC5-E469E085BEC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46386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A63F3-4C03-C541-8EB2-F1E8F8BDD8FA}" type="datetimeFigureOut">
              <a:rPr kumimoji="1" lang="zh-CN" altLang="en-US" smtClean="0"/>
              <a:t>2019/1/24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17599-7FD5-B141-9FC5-E469E085BEC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50840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A63F3-4C03-C541-8EB2-F1E8F8BDD8FA}" type="datetimeFigureOut">
              <a:rPr kumimoji="1" lang="zh-CN" altLang="en-US" smtClean="0"/>
              <a:t>2019/1/24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17599-7FD5-B141-9FC5-E469E085BEC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03981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A63F3-4C03-C541-8EB2-F1E8F8BDD8FA}" type="datetimeFigureOut">
              <a:rPr kumimoji="1" lang="zh-CN" altLang="en-US" smtClean="0"/>
              <a:t>2019/1/24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17599-7FD5-B141-9FC5-E469E085BEC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82055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A63F3-4C03-C541-8EB2-F1E8F8BDD8FA}" type="datetimeFigureOut">
              <a:rPr kumimoji="1" lang="zh-CN" altLang="en-US" smtClean="0"/>
              <a:t>2019/1/24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17599-7FD5-B141-9FC5-E469E085BEC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03552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A63F3-4C03-C541-8EB2-F1E8F8BDD8FA}" type="datetimeFigureOut">
              <a:rPr kumimoji="1" lang="zh-CN" altLang="en-US" smtClean="0"/>
              <a:t>2019/1/24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17599-7FD5-B141-9FC5-E469E085BEC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4898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FA63F3-4C03-C541-8EB2-F1E8F8BDD8FA}" type="datetimeFigureOut">
              <a:rPr kumimoji="1" lang="zh-CN" altLang="en-US" smtClean="0"/>
              <a:t>2019/1/24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17599-7FD5-B141-9FC5-E469E085BEC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85535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b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b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39560"/>
            <a:ext cx="9144000" cy="8497560"/>
          </a:xfrm>
          <a:prstGeom prst="rect">
            <a:avLst/>
          </a:prstGeom>
        </p:spPr>
      </p:pic>
      <p:sp>
        <p:nvSpPr>
          <p:cNvPr id="6" name="TextBox 4"/>
          <p:cNvSpPr txBox="1"/>
          <p:nvPr/>
        </p:nvSpPr>
        <p:spPr>
          <a:xfrm>
            <a:off x="4883192" y="5298078"/>
            <a:ext cx="4163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</a:rPr>
              <a:t>选自</a:t>
            </a:r>
            <a:r>
              <a:rPr lang="en-US" altLang="zh-CN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</a:rPr>
              <a:t>《</a:t>
            </a:r>
            <a:r>
              <a:rPr lang="zh-CN" altLang="en-US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</a:rPr>
              <a:t>多维阅读第</a:t>
            </a:r>
            <a:r>
              <a:rPr lang="en-US" altLang="zh-CN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</a:rPr>
              <a:t>10</a:t>
            </a:r>
            <a:r>
              <a:rPr lang="zh-CN" altLang="en-US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</a:rPr>
              <a:t>级 </a:t>
            </a:r>
            <a:r>
              <a:rPr lang="en-US" altLang="zh-CN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</a:rPr>
              <a:t>》</a:t>
            </a:r>
            <a:endParaRPr lang="zh-CN" altLang="en-US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FF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94124" y="213432"/>
            <a:ext cx="69557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No Worries</a:t>
            </a:r>
          </a:p>
          <a:p>
            <a:pPr algn="ctr"/>
            <a:r>
              <a:rPr lang="zh-CN" altLang="zh-CN" sz="6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房顶上的阿尔叔叔</a:t>
            </a:r>
            <a:endParaRPr lang="zh-CN" altLang="en-US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87262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67112" y="1443199"/>
            <a:ext cx="4496499" cy="3884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What do you know from the cover?</a:t>
            </a:r>
          </a:p>
          <a:p>
            <a:pPr marL="342900" indent="-342900">
              <a:lnSpc>
                <a:spcPct val="110000"/>
              </a:lnSpc>
              <a:buFont typeface="Arial"/>
              <a:buChar char="•"/>
            </a:pPr>
            <a:endParaRPr kumimoji="1" lang="en-US" altLang="zh-CN" sz="2800" dirty="0" smtClean="0">
              <a:latin typeface="Times New Roman"/>
              <a:cs typeface="Times New Roman"/>
            </a:endParaRPr>
          </a:p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Who are in the picture?</a:t>
            </a:r>
          </a:p>
          <a:p>
            <a:pPr marL="342900" indent="-342900">
              <a:lnSpc>
                <a:spcPct val="110000"/>
              </a:lnSpc>
              <a:buFont typeface="Arial"/>
              <a:buChar char="•"/>
            </a:pPr>
            <a:endParaRPr kumimoji="1" lang="en-US" altLang="zh-CN" sz="2800" dirty="0" smtClean="0">
              <a:latin typeface="Times New Roman"/>
              <a:cs typeface="Times New Roman"/>
            </a:endParaRPr>
          </a:p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Who do you think is a bit worried? How do you know that?</a:t>
            </a:r>
          </a:p>
        </p:txBody>
      </p:sp>
      <p:pic>
        <p:nvPicPr>
          <p:cNvPr id="7" name="内容占位符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3487" y="1040236"/>
            <a:ext cx="4105012" cy="5394120"/>
          </a:xfrm>
        </p:spPr>
      </p:pic>
      <p:sp>
        <p:nvSpPr>
          <p:cNvPr id="9" name="矩形 8"/>
          <p:cNvSpPr/>
          <p:nvPr/>
        </p:nvSpPr>
        <p:spPr>
          <a:xfrm>
            <a:off x="67112" y="132205"/>
            <a:ext cx="38456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Look and Think</a:t>
            </a:r>
            <a:r>
              <a:rPr lang="zh-CN" alt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zh-CN" alt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2090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93460" y="673220"/>
            <a:ext cx="8731757" cy="1040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What do you think they are going to do?</a:t>
            </a:r>
          </a:p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What do you want to know about this book?</a:t>
            </a:r>
            <a:endParaRPr kumimoji="1" lang="zh-CN" altLang="en-US" sz="2800" dirty="0">
              <a:latin typeface="Times New Roman"/>
              <a:cs typeface="Times New Roman"/>
            </a:endParaRPr>
          </a:p>
        </p:txBody>
      </p:sp>
      <p:pic>
        <p:nvPicPr>
          <p:cNvPr id="7" name="内容占位符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62" y="1850550"/>
            <a:ext cx="7424257" cy="5007450"/>
          </a:xfrm>
        </p:spPr>
      </p:pic>
      <p:sp>
        <p:nvSpPr>
          <p:cNvPr id="9" name="矩形 8"/>
          <p:cNvSpPr/>
          <p:nvPr/>
        </p:nvSpPr>
        <p:spPr>
          <a:xfrm>
            <a:off x="93460" y="26888"/>
            <a:ext cx="38456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Look and Think</a:t>
            </a:r>
            <a:r>
              <a:rPr lang="zh-CN" alt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zh-CN" alt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8285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41362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Read</a:t>
            </a:r>
            <a:r>
              <a:rPr lang="en-US" altLang="zh-CN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and Answer</a:t>
            </a:r>
            <a:r>
              <a:rPr lang="zh-CN" alt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zh-CN" alt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5886" y="1332492"/>
            <a:ext cx="8731757" cy="151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Why did Uncle Al go up on the roof?</a:t>
            </a:r>
          </a:p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What happened when Uncle Al climbed on the roof? What do you think the problem might be?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43277" y="721832"/>
            <a:ext cx="3236968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cs typeface="Times New Roman"/>
              </a:rPr>
              <a:t>Went up on the roof</a:t>
            </a:r>
            <a:endParaRPr kumimoji="1" lang="zh-CN" altLang="en-U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/>
              <a:cs typeface="Times New Roman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0" y="3020036"/>
            <a:ext cx="4511765" cy="3154261"/>
            <a:chOff x="145886" y="2783217"/>
            <a:chExt cx="5517348" cy="3817901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5886" y="2783217"/>
              <a:ext cx="2800101" cy="3817901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9751" y="2783217"/>
              <a:ext cx="2803483" cy="3817901"/>
            </a:xfrm>
            <a:prstGeom prst="rect">
              <a:avLst/>
            </a:prstGeom>
          </p:spPr>
        </p:pic>
      </p:grpSp>
      <p:grpSp>
        <p:nvGrpSpPr>
          <p:cNvPr id="12" name="组合 11"/>
          <p:cNvGrpSpPr/>
          <p:nvPr/>
        </p:nvGrpSpPr>
        <p:grpSpPr>
          <a:xfrm>
            <a:off x="4511764" y="3020037"/>
            <a:ext cx="4632235" cy="3154260"/>
            <a:chOff x="4888856" y="3020038"/>
            <a:chExt cx="4332158" cy="299851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88856" y="3020038"/>
              <a:ext cx="2196502" cy="2998514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8246" y="3020038"/>
              <a:ext cx="2202768" cy="299851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7462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61483" y="656948"/>
            <a:ext cx="8731757" cy="1040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What did Uncle Al do on the roof?</a:t>
            </a:r>
          </a:p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What did Jack do when Uncle Al was stuck on the roof?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8184" y="71314"/>
            <a:ext cx="288463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cs typeface="Times New Roman"/>
              </a:rPr>
              <a:t>Stuck on the roof</a:t>
            </a:r>
            <a:endParaRPr kumimoji="1" lang="zh-CN" altLang="en-U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/>
              <a:cs typeface="Times New Roman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232327" y="1628581"/>
            <a:ext cx="4195034" cy="2709644"/>
            <a:chOff x="246261" y="2678565"/>
            <a:chExt cx="5151214" cy="3561128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261" y="2678566"/>
              <a:ext cx="2611780" cy="3561127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2541" y="2678565"/>
              <a:ext cx="2614934" cy="3561127"/>
            </a:xfrm>
            <a:prstGeom prst="rect">
              <a:avLst/>
            </a:prstGeom>
          </p:spPr>
        </p:pic>
      </p:grpSp>
      <p:grpSp>
        <p:nvGrpSpPr>
          <p:cNvPr id="12" name="组合 11"/>
          <p:cNvGrpSpPr/>
          <p:nvPr/>
        </p:nvGrpSpPr>
        <p:grpSpPr>
          <a:xfrm>
            <a:off x="4511738" y="1628581"/>
            <a:ext cx="4186106" cy="2667700"/>
            <a:chOff x="4655890" y="2801922"/>
            <a:chExt cx="4294368" cy="2967989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5890" y="2801922"/>
              <a:ext cx="2180341" cy="2967985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6119" y="2801925"/>
              <a:ext cx="2174139" cy="2967986"/>
            </a:xfrm>
            <a:prstGeom prst="rect">
              <a:avLst/>
            </a:prstGeom>
          </p:spPr>
        </p:pic>
      </p:grpSp>
      <p:grpSp>
        <p:nvGrpSpPr>
          <p:cNvPr id="13" name="组合 12"/>
          <p:cNvGrpSpPr/>
          <p:nvPr/>
        </p:nvGrpSpPr>
        <p:grpSpPr>
          <a:xfrm>
            <a:off x="115867" y="3661796"/>
            <a:ext cx="4311494" cy="3028426"/>
            <a:chOff x="302819" y="2617364"/>
            <a:chExt cx="5223115" cy="3619850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19" y="2617364"/>
              <a:ext cx="2658054" cy="3619850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66720" y="2617364"/>
              <a:ext cx="2659214" cy="3619850"/>
            </a:xfrm>
            <a:prstGeom prst="rect">
              <a:avLst/>
            </a:prstGeom>
          </p:spPr>
        </p:pic>
      </p:grpSp>
      <p:grpSp>
        <p:nvGrpSpPr>
          <p:cNvPr id="16" name="组合 15"/>
          <p:cNvGrpSpPr/>
          <p:nvPr/>
        </p:nvGrpSpPr>
        <p:grpSpPr>
          <a:xfrm>
            <a:off x="4511738" y="3661796"/>
            <a:ext cx="4186106" cy="3028426"/>
            <a:chOff x="3139918" y="2734809"/>
            <a:chExt cx="5735636" cy="3942261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39918" y="2734809"/>
              <a:ext cx="2894799" cy="3942259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5994" y="2734811"/>
              <a:ext cx="2899560" cy="39422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10258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60405" y="908618"/>
            <a:ext cx="8731757" cy="1040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How did Uncle Al get off the roof?</a:t>
            </a:r>
          </a:p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How do you think the story might end?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60405" y="173824"/>
            <a:ext cx="3027243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cs typeface="Times New Roman"/>
              </a:rPr>
              <a:t>Swung off the roof</a:t>
            </a:r>
            <a:endParaRPr kumimoji="1" lang="zh-CN" altLang="en-U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/>
              <a:cs typeface="Times New Roman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0" y="2684476"/>
            <a:ext cx="4686396" cy="3080417"/>
            <a:chOff x="294628" y="2948291"/>
            <a:chExt cx="4946137" cy="3429000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628" y="2948291"/>
              <a:ext cx="2517913" cy="3429000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5889" y="2948291"/>
              <a:ext cx="2514876" cy="3429000"/>
            </a:xfrm>
            <a:prstGeom prst="rect">
              <a:avLst/>
            </a:prstGeom>
          </p:spPr>
        </p:pic>
      </p:grpSp>
      <p:grpSp>
        <p:nvGrpSpPr>
          <p:cNvPr id="12" name="组合 11"/>
          <p:cNvGrpSpPr/>
          <p:nvPr/>
        </p:nvGrpSpPr>
        <p:grpSpPr>
          <a:xfrm>
            <a:off x="4686396" y="2684476"/>
            <a:ext cx="4457604" cy="3080417"/>
            <a:chOff x="4521667" y="3112315"/>
            <a:chExt cx="4619789" cy="3181085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21667" y="3112315"/>
              <a:ext cx="2337906" cy="3181085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04567" y="3112315"/>
              <a:ext cx="2336889" cy="31810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993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86883" y="54157"/>
            <a:ext cx="40446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Make a Story Map:</a:t>
            </a:r>
            <a:endParaRPr lang="zh-CN" alt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0" y="692099"/>
            <a:ext cx="9068499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00" b="1" dirty="0" smtClean="0">
                <a:latin typeface="Times New Roman"/>
                <a:cs typeface="Times New Roman"/>
              </a:rPr>
              <a:t>Use the following chart to create a story map for</a:t>
            </a:r>
            <a:r>
              <a:rPr kumimoji="1" lang="en-US" altLang="zh-CN" sz="2400" b="1" i="1" dirty="0" smtClean="0">
                <a:latin typeface="Times New Roman"/>
                <a:cs typeface="Times New Roman"/>
              </a:rPr>
              <a:t> No Worries</a:t>
            </a:r>
            <a:r>
              <a:rPr kumimoji="1" lang="en-US" altLang="zh-CN" sz="2800" b="1" i="1" dirty="0" smtClean="0">
                <a:latin typeface="Times New Roman"/>
                <a:cs typeface="Times New Roman"/>
              </a:rPr>
              <a:t>.</a:t>
            </a:r>
            <a:endParaRPr kumimoji="1" lang="zh-CN" altLang="en-US" sz="2800" b="1" i="1" dirty="0">
              <a:latin typeface="Times New Roman"/>
              <a:cs typeface="Times New Roman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765" y="1302453"/>
            <a:ext cx="6694413" cy="5555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00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8544" y="8388"/>
            <a:ext cx="575657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Read</a:t>
            </a:r>
            <a:r>
              <a:rPr lang="en-US" altLang="zh-CN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Again and Compare</a:t>
            </a:r>
            <a:r>
              <a:rPr lang="zh-CN" alt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zh-CN" alt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2984" y="654719"/>
            <a:ext cx="8731757" cy="1005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What do you think Jack meant by </a:t>
            </a:r>
            <a:r>
              <a:rPr kumimoji="1" lang="en-US" altLang="zh-CN" sz="2800" dirty="0">
                <a:latin typeface="Times New Roman"/>
                <a:cs typeface="Times New Roman"/>
              </a:rPr>
              <a:t>saying “But these paints are all different </a:t>
            </a:r>
            <a:r>
              <a:rPr kumimoji="1" lang="en-US" altLang="zh-CN" sz="2800" dirty="0" err="1" smtClean="0">
                <a:latin typeface="Times New Roman"/>
                <a:cs typeface="Times New Roman"/>
              </a:rPr>
              <a:t>colours</a:t>
            </a:r>
            <a:r>
              <a:rPr kumimoji="1" lang="en-US" altLang="zh-CN" sz="2800" dirty="0">
                <a:latin typeface="Times New Roman"/>
                <a:cs typeface="Times New Roman"/>
              </a:rPr>
              <a:t>”?</a:t>
            </a:r>
            <a:endParaRPr kumimoji="1" lang="zh-CN" altLang="en-US" sz="2800" dirty="0">
              <a:latin typeface="Times New Roman"/>
              <a:cs typeface="Times New Roman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772451" y="1760805"/>
            <a:ext cx="7616540" cy="4992333"/>
            <a:chOff x="145886" y="2783217"/>
            <a:chExt cx="5517348" cy="3817901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5886" y="2783217"/>
              <a:ext cx="2800101" cy="3817901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9751" y="2783217"/>
              <a:ext cx="2803483" cy="3817901"/>
            </a:xfrm>
            <a:prstGeom prst="rect">
              <a:avLst/>
            </a:prstGeom>
          </p:spPr>
        </p:pic>
      </p:grpSp>
      <p:sp>
        <p:nvSpPr>
          <p:cNvPr id="2" name="圆角矩形 1"/>
          <p:cNvSpPr/>
          <p:nvPr/>
        </p:nvSpPr>
        <p:spPr>
          <a:xfrm>
            <a:off x="936177" y="3249747"/>
            <a:ext cx="2260029" cy="349129"/>
          </a:xfrm>
          <a:prstGeom prst="roundRect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34556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45283" y="1770077"/>
            <a:ext cx="7441035" cy="4949505"/>
            <a:chOff x="246261" y="2678565"/>
            <a:chExt cx="5151214" cy="3561128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261" y="2678566"/>
              <a:ext cx="2611780" cy="3561127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2541" y="2678565"/>
              <a:ext cx="2614934" cy="3561127"/>
            </a:xfrm>
            <a:prstGeom prst="rect">
              <a:avLst/>
            </a:prstGeom>
          </p:spPr>
        </p:pic>
      </p:grpSp>
      <p:sp>
        <p:nvSpPr>
          <p:cNvPr id="6" name="矩形 5"/>
          <p:cNvSpPr/>
          <p:nvPr/>
        </p:nvSpPr>
        <p:spPr>
          <a:xfrm>
            <a:off x="101681" y="99791"/>
            <a:ext cx="575657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Read</a:t>
            </a:r>
            <a:r>
              <a:rPr lang="en-US" altLang="zh-CN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zh-CN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gain and Compare</a:t>
            </a:r>
            <a:r>
              <a:rPr lang="zh-CN" alt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zh-CN" alt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1681" y="846790"/>
            <a:ext cx="8731757" cy="531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What made Uncle Al laugh loudly?</a:t>
            </a:r>
            <a:endParaRPr kumimoji="1" lang="zh-CN" altLang="en-US" sz="28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1845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03339" y="1526796"/>
            <a:ext cx="7934470" cy="5089905"/>
            <a:chOff x="4655890" y="2801922"/>
            <a:chExt cx="4294368" cy="2967989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5890" y="2801922"/>
              <a:ext cx="2180341" cy="2967985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6119" y="2801925"/>
              <a:ext cx="2174139" cy="2967986"/>
            </a:xfrm>
            <a:prstGeom prst="rect">
              <a:avLst/>
            </a:prstGeom>
          </p:spPr>
        </p:pic>
      </p:grpSp>
      <p:sp>
        <p:nvSpPr>
          <p:cNvPr id="6" name="矩形 5"/>
          <p:cNvSpPr/>
          <p:nvPr/>
        </p:nvSpPr>
        <p:spPr>
          <a:xfrm>
            <a:off x="157590" y="115075"/>
            <a:ext cx="575657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Read</a:t>
            </a:r>
            <a:r>
              <a:rPr lang="en-US" altLang="zh-CN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Again and Compare</a:t>
            </a:r>
            <a:r>
              <a:rPr lang="zh-CN" alt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zh-CN" alt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7590" y="761406"/>
            <a:ext cx="8877353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Why do you think Uncle Al stopped painting the roof?</a:t>
            </a:r>
            <a:endParaRPr kumimoji="1" lang="zh-CN" altLang="en-US" sz="2800" dirty="0">
              <a:latin typeface="Times New Roman"/>
              <a:cs typeface="Times New Roman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503339" y="3061981"/>
            <a:ext cx="4151037" cy="3546323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4669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620785" y="1869326"/>
            <a:ext cx="7290033" cy="4988673"/>
            <a:chOff x="302819" y="2617364"/>
            <a:chExt cx="5223115" cy="3619850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19" y="2617364"/>
              <a:ext cx="2658054" cy="3619850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66720" y="2617364"/>
              <a:ext cx="2659214" cy="3619850"/>
            </a:xfrm>
            <a:prstGeom prst="rect">
              <a:avLst/>
            </a:prstGeom>
          </p:spPr>
        </p:pic>
      </p:grpSp>
      <p:sp>
        <p:nvSpPr>
          <p:cNvPr id="6" name="矩形 5"/>
          <p:cNvSpPr/>
          <p:nvPr/>
        </p:nvSpPr>
        <p:spPr>
          <a:xfrm>
            <a:off x="70489" y="11833"/>
            <a:ext cx="575657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Read</a:t>
            </a:r>
            <a:r>
              <a:rPr lang="en-US" altLang="zh-CN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zh-CN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gain and Compare</a:t>
            </a:r>
            <a:r>
              <a:rPr lang="zh-CN" alt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zh-CN" alt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64286" y="654973"/>
            <a:ext cx="8731757" cy="1040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How do you know Uncle Al was bossy?</a:t>
            </a:r>
          </a:p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How do you think Jack was feeling? Why?</a:t>
            </a:r>
            <a:endParaRPr kumimoji="1" lang="zh-CN" altLang="en-US" sz="2800" dirty="0">
              <a:latin typeface="Times New Roman"/>
              <a:cs typeface="Times New Roman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964734" y="3414319"/>
            <a:ext cx="3011647" cy="3218433"/>
          </a:xfrm>
          <a:prstGeom prst="roundRect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4436174" y="2052411"/>
            <a:ext cx="1679399" cy="1722635"/>
          </a:xfrm>
          <a:prstGeom prst="roundRect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4669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62062" y="1418152"/>
            <a:ext cx="7488678" cy="5318208"/>
            <a:chOff x="3139918" y="2734809"/>
            <a:chExt cx="5735636" cy="3942261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39918" y="2734809"/>
              <a:ext cx="2894799" cy="3942259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5994" y="2734811"/>
              <a:ext cx="2899560" cy="3942259"/>
            </a:xfrm>
            <a:prstGeom prst="rect">
              <a:avLst/>
            </a:prstGeom>
          </p:spPr>
        </p:pic>
      </p:grpSp>
      <p:sp>
        <p:nvSpPr>
          <p:cNvPr id="6" name="矩形 5"/>
          <p:cNvSpPr/>
          <p:nvPr/>
        </p:nvSpPr>
        <p:spPr>
          <a:xfrm>
            <a:off x="95656" y="25166"/>
            <a:ext cx="575657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Read</a:t>
            </a:r>
            <a:r>
              <a:rPr lang="en-US" altLang="zh-CN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Again and Compare</a:t>
            </a:r>
            <a:r>
              <a:rPr lang="zh-CN" alt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zh-CN" alt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49890" y="746122"/>
            <a:ext cx="8731757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Why do you think Jack was not painting either?</a:t>
            </a:r>
            <a:endParaRPr kumimoji="1" lang="zh-CN" altLang="en-US" sz="2800" dirty="0">
              <a:latin typeface="Times New Roman"/>
              <a:cs typeface="Times New Roman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41266" y="3792204"/>
            <a:ext cx="3561617" cy="2944153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0235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021933" y="1949495"/>
            <a:ext cx="7180790" cy="4908505"/>
            <a:chOff x="294628" y="2948291"/>
            <a:chExt cx="4946137" cy="3429000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628" y="2948291"/>
              <a:ext cx="2517913" cy="3429000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5889" y="2948291"/>
              <a:ext cx="2514876" cy="3429000"/>
            </a:xfrm>
            <a:prstGeom prst="rect">
              <a:avLst/>
            </a:prstGeom>
          </p:spPr>
        </p:pic>
      </p:grpSp>
      <p:sp>
        <p:nvSpPr>
          <p:cNvPr id="6" name="矩形 5"/>
          <p:cNvSpPr/>
          <p:nvPr/>
        </p:nvSpPr>
        <p:spPr>
          <a:xfrm>
            <a:off x="87266" y="0"/>
            <a:ext cx="575657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Read</a:t>
            </a:r>
            <a:r>
              <a:rPr lang="en-US" altLang="zh-CN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Again and Compare</a:t>
            </a:r>
            <a:r>
              <a:rPr lang="zh-CN" alt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zh-CN" alt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0" y="646331"/>
            <a:ext cx="8892626" cy="151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Do you think this was a sensible idea? Why? Why not?</a:t>
            </a:r>
          </a:p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What other ways could Uncle Al have to solve this problem?</a:t>
            </a:r>
            <a:endParaRPr kumimoji="1" lang="zh-CN" altLang="en-US" sz="2800" dirty="0">
              <a:latin typeface="Times New Roman"/>
              <a:cs typeface="Times New Roman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4758438" y="1957884"/>
            <a:ext cx="4066780" cy="2994869"/>
          </a:xfrm>
          <a:prstGeom prst="ellipse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3096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83889" y="99791"/>
            <a:ext cx="52177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Character</a:t>
            </a:r>
            <a:r>
              <a:rPr lang="en-US" altLang="zh-CN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Comparison</a:t>
            </a:r>
            <a:r>
              <a:rPr lang="zh-CN" alt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zh-CN" alt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2349" y="754013"/>
            <a:ext cx="8731757" cy="1953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800" b="1" dirty="0" smtClean="0">
                <a:latin typeface="Times New Roman"/>
                <a:cs typeface="Times New Roman"/>
              </a:rPr>
              <a:t>Use this diagram to compare the differences and similarities between Uncle Al and Jack. Write their unique traits in the circles and the traits that they share in the center.</a:t>
            </a:r>
            <a:endParaRPr kumimoji="1" lang="zh-CN" altLang="en-US" sz="2800" b="1" dirty="0">
              <a:latin typeface="Times New Roman"/>
              <a:cs typeface="Times New Roman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394283" y="3145872"/>
            <a:ext cx="4706223" cy="3516385"/>
          </a:xfrm>
          <a:prstGeom prst="ellipse">
            <a:avLst/>
          </a:prstGeom>
          <a:noFill/>
          <a:ln w="254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935834" y="3154262"/>
            <a:ext cx="4763549" cy="3598876"/>
          </a:xfrm>
          <a:prstGeom prst="ellipse">
            <a:avLst/>
          </a:prstGeom>
          <a:noFill/>
          <a:ln w="254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740" y="3410474"/>
            <a:ext cx="1266737" cy="121710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080" y="3410474"/>
            <a:ext cx="1107348" cy="115313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218886" y="2768367"/>
            <a:ext cx="123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b="1" dirty="0">
                <a:solidFill>
                  <a:srgbClr val="0070C0"/>
                </a:solidFill>
                <a:latin typeface="Times New Roman"/>
                <a:cs typeface="Times New Roman"/>
              </a:rPr>
              <a:t>Uncle Al</a:t>
            </a:r>
            <a:endParaRPr lang="zh-CN" altLang="en-US" sz="2000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26062" y="2768367"/>
            <a:ext cx="73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b="1" dirty="0">
                <a:solidFill>
                  <a:srgbClr val="0070C0"/>
                </a:solidFill>
                <a:latin typeface="Times New Roman"/>
                <a:cs typeface="Times New Roman"/>
              </a:rPr>
              <a:t>Jack</a:t>
            </a:r>
            <a:endParaRPr lang="zh-CN" altLang="en-US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013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67780" y="167340"/>
            <a:ext cx="39610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Reading Theater</a:t>
            </a:r>
            <a:r>
              <a:rPr lang="zh-CN" alt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zh-CN" alt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12244" y="999112"/>
            <a:ext cx="833747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Get four students in a group to role play the story. </a:t>
            </a:r>
          </a:p>
          <a:p>
            <a:pPr>
              <a:lnSpc>
                <a:spcPct val="150000"/>
              </a:lnSpc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    </a:t>
            </a:r>
            <a:r>
              <a:rPr kumimoji="1" lang="en-US" altLang="zh-CN" sz="2800" dirty="0" smtClean="0">
                <a:latin typeface="Times New Roman"/>
                <a:cs typeface="Times New Roman"/>
              </a:rPr>
              <a:t>(</a:t>
            </a:r>
            <a:r>
              <a:rPr kumimoji="1" lang="en-US" altLang="zh-CN" sz="2800" i="1" dirty="0" smtClean="0">
                <a:latin typeface="Times New Roman"/>
                <a:cs typeface="Times New Roman"/>
              </a:rPr>
              <a:t>director</a:t>
            </a:r>
            <a:r>
              <a:rPr kumimoji="1" lang="en-US" altLang="zh-CN" sz="2800" i="1" dirty="0" smtClean="0">
                <a:latin typeface="Times New Roman"/>
                <a:cs typeface="Times New Roman"/>
              </a:rPr>
              <a:t>, </a:t>
            </a:r>
            <a:r>
              <a:rPr kumimoji="1" lang="en-US" altLang="zh-CN" sz="2800" i="1" dirty="0" smtClean="0">
                <a:latin typeface="Times New Roman"/>
                <a:cs typeface="Times New Roman"/>
              </a:rPr>
              <a:t>narrator</a:t>
            </a:r>
            <a:r>
              <a:rPr kumimoji="1" lang="en-US" altLang="zh-CN" sz="2800" i="1" dirty="0" smtClean="0">
                <a:latin typeface="Times New Roman"/>
                <a:cs typeface="Times New Roman"/>
              </a:rPr>
              <a:t>, Uncle Al, Jack </a:t>
            </a:r>
            <a:r>
              <a:rPr kumimoji="1" lang="en-US" altLang="zh-CN" sz="2800" dirty="0" smtClean="0">
                <a:latin typeface="Times New Roman"/>
                <a:cs typeface="Times New Roman"/>
              </a:rPr>
              <a:t>)</a:t>
            </a: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The director will tell the whole story briefly. The narrator will read the </a:t>
            </a:r>
            <a:r>
              <a:rPr kumimoji="1" lang="en-US" altLang="zh-CN" sz="2800" dirty="0" err="1" smtClean="0">
                <a:latin typeface="Times New Roman"/>
                <a:cs typeface="Times New Roman"/>
              </a:rPr>
              <a:t>narratage</a:t>
            </a:r>
            <a:r>
              <a:rPr kumimoji="1" lang="zh-CN" altLang="en-US" sz="2800" dirty="0">
                <a:latin typeface="Times New Roman"/>
                <a:cs typeface="Times New Roman"/>
              </a:rPr>
              <a:t>（旁白）</a:t>
            </a:r>
            <a:r>
              <a:rPr kumimoji="1" lang="en-US" altLang="zh-CN" sz="2800" dirty="0" smtClean="0">
                <a:latin typeface="Times New Roman"/>
                <a:cs typeface="Times New Roman"/>
              </a:rPr>
              <a:t> in the story. The other two will play Uncle Al and Jack respectively. </a:t>
            </a:r>
            <a:endParaRPr kumimoji="1" lang="zh-CN" altLang="en-US" sz="2800" dirty="0">
              <a:latin typeface="Times New Roman"/>
              <a:cs typeface="Times New Roman"/>
            </a:endParaRPr>
          </a:p>
        </p:txBody>
      </p:sp>
      <p:pic>
        <p:nvPicPr>
          <p:cNvPr id="3" name="图片 2" descr="roleplay-1024x6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509" y="4463739"/>
            <a:ext cx="3632491" cy="241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582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86426" y="325214"/>
            <a:ext cx="42899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Think and Discuss</a:t>
            </a:r>
            <a:r>
              <a:rPr lang="zh-CN" alt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endParaRPr lang="zh-CN" alt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86426" y="1586481"/>
            <a:ext cx="58545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30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Why is the book titled </a:t>
            </a:r>
            <a:r>
              <a:rPr kumimoji="1" lang="en-US" altLang="zh-CN" sz="2800" b="1" i="1" dirty="0" smtClean="0">
                <a:latin typeface="Times New Roman"/>
                <a:cs typeface="Times New Roman"/>
              </a:rPr>
              <a:t>No Worries</a:t>
            </a:r>
            <a:r>
              <a:rPr kumimoji="1" lang="en-US" altLang="zh-CN" sz="2800" dirty="0" smtClean="0">
                <a:latin typeface="Times New Roman"/>
                <a:cs typeface="Times New Roman"/>
              </a:rPr>
              <a:t>?</a:t>
            </a:r>
          </a:p>
          <a:p>
            <a:pPr marL="342900" indent="-342900">
              <a:lnSpc>
                <a:spcPct val="300000"/>
              </a:lnSpc>
              <a:buFont typeface="Arial"/>
              <a:buChar char="•"/>
            </a:pPr>
            <a:r>
              <a:rPr kumimoji="1" lang="en-US" altLang="zh-CN" sz="2800" dirty="0" smtClean="0">
                <a:latin typeface="Times New Roman"/>
                <a:cs typeface="Times New Roman"/>
              </a:rPr>
              <a:t>Why does the author write this book?</a:t>
            </a:r>
          </a:p>
        </p:txBody>
      </p:sp>
      <p:pic>
        <p:nvPicPr>
          <p:cNvPr id="2" name="图片 1" descr="thinkingman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954" y="1141725"/>
            <a:ext cx="2974489" cy="5357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54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99225" y="33935"/>
            <a:ext cx="39934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Make a New Story:</a:t>
            </a:r>
            <a:endParaRPr lang="zh-CN" alt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2512" y="706191"/>
            <a:ext cx="87317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800" b="1" dirty="0" smtClean="0">
                <a:latin typeface="Times New Roman"/>
                <a:cs typeface="Times New Roman"/>
              </a:rPr>
              <a:t>If you were Uncle Al or Jack, what would you do?</a:t>
            </a:r>
          </a:p>
        </p:txBody>
      </p:sp>
      <p:pic>
        <p:nvPicPr>
          <p:cNvPr id="3" name="图片 2" descr="屏幕快照 2018-10-01 上午4.00.5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708" y="1434517"/>
            <a:ext cx="3830652" cy="5514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890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431</Words>
  <Application>Microsoft Office PowerPoint</Application>
  <PresentationFormat>全屏显示(4:3)</PresentationFormat>
  <Paragraphs>51</Paragraphs>
  <Slides>17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apple wang</dc:creator>
  <cp:lastModifiedBy>fltrp</cp:lastModifiedBy>
  <cp:revision>41</cp:revision>
  <dcterms:created xsi:type="dcterms:W3CDTF">2018-09-30T17:54:35Z</dcterms:created>
  <dcterms:modified xsi:type="dcterms:W3CDTF">2019-01-24T00:51:24Z</dcterms:modified>
</cp:coreProperties>
</file>