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6" r:id="rId1"/>
  </p:sldMasterIdLst>
  <p:notesMasterIdLst>
    <p:notesMasterId r:id="rId20"/>
  </p:notesMasterIdLst>
  <p:handoutMasterIdLst>
    <p:handoutMasterId r:id="rId21"/>
  </p:handoutMasterIdLst>
  <p:sldIdLst>
    <p:sldId id="282" r:id="rId2"/>
    <p:sldId id="398" r:id="rId3"/>
    <p:sldId id="320" r:id="rId4"/>
    <p:sldId id="372" r:id="rId5"/>
    <p:sldId id="399" r:id="rId6"/>
    <p:sldId id="382" r:id="rId7"/>
    <p:sldId id="385" r:id="rId8"/>
    <p:sldId id="389" r:id="rId9"/>
    <p:sldId id="384" r:id="rId10"/>
    <p:sldId id="386" r:id="rId11"/>
    <p:sldId id="390" r:id="rId12"/>
    <p:sldId id="387" r:id="rId13"/>
    <p:sldId id="394" r:id="rId14"/>
    <p:sldId id="391" r:id="rId15"/>
    <p:sldId id="395" r:id="rId16"/>
    <p:sldId id="397" r:id="rId17"/>
    <p:sldId id="357" r:id="rId18"/>
    <p:sldId id="336" r:id="rId19"/>
  </p:sldIdLst>
  <p:sldSz cx="12192000" cy="6858000"/>
  <p:notesSz cx="6807200" cy="9939338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72" userDrawn="1">
          <p15:clr>
            <a:srgbClr val="A4A3A4"/>
          </p15:clr>
        </p15:guide>
        <p15:guide id="2" pos="686" userDrawn="1">
          <p15:clr>
            <a:srgbClr val="A4A3A4"/>
          </p15:clr>
        </p15:guide>
        <p15:guide id="3" pos="7015" userDrawn="1">
          <p15:clr>
            <a:srgbClr val="A4A3A4"/>
          </p15:clr>
        </p15:guide>
        <p15:guide id="4" orient="horz" pos="51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503279063" name="laura" initials="l" lastIdx="10" clrIdx="1"/>
  <p:cmAuthor id="1" name="Microsoft 帐户" initials="M帐" lastIdx="8" clrIdx="0"/>
  <p:cmAuthor id="503279064" name="FLTRP_JCSZ" initials="FLTRP_JCS" lastIdx="3" clrIdx="2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5643"/>
    <a:srgbClr val="EAEFF7"/>
    <a:srgbClr val="3A5542"/>
    <a:srgbClr val="1784AD"/>
    <a:srgbClr val="014E6A"/>
    <a:srgbClr val="AE0203"/>
    <a:srgbClr val="711000"/>
    <a:srgbClr val="01431D"/>
    <a:srgbClr val="01621F"/>
    <a:srgbClr val="A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中度样式 4 - 强调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494" autoAdjust="0"/>
    <p:restoredTop sz="93858" autoAdjust="0"/>
  </p:normalViewPr>
  <p:slideViewPr>
    <p:cSldViewPr snapToGrid="0" showGuides="1">
      <p:cViewPr varScale="1">
        <p:scale>
          <a:sx n="40" d="100"/>
          <a:sy n="40" d="100"/>
        </p:scale>
        <p:origin x="65" y="636"/>
      </p:cViewPr>
      <p:guideLst>
        <p:guide orient="horz" pos="3972"/>
        <p:guide pos="686"/>
        <p:guide pos="7015"/>
        <p:guide orient="horz" pos="51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2025/8/28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2025/8/28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CD9E09-859B-19CC-C0B0-FB9FE955BB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幻灯片图像占位符 1">
            <a:extLst>
              <a:ext uri="{FF2B5EF4-FFF2-40B4-BE49-F238E27FC236}">
                <a16:creationId xmlns:a16="http://schemas.microsoft.com/office/drawing/2014/main" id="{66D2836D-C638-7A33-B6B8-21A25C1BCE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05" name="备注占位符 2">
            <a:extLst>
              <a:ext uri="{FF2B5EF4-FFF2-40B4-BE49-F238E27FC236}">
                <a16:creationId xmlns:a16="http://schemas.microsoft.com/office/drawing/2014/main" id="{F62B6028-F6AA-470F-DC8E-477187552D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en-US" altLang="zh-CN" dirty="0"/>
          </a:p>
        </p:txBody>
      </p:sp>
      <p:sp>
        <p:nvSpPr>
          <p:cNvPr id="1048606" name="灯片编号占位符 3">
            <a:extLst>
              <a:ext uri="{FF2B5EF4-FFF2-40B4-BE49-F238E27FC236}">
                <a16:creationId xmlns:a16="http://schemas.microsoft.com/office/drawing/2014/main" id="{3CB0C070-820D-BCCD-1482-10D71940683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92502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2025/8/28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677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032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241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2025/8/28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9770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7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副标题 2"/>
          <p:cNvSpPr txBox="1"/>
          <p:nvPr/>
        </p:nvSpPr>
        <p:spPr>
          <a:xfrm>
            <a:off x="1395663" y="3771491"/>
            <a:ext cx="9740650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次：二年级上册               学    科：英语（外研社版）</a:t>
            </a:r>
          </a:p>
          <a:p>
            <a:r>
              <a:rPr lang="zh-CN" altLang="en-US" sz="2800" dirty="0"/>
              <a:t>主讲人：毛珊</a:t>
            </a:r>
            <a:r>
              <a:rPr lang="en-US" altLang="zh-CN" sz="2800" dirty="0"/>
              <a:t>  </a:t>
            </a:r>
            <a:r>
              <a:rPr lang="zh-CN" altLang="en-US" sz="2800" dirty="0"/>
              <a:t>                     </a:t>
            </a:r>
            <a:r>
              <a:rPr lang="en-US" altLang="zh-CN" sz="2800" dirty="0"/>
              <a:t>    </a:t>
            </a:r>
            <a:r>
              <a:rPr lang="zh-CN" altLang="en-US" sz="2800" dirty="0"/>
              <a:t>学    校：成都市石笋街小学校</a:t>
            </a:r>
          </a:p>
        </p:txBody>
      </p:sp>
      <p:sp>
        <p:nvSpPr>
          <p:cNvPr id="5" name="标题 1">
            <a:extLst>
              <a:ext uri="{FF2B5EF4-FFF2-40B4-BE49-F238E27FC236}">
                <a16:creationId xmlns:a16="http://schemas.microsoft.com/office/drawing/2014/main" id="{3706D007-75DB-F3C7-B830-140987157DC0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3 Animals</a:t>
            </a:r>
            <a: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Period 2 Let’s read! 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BF9BA3-C277-AB4F-0781-B335D44B7E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9E5D83FB-6710-E205-1805-94B48D2FE7BA}"/>
              </a:ext>
            </a:extLst>
          </p:cNvPr>
          <p:cNvSpPr txBox="1"/>
          <p:nvPr/>
        </p:nvSpPr>
        <p:spPr>
          <a:xfrm>
            <a:off x="952475" y="2515863"/>
            <a:ext cx="10287049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在看图片、听录音、朗读课文等活动中，梳理、理解故事内容，掌握表示请求的祈使句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  <a:endParaRPr lang="zh-CN" altLang="en-US" sz="2800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掌握并灵活运用动物</a:t>
            </a:r>
            <a:r>
              <a:rPr lang="zh-CN" altLang="en-US" sz="2800" kern="100" dirty="0" smtClean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词汇。</a:t>
            </a:r>
            <a:endParaRPr lang="zh-CN" altLang="en-US" sz="2800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小组合作表演故事，模仿故事角色的语音、语调、表情和动作，深入体会故事角色的情感，感悟、理解故事传递的道理。</a:t>
            </a:r>
          </a:p>
        </p:txBody>
      </p:sp>
      <p:sp>
        <p:nvSpPr>
          <p:cNvPr id="2" name="标题 27">
            <a:extLst>
              <a:ext uri="{FF2B5EF4-FFF2-40B4-BE49-F238E27FC236}">
                <a16:creationId xmlns:a16="http://schemas.microsoft.com/office/drawing/2014/main" id="{E0BAFB59-7E28-36E8-91E5-16C5A566580C}"/>
              </a:ext>
            </a:extLst>
          </p:cNvPr>
          <p:cNvSpPr txBox="1"/>
          <p:nvPr/>
        </p:nvSpPr>
        <p:spPr>
          <a:xfrm>
            <a:off x="-746503" y="1941823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  <p:extLst>
      <p:ext uri="{BB962C8B-B14F-4D97-AF65-F5344CB8AC3E}">
        <p14:creationId xmlns:p14="http://schemas.microsoft.com/office/powerpoint/2010/main" val="16365529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0" y="854710"/>
            <a:ext cx="2685395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5BED549A-135B-4602-F4A8-F156AEECD071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AA083BC9-414E-C83B-ADE8-28D5D57F451A}"/>
              </a:ext>
            </a:extLst>
          </p:cNvPr>
          <p:cNvSpPr txBox="1"/>
          <p:nvPr/>
        </p:nvSpPr>
        <p:spPr>
          <a:xfrm>
            <a:off x="3877532" y="3644920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23</a:t>
            </a:r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CA93A4F3-4A55-70F6-F60B-FC1986D5F1C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802" b="8609"/>
          <a:stretch>
            <a:fillRect/>
          </a:stretch>
        </p:blipFill>
        <p:spPr>
          <a:xfrm>
            <a:off x="1464816" y="2121763"/>
            <a:ext cx="2554936" cy="3559946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99AC8519-0281-48BB-4C64-2C09B29CAC5E}"/>
              </a:ext>
            </a:extLst>
          </p:cNvPr>
          <p:cNvSpPr txBox="1"/>
          <p:nvPr/>
        </p:nvSpPr>
        <p:spPr>
          <a:xfrm>
            <a:off x="0" y="845085"/>
            <a:ext cx="4129548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Look and say.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D45A781D-76D5-FB6F-EAFC-F8341986AAA6}"/>
              </a:ext>
            </a:extLst>
          </p:cNvPr>
          <p:cNvSpPr txBox="1"/>
          <p:nvPr/>
        </p:nvSpPr>
        <p:spPr>
          <a:xfrm>
            <a:off x="6256781" y="2709064"/>
            <a:ext cx="242245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What are they? </a:t>
            </a:r>
          </a:p>
          <a:p>
            <a:r>
              <a:rPr lang="en-US" altLang="zh-CN" sz="2400" dirty="0">
                <a:solidFill>
                  <a:srgbClr val="FF0000"/>
                </a:solidFill>
              </a:rPr>
              <a:t>A tiger and a fox.</a:t>
            </a:r>
            <a:endParaRPr lang="en-US" altLang="zh-CN" sz="2400" dirty="0"/>
          </a:p>
          <a:p>
            <a:endParaRPr lang="en-US" altLang="zh-CN" sz="2400" dirty="0"/>
          </a:p>
          <a:p>
            <a:r>
              <a:rPr lang="en-US" altLang="zh-CN" sz="2400" dirty="0"/>
              <a:t>Where are they?</a:t>
            </a:r>
          </a:p>
          <a:p>
            <a:r>
              <a:rPr lang="en-US" altLang="zh-CN" sz="2400" dirty="0">
                <a:solidFill>
                  <a:srgbClr val="FF0000"/>
                </a:solidFill>
              </a:rPr>
              <a:t>Maybe in a forest.</a:t>
            </a:r>
          </a:p>
        </p:txBody>
      </p:sp>
    </p:spTree>
    <p:extLst>
      <p:ext uri="{BB962C8B-B14F-4D97-AF65-F5344CB8AC3E}">
        <p14:creationId xmlns:p14="http://schemas.microsoft.com/office/powerpoint/2010/main" val="3327915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EEA75985-603A-D89B-404C-E1EA0DC65903}"/>
              </a:ext>
            </a:extLst>
          </p:cNvPr>
          <p:cNvSpPr txBox="1"/>
          <p:nvPr/>
        </p:nvSpPr>
        <p:spPr>
          <a:xfrm>
            <a:off x="6754057" y="2290439"/>
            <a:ext cx="382905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altLang="zh-CN" sz="2400" b="0" i="0" u="none" strike="noStrike" baseline="0" dirty="0"/>
              <a:t>How does Tiger feel?</a:t>
            </a:r>
          </a:p>
          <a:p>
            <a:pPr algn="l"/>
            <a:r>
              <a:rPr lang="en-US" altLang="zh-CN" sz="2400" dirty="0">
                <a:solidFill>
                  <a:srgbClr val="FF0000"/>
                </a:solidFill>
              </a:rPr>
              <a:t>Tiger is hungry.</a:t>
            </a:r>
          </a:p>
          <a:p>
            <a:pPr algn="l"/>
            <a:r>
              <a:rPr lang="en-US" altLang="zh-CN" sz="2400" b="0" i="0" u="none" strike="noStrike" baseline="0" dirty="0"/>
              <a:t> </a:t>
            </a:r>
            <a:endParaRPr lang="en-US" altLang="zh-CN" sz="2400" dirty="0">
              <a:solidFill>
                <a:srgbClr val="FF0000"/>
              </a:solidFill>
            </a:endParaRPr>
          </a:p>
          <a:p>
            <a:r>
              <a:rPr lang="en-US" altLang="zh-CN" sz="2400" dirty="0"/>
              <a:t>What does Tiger say?</a:t>
            </a:r>
          </a:p>
          <a:p>
            <a:pPr algn="l"/>
            <a:r>
              <a:rPr lang="en-US" altLang="zh-CN" sz="2400" dirty="0">
                <a:solidFill>
                  <a:srgbClr val="FF0000"/>
                </a:solidFill>
              </a:rPr>
              <a:t>“A fox! Great!”</a:t>
            </a:r>
          </a:p>
          <a:p>
            <a:pPr algn="l"/>
            <a:endParaRPr lang="en-US" altLang="zh-CN" sz="2400" dirty="0">
              <a:solidFill>
                <a:srgbClr val="FF0000"/>
              </a:solidFill>
            </a:endParaRPr>
          </a:p>
          <a:p>
            <a:r>
              <a:rPr lang="en-US" altLang="zh-CN" sz="2400" dirty="0"/>
              <a:t>What does Tiger want to do?</a:t>
            </a:r>
          </a:p>
          <a:p>
            <a:r>
              <a:rPr lang="en-US" altLang="zh-CN" sz="2400" dirty="0">
                <a:solidFill>
                  <a:srgbClr val="FF0000"/>
                </a:solidFill>
              </a:rPr>
              <a:t>Tiger wants to eat Fox.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485679C8-D11E-BF5B-AA27-69FDDD2D08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3702" y="2142141"/>
            <a:ext cx="3467473" cy="3363966"/>
          </a:xfrm>
          <a:prstGeom prst="rect">
            <a:avLst/>
          </a:prstGeom>
        </p:spPr>
      </p:pic>
      <p:pic>
        <p:nvPicPr>
          <p:cNvPr id="7" name="二上-3-read">
            <a:hlinkClick r:id="" action="ppaction://media"/>
            <a:extLst>
              <a:ext uri="{FF2B5EF4-FFF2-40B4-BE49-F238E27FC236}">
                <a16:creationId xmlns:a16="http://schemas.microsoft.com/office/drawing/2014/main" id="{5991FB46-5C69-B37C-AC44-E8B880C9005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498" end="3676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87327" y="5576602"/>
            <a:ext cx="406400" cy="40640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9D990D9D-762F-3CD1-8DD5-548EC80CC335}"/>
              </a:ext>
            </a:extLst>
          </p:cNvPr>
          <p:cNvSpPr txBox="1"/>
          <p:nvPr/>
        </p:nvSpPr>
        <p:spPr>
          <a:xfrm>
            <a:off x="2603922" y="5617504"/>
            <a:ext cx="7697941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3B5643"/>
                </a:solidFill>
              </a:rPr>
              <a:t>What do you think Fox will do? Will Fox run away?</a:t>
            </a:r>
            <a:endParaRPr lang="zh-CN" altLang="en-US" sz="2800" dirty="0">
              <a:solidFill>
                <a:srgbClr val="3B5643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D6044045-F593-F286-20E8-C148A9A51BE9}"/>
              </a:ext>
            </a:extLst>
          </p:cNvPr>
          <p:cNvSpPr txBox="1"/>
          <p:nvPr/>
        </p:nvSpPr>
        <p:spPr>
          <a:xfrm>
            <a:off x="0" y="845085"/>
            <a:ext cx="4748981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read and answer.</a:t>
            </a:r>
          </a:p>
        </p:txBody>
      </p:sp>
    </p:spTree>
    <p:extLst>
      <p:ext uri="{BB962C8B-B14F-4D97-AF65-F5344CB8AC3E}">
        <p14:creationId xmlns:p14="http://schemas.microsoft.com/office/powerpoint/2010/main" val="2519038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9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FBE84AC1-5F04-B7B9-9CF3-4E46FC7F62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1883389"/>
            <a:ext cx="2816772" cy="4100441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E5600628-C975-8D44-0E70-737AED2017EE}"/>
              </a:ext>
            </a:extLst>
          </p:cNvPr>
          <p:cNvSpPr txBox="1"/>
          <p:nvPr/>
        </p:nvSpPr>
        <p:spPr>
          <a:xfrm>
            <a:off x="6154993" y="1883389"/>
            <a:ext cx="5477301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dirty="0">
                <a:cs typeface="Arial" panose="020B0604020202020204" pitchFamily="34" charset="0"/>
              </a:rPr>
              <a:t>Does Fox run away?</a:t>
            </a:r>
          </a:p>
          <a:p>
            <a:r>
              <a:rPr lang="en-US" altLang="zh-CN" sz="2400" dirty="0">
                <a:solidFill>
                  <a:srgbClr val="FF0000"/>
                </a:solidFill>
                <a:cs typeface="Arial" panose="020B0604020202020204" pitchFamily="34" charset="0"/>
              </a:rPr>
              <a:t>No. </a:t>
            </a:r>
            <a:endParaRPr lang="en-US" altLang="zh-CN" sz="2400" dirty="0">
              <a:cs typeface="Arial" panose="020B0604020202020204" pitchFamily="34" charset="0"/>
            </a:endParaRPr>
          </a:p>
          <a:p>
            <a:endParaRPr lang="en-US" altLang="zh-CN" sz="2400" dirty="0">
              <a:cs typeface="Arial" panose="020B0604020202020204" pitchFamily="34" charset="0"/>
            </a:endParaRPr>
          </a:p>
          <a:p>
            <a:r>
              <a:rPr lang="en-US" altLang="zh-CN" sz="2400" dirty="0">
                <a:cs typeface="Arial" panose="020B0604020202020204" pitchFamily="34" charset="0"/>
              </a:rPr>
              <a:t>What does Fox say? </a:t>
            </a:r>
          </a:p>
          <a:p>
            <a:r>
              <a:rPr lang="en-US" altLang="zh-CN" sz="2400" dirty="0">
                <a:solidFill>
                  <a:srgbClr val="FF0000"/>
                </a:solidFill>
                <a:cs typeface="Arial" panose="020B0604020202020204" pitchFamily="34" charset="0"/>
              </a:rPr>
              <a:t>“Don’t eat me. I’m the king of animals!”</a:t>
            </a:r>
          </a:p>
          <a:p>
            <a:endParaRPr lang="en-US" altLang="zh-CN" sz="2400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r>
              <a:rPr lang="en-US" altLang="zh-CN" sz="2400" dirty="0">
                <a:cs typeface="Arial" panose="020B0604020202020204" pitchFamily="34" charset="0"/>
              </a:rPr>
              <a:t>What does Tiger say?</a:t>
            </a:r>
          </a:p>
          <a:p>
            <a:r>
              <a:rPr lang="en-US" altLang="zh-CN" sz="2400" dirty="0">
                <a:solidFill>
                  <a:srgbClr val="FF0000"/>
                </a:solidFill>
                <a:cs typeface="Arial" panose="020B0604020202020204" pitchFamily="34" charset="0"/>
              </a:rPr>
              <a:t>“No. I’m the king of animals!”</a:t>
            </a:r>
          </a:p>
          <a:p>
            <a:endParaRPr lang="en-US" altLang="zh-CN" sz="2400" dirty="0">
              <a:cs typeface="Arial" panose="020B0604020202020204" pitchFamily="34" charset="0"/>
            </a:endParaRPr>
          </a:p>
          <a:p>
            <a:r>
              <a:rPr lang="en-US" altLang="zh-CN" sz="2400" dirty="0">
                <a:cs typeface="Arial" panose="020B0604020202020204" pitchFamily="34" charset="0"/>
              </a:rPr>
              <a:t>Does Tiger believe Fox?</a:t>
            </a:r>
            <a:endParaRPr lang="zh-CN" altLang="en-US" sz="2400" dirty="0">
              <a:cs typeface="Arial" panose="020B0604020202020204" pitchFamily="34" charset="0"/>
            </a:endParaRPr>
          </a:p>
          <a:p>
            <a:r>
              <a:rPr lang="en-US" altLang="zh-CN" sz="2400" dirty="0">
                <a:solidFill>
                  <a:srgbClr val="FF0000"/>
                </a:solidFill>
                <a:cs typeface="Arial" panose="020B0604020202020204" pitchFamily="34" charset="0"/>
              </a:rPr>
              <a:t>No. 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6044045-F593-F286-20E8-C148A9A51BE9}"/>
              </a:ext>
            </a:extLst>
          </p:cNvPr>
          <p:cNvSpPr txBox="1"/>
          <p:nvPr/>
        </p:nvSpPr>
        <p:spPr>
          <a:xfrm>
            <a:off x="0" y="845085"/>
            <a:ext cx="4748981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read and answer.</a:t>
            </a:r>
          </a:p>
        </p:txBody>
      </p:sp>
      <p:pic>
        <p:nvPicPr>
          <p:cNvPr id="7" name="二上-3-read">
            <a:hlinkClick r:id="" action="ppaction://media"/>
            <a:extLst>
              <a:ext uri="{FF2B5EF4-FFF2-40B4-BE49-F238E27FC236}">
                <a16:creationId xmlns:a16="http://schemas.microsoft.com/office/drawing/2014/main" id="{5991FB46-5C69-B37C-AC44-E8B880C9005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791" end="32163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103711" y="5443128"/>
            <a:ext cx="406400" cy="406400"/>
          </a:xfrm>
          <a:prstGeom prst="rect">
            <a:avLst/>
          </a:prstGeom>
        </p:spPr>
      </p:pic>
      <p:pic>
        <p:nvPicPr>
          <p:cNvPr id="8" name="二上-3-read">
            <a:hlinkClick r:id="" action="ppaction://media"/>
            <a:extLst>
              <a:ext uri="{FF2B5EF4-FFF2-40B4-BE49-F238E27FC236}">
                <a16:creationId xmlns:a16="http://schemas.microsoft.com/office/drawing/2014/main" id="{5991FB46-5C69-B37C-AC44-E8B880C9005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3195" end="28684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156702" y="1933964"/>
            <a:ext cx="406400" cy="406400"/>
          </a:xfrm>
          <a:prstGeom prst="rect">
            <a:avLst/>
          </a:prstGeom>
        </p:spPr>
      </p:pic>
      <p:pic>
        <p:nvPicPr>
          <p:cNvPr id="9" name="二上-3-read">
            <a:hlinkClick r:id="" action="ppaction://media"/>
            <a:extLst>
              <a:ext uri="{FF2B5EF4-FFF2-40B4-BE49-F238E27FC236}">
                <a16:creationId xmlns:a16="http://schemas.microsoft.com/office/drawing/2014/main" id="{5991FB46-5C69-B37C-AC44-E8B880C9005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791" end="28496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1237" y="557743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601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6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59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67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00E07912-D19F-8B89-575B-5D19BD0508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6946" y="2033517"/>
            <a:ext cx="2840284" cy="4042651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1537D552-B95F-2674-3743-38FF75C181C9}"/>
              </a:ext>
            </a:extLst>
          </p:cNvPr>
          <p:cNvSpPr txBox="1"/>
          <p:nvPr/>
        </p:nvSpPr>
        <p:spPr>
          <a:xfrm>
            <a:off x="6096000" y="2410116"/>
            <a:ext cx="547730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dirty="0">
                <a:cs typeface="Arial" panose="020B0604020202020204" pitchFamily="34" charset="0"/>
              </a:rPr>
              <a:t>What does Fox say then?</a:t>
            </a:r>
          </a:p>
          <a:p>
            <a:r>
              <a:rPr lang="en-US" altLang="zh-CN" sz="2400" dirty="0">
                <a:solidFill>
                  <a:srgbClr val="FF0000"/>
                </a:solidFill>
                <a:cs typeface="Arial" panose="020B0604020202020204" pitchFamily="34" charset="0"/>
              </a:rPr>
              <a:t>“</a:t>
            </a:r>
            <a:r>
              <a:rPr lang="en-US" altLang="zh-CN" sz="2400" dirty="0">
                <a:solidFill>
                  <a:srgbClr val="FF0000"/>
                </a:solidFill>
              </a:rPr>
              <a:t>Let me show you. Come with me.</a:t>
            </a:r>
            <a:r>
              <a:rPr lang="en-US" altLang="zh-CN" sz="2400" dirty="0">
                <a:solidFill>
                  <a:srgbClr val="FF0000"/>
                </a:solidFill>
                <a:cs typeface="Arial" panose="020B0604020202020204" pitchFamily="34" charset="0"/>
              </a:rPr>
              <a:t>”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D6044045-F593-F286-20E8-C148A9A51BE9}"/>
              </a:ext>
            </a:extLst>
          </p:cNvPr>
          <p:cNvSpPr txBox="1"/>
          <p:nvPr/>
        </p:nvSpPr>
        <p:spPr>
          <a:xfrm>
            <a:off x="0" y="845085"/>
            <a:ext cx="4748981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read and answer.</a:t>
            </a:r>
          </a:p>
        </p:txBody>
      </p:sp>
      <p:pic>
        <p:nvPicPr>
          <p:cNvPr id="7" name="二上-3-read">
            <a:hlinkClick r:id="" action="ppaction://media"/>
            <a:extLst>
              <a:ext uri="{FF2B5EF4-FFF2-40B4-BE49-F238E27FC236}">
                <a16:creationId xmlns:a16="http://schemas.microsoft.com/office/drawing/2014/main" id="{5991FB46-5C69-B37C-AC44-E8B880C9005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6867" end="24134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87327" y="557660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460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5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:a16="http://schemas.microsoft.com/office/drawing/2014/main" id="{9DB9764E-9C23-E772-F6D2-C3D50EC784A5}"/>
              </a:ext>
            </a:extLst>
          </p:cNvPr>
          <p:cNvSpPr txBox="1"/>
          <p:nvPr/>
        </p:nvSpPr>
        <p:spPr>
          <a:xfrm>
            <a:off x="3122977" y="3001314"/>
            <a:ext cx="5503430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3B5643"/>
                </a:solidFill>
              </a:rPr>
              <a:t>What do you think will happen next?</a:t>
            </a:r>
            <a:endParaRPr lang="zh-CN" altLang="en-US" sz="2800" dirty="0">
              <a:solidFill>
                <a:srgbClr val="3B564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11742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3455C6E0-A9DB-EA11-460B-5FA7FD4128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199" y="2273121"/>
            <a:ext cx="2513321" cy="358340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22C82CBB-CD5D-22D7-5156-670909AE0F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99644" y="2273121"/>
            <a:ext cx="2502437" cy="3583403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46E74A43-1FEB-F5F1-854E-F2E90C9C769B}"/>
              </a:ext>
            </a:extLst>
          </p:cNvPr>
          <p:cNvSpPr txBox="1"/>
          <p:nvPr/>
        </p:nvSpPr>
        <p:spPr>
          <a:xfrm>
            <a:off x="6254440" y="2160282"/>
            <a:ext cx="5427807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altLang="zh-CN" sz="2400" b="0" i="0" u="none" strike="noStrike" baseline="0" dirty="0"/>
              <a:t>What animals do they meet?</a:t>
            </a:r>
          </a:p>
          <a:p>
            <a:r>
              <a:rPr lang="en-US" altLang="zh-CN" sz="2400" dirty="0">
                <a:solidFill>
                  <a:srgbClr val="FF0000"/>
                </a:solidFill>
              </a:rPr>
              <a:t>The rabbits, the deer, the birds and the monkeys.</a:t>
            </a:r>
          </a:p>
          <a:p>
            <a:pPr algn="l"/>
            <a:endParaRPr lang="en-US" altLang="zh-CN" sz="2400" dirty="0"/>
          </a:p>
          <a:p>
            <a:r>
              <a:rPr lang="en-US" altLang="zh-CN" sz="2400" b="0" i="0" u="none" strike="noStrike" baseline="0" dirty="0"/>
              <a:t>How do the </a:t>
            </a:r>
            <a:r>
              <a:rPr lang="en-US" altLang="zh-CN" sz="2400" dirty="0"/>
              <a:t>animals</a:t>
            </a:r>
            <a:r>
              <a:rPr lang="en-US" altLang="zh-CN" sz="2400" b="0" i="0" u="none" strike="noStrike" baseline="0" dirty="0"/>
              <a:t> feel? </a:t>
            </a:r>
          </a:p>
          <a:p>
            <a:r>
              <a:rPr lang="en-US" altLang="zh-CN" sz="2400" dirty="0">
                <a:solidFill>
                  <a:srgbClr val="FF0000"/>
                </a:solidFill>
              </a:rPr>
              <a:t>They are afraid / scared (</a:t>
            </a:r>
            <a:r>
              <a:rPr lang="zh-CN" altLang="en-US" sz="2400" dirty="0">
                <a:solidFill>
                  <a:srgbClr val="FF0000"/>
                </a:solidFill>
              </a:rPr>
              <a:t>害怕的</a:t>
            </a:r>
            <a:r>
              <a:rPr lang="en-US" altLang="zh-CN" sz="2400" dirty="0">
                <a:solidFill>
                  <a:srgbClr val="FF0000"/>
                </a:solidFill>
              </a:rPr>
              <a:t>) </a:t>
            </a:r>
            <a:r>
              <a:rPr lang="en-US" altLang="zh-CN" sz="2400" dirty="0" smtClean="0">
                <a:solidFill>
                  <a:srgbClr val="FF0000"/>
                </a:solidFill>
              </a:rPr>
              <a:t>/ ...</a:t>
            </a:r>
            <a:endParaRPr lang="en-US" altLang="zh-CN" sz="2400" dirty="0">
              <a:solidFill>
                <a:srgbClr val="FF0000"/>
              </a:solidFill>
            </a:endParaRPr>
          </a:p>
          <a:p>
            <a:pPr algn="l"/>
            <a:endParaRPr lang="en-US" altLang="zh-CN" sz="2400" b="0" i="0" u="none" strike="noStrike" baseline="0" dirty="0"/>
          </a:p>
          <a:p>
            <a:r>
              <a:rPr lang="en-US" altLang="zh-CN" sz="2400" b="0" i="0" u="none" strike="noStrike" baseline="0" dirty="0"/>
              <a:t>What do </a:t>
            </a:r>
            <a:r>
              <a:rPr lang="en-US" altLang="zh-CN" sz="2400" dirty="0"/>
              <a:t>the animals</a:t>
            </a:r>
            <a:r>
              <a:rPr lang="en-US" altLang="zh-CN" sz="2400" b="0" i="0" u="none" strike="noStrike" baseline="0" dirty="0"/>
              <a:t> do? </a:t>
            </a:r>
          </a:p>
          <a:p>
            <a:r>
              <a:rPr lang="en-US" altLang="zh-CN" sz="2400" dirty="0">
                <a:solidFill>
                  <a:srgbClr val="FF0000"/>
                </a:solidFill>
              </a:rPr>
              <a:t>They run away or fly away.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D6044045-F593-F286-20E8-C148A9A51BE9}"/>
              </a:ext>
            </a:extLst>
          </p:cNvPr>
          <p:cNvSpPr txBox="1"/>
          <p:nvPr/>
        </p:nvSpPr>
        <p:spPr>
          <a:xfrm>
            <a:off x="0" y="845085"/>
            <a:ext cx="4748981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read and answer.</a:t>
            </a:r>
          </a:p>
        </p:txBody>
      </p:sp>
      <p:pic>
        <p:nvPicPr>
          <p:cNvPr id="9" name="二上-3-read">
            <a:hlinkClick r:id="" action="ppaction://media"/>
            <a:extLst>
              <a:ext uri="{FF2B5EF4-FFF2-40B4-BE49-F238E27FC236}">
                <a16:creationId xmlns:a16="http://schemas.microsoft.com/office/drawing/2014/main" id="{5991FB46-5C69-B37C-AC44-E8B880C9005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1417" end="997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87327" y="5576602"/>
            <a:ext cx="406400" cy="406400"/>
          </a:xfrm>
          <a:prstGeom prst="rect">
            <a:avLst/>
          </a:prstGeom>
        </p:spPr>
      </p:pic>
      <p:sp>
        <p:nvSpPr>
          <p:cNvPr id="2" name="椭圆 1"/>
          <p:cNvSpPr/>
          <p:nvPr/>
        </p:nvSpPr>
        <p:spPr>
          <a:xfrm rot="1003507">
            <a:off x="603336" y="2525908"/>
            <a:ext cx="1254797" cy="208374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3177039" y="2153606"/>
            <a:ext cx="2970132" cy="189111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6519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6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C9D08594-EDF2-D0F6-66B1-435C28651B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7281" y="2019868"/>
            <a:ext cx="2893006" cy="4146431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4562D608-D998-48AD-9DA7-96950474FB2F}"/>
              </a:ext>
            </a:extLst>
          </p:cNvPr>
          <p:cNvSpPr txBox="1"/>
          <p:nvPr/>
        </p:nvSpPr>
        <p:spPr>
          <a:xfrm>
            <a:off x="5259447" y="2497759"/>
            <a:ext cx="527191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dirty="0"/>
              <a:t>Does Tiger believe Fox now? </a:t>
            </a:r>
          </a:p>
          <a:p>
            <a:r>
              <a:rPr lang="en-US" altLang="zh-CN" sz="2400" dirty="0">
                <a:solidFill>
                  <a:srgbClr val="FF0000"/>
                </a:solidFill>
              </a:rPr>
              <a:t>Yes.</a:t>
            </a:r>
          </a:p>
          <a:p>
            <a:endParaRPr lang="en-US" altLang="zh-CN" sz="2400" dirty="0"/>
          </a:p>
          <a:p>
            <a:r>
              <a:rPr lang="en-US" altLang="zh-CN" sz="2400" dirty="0"/>
              <a:t>How does Fox feel? </a:t>
            </a:r>
          </a:p>
          <a:p>
            <a:r>
              <a:rPr lang="en-US" altLang="zh-CN" sz="2400" dirty="0">
                <a:solidFill>
                  <a:srgbClr val="FF0000"/>
                </a:solidFill>
              </a:rPr>
              <a:t>Fox is happy / proud (</a:t>
            </a:r>
            <a:r>
              <a:rPr lang="zh-CN" altLang="en-US" sz="2400" dirty="0">
                <a:solidFill>
                  <a:srgbClr val="FF0000"/>
                </a:solidFill>
              </a:rPr>
              <a:t>得意的</a:t>
            </a:r>
            <a:r>
              <a:rPr lang="en-US" altLang="zh-CN" sz="2400" dirty="0">
                <a:solidFill>
                  <a:srgbClr val="FF0000"/>
                </a:solidFill>
              </a:rPr>
              <a:t>) </a:t>
            </a:r>
            <a:r>
              <a:rPr lang="en-US" altLang="zh-CN" sz="2400" dirty="0" smtClean="0">
                <a:solidFill>
                  <a:srgbClr val="FF0000"/>
                </a:solidFill>
              </a:rPr>
              <a:t>/ ...</a:t>
            </a:r>
            <a:endParaRPr lang="en-US" altLang="zh-CN" sz="2400" dirty="0">
              <a:solidFill>
                <a:srgbClr val="FF0000"/>
              </a:solidFill>
            </a:endParaRPr>
          </a:p>
          <a:p>
            <a:endParaRPr lang="en-US" altLang="zh-CN" sz="2400" dirty="0">
              <a:solidFill>
                <a:srgbClr val="FF0000"/>
              </a:solidFill>
            </a:endParaRPr>
          </a:p>
          <a:p>
            <a:r>
              <a:rPr lang="en-US" altLang="zh-CN" sz="2400" dirty="0"/>
              <a:t>How does Tiger feel? </a:t>
            </a:r>
          </a:p>
          <a:p>
            <a:r>
              <a:rPr lang="en-US" altLang="zh-CN" sz="2400" dirty="0">
                <a:solidFill>
                  <a:srgbClr val="FF0000"/>
                </a:solidFill>
              </a:rPr>
              <a:t>Tiger is unhappy / confused (</a:t>
            </a:r>
            <a:r>
              <a:rPr lang="zh-CN" altLang="en-US" sz="2400" dirty="0">
                <a:solidFill>
                  <a:srgbClr val="FF0000"/>
                </a:solidFill>
              </a:rPr>
              <a:t>困惑的</a:t>
            </a:r>
            <a:r>
              <a:rPr lang="en-US" altLang="zh-CN" sz="2400" dirty="0">
                <a:solidFill>
                  <a:srgbClr val="FF0000"/>
                </a:solidFill>
              </a:rPr>
              <a:t>) </a:t>
            </a:r>
            <a:r>
              <a:rPr lang="en-US" altLang="zh-CN" sz="2400" dirty="0" smtClean="0">
                <a:solidFill>
                  <a:srgbClr val="FF0000"/>
                </a:solidFill>
              </a:rPr>
              <a:t>/ ...</a:t>
            </a:r>
            <a:endParaRPr lang="en-US" altLang="zh-CN" sz="2400" dirty="0">
              <a:solidFill>
                <a:srgbClr val="FF000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6044045-F593-F286-20E8-C148A9A51BE9}"/>
              </a:ext>
            </a:extLst>
          </p:cNvPr>
          <p:cNvSpPr txBox="1"/>
          <p:nvPr/>
        </p:nvSpPr>
        <p:spPr>
          <a:xfrm>
            <a:off x="0" y="845085"/>
            <a:ext cx="4748981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read and answer.</a:t>
            </a:r>
          </a:p>
        </p:txBody>
      </p:sp>
      <p:pic>
        <p:nvPicPr>
          <p:cNvPr id="7" name="二上-3-read">
            <a:hlinkClick r:id="" action="ppaction://media"/>
            <a:extLst>
              <a:ext uri="{FF2B5EF4-FFF2-40B4-BE49-F238E27FC236}">
                <a16:creationId xmlns:a16="http://schemas.microsoft.com/office/drawing/2014/main" id="{5991FB46-5C69-B37C-AC44-E8B880C9005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5798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87327" y="557660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770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5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304FC4-454F-BDD6-B9B9-9E1B20486F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1A8610E2-AFE1-6593-5A96-BF676EEC834D}"/>
              </a:ext>
            </a:extLst>
          </p:cNvPr>
          <p:cNvSpPr txBox="1"/>
          <p:nvPr/>
        </p:nvSpPr>
        <p:spPr>
          <a:xfrm>
            <a:off x="-1" y="845085"/>
            <a:ext cx="5151595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Watch the video and repeat.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4794995A-D170-2420-8F8C-05DAA0068467}"/>
              </a:ext>
            </a:extLst>
          </p:cNvPr>
          <p:cNvSpPr/>
          <p:nvPr/>
        </p:nvSpPr>
        <p:spPr>
          <a:xfrm>
            <a:off x="784900" y="1897384"/>
            <a:ext cx="6237337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75F96310-8C6E-F385-B493-8DA1736327D0}"/>
              </a:ext>
            </a:extLst>
          </p:cNvPr>
          <p:cNvSpPr txBox="1"/>
          <p:nvPr/>
        </p:nvSpPr>
        <p:spPr>
          <a:xfrm>
            <a:off x="1491449" y="3633477"/>
            <a:ext cx="51515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24—29</a:t>
            </a:r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页课文的视频。</a:t>
            </a:r>
            <a:endParaRPr lang="en-US" altLang="zh-CN" sz="20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535428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9CD58271-C168-5156-C5C0-7709B0954EF9}"/>
              </a:ext>
            </a:extLst>
          </p:cNvPr>
          <p:cNvSpPr txBox="1"/>
          <p:nvPr/>
        </p:nvSpPr>
        <p:spPr>
          <a:xfrm>
            <a:off x="2828499" y="1701505"/>
            <a:ext cx="729814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altLang="zh-CN" sz="2800" b="0" i="0" u="none" strike="noStrike" baseline="0" dirty="0"/>
              <a:t>Why do the animals run away or fly away? </a:t>
            </a:r>
          </a:p>
          <a:p>
            <a:pPr algn="l"/>
            <a:r>
              <a:rPr lang="en-US" altLang="zh-CN" sz="2800" b="0" i="0" u="none" strike="noStrike" baseline="0" dirty="0">
                <a:solidFill>
                  <a:srgbClr val="FF0000"/>
                </a:solidFill>
              </a:rPr>
              <a:t>They are afraid.</a:t>
            </a:r>
          </a:p>
          <a:p>
            <a:pPr algn="l"/>
            <a:endParaRPr lang="en-US" altLang="zh-CN" sz="2800" b="0" i="0" u="none" strike="noStrike" baseline="0" dirty="0"/>
          </a:p>
          <a:p>
            <a:pPr algn="l"/>
            <a:r>
              <a:rPr lang="en-US" altLang="zh-CN" sz="2800" b="0" i="0" u="none" strike="noStrike" baseline="0" dirty="0"/>
              <a:t>Who are the animals truly afraid of? </a:t>
            </a:r>
          </a:p>
          <a:p>
            <a:pPr algn="l"/>
            <a:r>
              <a:rPr lang="en-US" altLang="zh-CN" sz="2800" dirty="0">
                <a:solidFill>
                  <a:srgbClr val="FF0000"/>
                </a:solidFill>
              </a:rPr>
              <a:t>Tiger.</a:t>
            </a:r>
          </a:p>
          <a:p>
            <a:pPr algn="l"/>
            <a:endParaRPr lang="en-US" altLang="zh-CN" sz="2800" dirty="0"/>
          </a:p>
          <a:p>
            <a:pPr algn="l"/>
            <a:r>
              <a:rPr lang="en-US" altLang="zh-CN" sz="2800" b="0" i="0" u="none" strike="noStrike" baseline="0" dirty="0"/>
              <a:t>Who is the real king of animals? </a:t>
            </a:r>
          </a:p>
          <a:p>
            <a:pPr algn="l"/>
            <a:r>
              <a:rPr lang="en-US" altLang="zh-CN" sz="2800" dirty="0">
                <a:solidFill>
                  <a:srgbClr val="FF0000"/>
                </a:solidFill>
              </a:rPr>
              <a:t>Tiger.</a:t>
            </a:r>
          </a:p>
          <a:p>
            <a:pPr algn="l"/>
            <a:endParaRPr lang="en-US" altLang="zh-CN" sz="2800" dirty="0"/>
          </a:p>
          <a:p>
            <a:pPr algn="l"/>
            <a:r>
              <a:rPr lang="en-US" altLang="zh-CN" sz="2800" b="0" i="0" u="none" strike="noStrike" baseline="0" dirty="0"/>
              <a:t>What can you learn from the story?</a:t>
            </a:r>
            <a:endParaRPr lang="zh-CN" altLang="en-US" sz="2800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C143DBC3-BC81-C497-43AB-52B78D124BB8}"/>
              </a:ext>
            </a:extLst>
          </p:cNvPr>
          <p:cNvSpPr txBox="1"/>
          <p:nvPr/>
        </p:nvSpPr>
        <p:spPr>
          <a:xfrm>
            <a:off x="0" y="874998"/>
            <a:ext cx="3643951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Think and answer.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81400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8454ED0A-E131-F9D1-24BD-37325D70B892}"/>
              </a:ext>
            </a:extLst>
          </p:cNvPr>
          <p:cNvSpPr txBox="1"/>
          <p:nvPr/>
        </p:nvSpPr>
        <p:spPr>
          <a:xfrm>
            <a:off x="1" y="874998"/>
            <a:ext cx="371219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Read and number.</a:t>
            </a:r>
            <a:endParaRPr lang="zh-CN" altLang="en-US" dirty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78AC06B6-133B-8A8E-CC85-0FE8006CDD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5342" y="1168958"/>
            <a:ext cx="3481316" cy="4891571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FE173068-C9E0-3FC1-1C35-4D1B52F99B8B}"/>
              </a:ext>
            </a:extLst>
          </p:cNvPr>
          <p:cNvSpPr txBox="1"/>
          <p:nvPr/>
        </p:nvSpPr>
        <p:spPr>
          <a:xfrm>
            <a:off x="5580513" y="3354497"/>
            <a:ext cx="3886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cs typeface="Arial" panose="020B0604020202020204" pitchFamily="34" charset="0"/>
              </a:rPr>
              <a:t>1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9771EC7-EE5D-7710-DFA8-AA6A505FE3CC}"/>
              </a:ext>
            </a:extLst>
          </p:cNvPr>
          <p:cNvSpPr txBox="1"/>
          <p:nvPr/>
        </p:nvSpPr>
        <p:spPr>
          <a:xfrm>
            <a:off x="7334818" y="1737152"/>
            <a:ext cx="3873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cs typeface="Arial" panose="020B0604020202020204" pitchFamily="34" charset="0"/>
              </a:rPr>
              <a:t>2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A2FC6CB-E1A6-D253-BF81-6983DB8859F6}"/>
              </a:ext>
            </a:extLst>
          </p:cNvPr>
          <p:cNvSpPr txBox="1"/>
          <p:nvPr/>
        </p:nvSpPr>
        <p:spPr>
          <a:xfrm>
            <a:off x="7334818" y="3354497"/>
            <a:ext cx="3873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cs typeface="Arial" panose="020B0604020202020204" pitchFamily="34" charset="0"/>
              </a:rPr>
              <a:t>3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5E55DE85-E311-1CCB-1DFD-57B1442BD4D2}"/>
              </a:ext>
            </a:extLst>
          </p:cNvPr>
          <p:cNvSpPr txBox="1"/>
          <p:nvPr/>
        </p:nvSpPr>
        <p:spPr>
          <a:xfrm>
            <a:off x="5595431" y="4988334"/>
            <a:ext cx="3873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cs typeface="Arial" panose="020B0604020202020204" pitchFamily="34" charset="0"/>
              </a:rPr>
              <a:t>4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6C9815F3-87CA-DCA5-F9CC-6B2D24DB141F}"/>
              </a:ext>
            </a:extLst>
          </p:cNvPr>
          <p:cNvSpPr txBox="1"/>
          <p:nvPr/>
        </p:nvSpPr>
        <p:spPr>
          <a:xfrm>
            <a:off x="7334818" y="4971842"/>
            <a:ext cx="3873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cs typeface="Arial" panose="020B0604020202020204" pitchFamily="34" charset="0"/>
              </a:rPr>
              <a:t>5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FCB5D248-2D77-7C47-F670-476DBECEFE0E}"/>
              </a:ext>
            </a:extLst>
          </p:cNvPr>
          <p:cNvSpPr txBox="1"/>
          <p:nvPr/>
        </p:nvSpPr>
        <p:spPr>
          <a:xfrm>
            <a:off x="5581783" y="1729532"/>
            <a:ext cx="3873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cs typeface="Arial" panose="020B0604020202020204" pitchFamily="34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072004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6CBD8B35-1C22-182D-6246-E57CDDFA5FEE}"/>
              </a:ext>
            </a:extLst>
          </p:cNvPr>
          <p:cNvSpPr txBox="1"/>
          <p:nvPr/>
        </p:nvSpPr>
        <p:spPr>
          <a:xfrm>
            <a:off x="0" y="874998"/>
            <a:ext cx="4258101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Listen, read and circle.</a:t>
            </a:r>
            <a:endParaRPr lang="zh-CN" altLang="en-US" dirty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AB4C2244-A45A-2604-BD69-BEBCA483FC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6851" y="1615408"/>
            <a:ext cx="6114695" cy="4535253"/>
          </a:xfrm>
          <a:prstGeom prst="rect">
            <a:avLst/>
          </a:prstGeom>
        </p:spPr>
      </p:pic>
      <p:sp>
        <p:nvSpPr>
          <p:cNvPr id="5" name="形状2">
            <a:extLst>
              <a:ext uri="{FF2B5EF4-FFF2-40B4-BE49-F238E27FC236}">
                <a16:creationId xmlns:a16="http://schemas.microsoft.com/office/drawing/2014/main" id="{02A1AE8C-419A-E48E-0A3C-140BAAC02F8A}"/>
              </a:ext>
            </a:extLst>
          </p:cNvPr>
          <p:cNvSpPr txBox="1"/>
          <p:nvPr/>
        </p:nvSpPr>
        <p:spPr>
          <a:xfrm>
            <a:off x="6699304" y="1738886"/>
            <a:ext cx="972185" cy="986790"/>
          </a:xfrm>
          <a:prstGeom prst="ellipse">
            <a:avLst/>
          </a:prstGeom>
          <a:solidFill>
            <a:srgbClr val="FFFFFF">
              <a:alpha val="0"/>
            </a:srgbClr>
          </a:solidFill>
          <a:ln w="53975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6" name="形状2">
            <a:extLst>
              <a:ext uri="{FF2B5EF4-FFF2-40B4-BE49-F238E27FC236}">
                <a16:creationId xmlns:a16="http://schemas.microsoft.com/office/drawing/2014/main" id="{77F08AAD-BCBF-4B8B-67E5-0F8D527B8298}"/>
              </a:ext>
            </a:extLst>
          </p:cNvPr>
          <p:cNvSpPr txBox="1"/>
          <p:nvPr/>
        </p:nvSpPr>
        <p:spPr>
          <a:xfrm>
            <a:off x="7871677" y="2828633"/>
            <a:ext cx="972185" cy="986790"/>
          </a:xfrm>
          <a:prstGeom prst="ellipse">
            <a:avLst/>
          </a:prstGeom>
          <a:solidFill>
            <a:srgbClr val="FFFFFF">
              <a:alpha val="0"/>
            </a:srgbClr>
          </a:solidFill>
          <a:ln w="53975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7" name="形状2">
            <a:extLst>
              <a:ext uri="{FF2B5EF4-FFF2-40B4-BE49-F238E27FC236}">
                <a16:creationId xmlns:a16="http://schemas.microsoft.com/office/drawing/2014/main" id="{7166F951-9B66-6770-A30F-6736E1D29B86}"/>
              </a:ext>
            </a:extLst>
          </p:cNvPr>
          <p:cNvSpPr txBox="1"/>
          <p:nvPr/>
        </p:nvSpPr>
        <p:spPr>
          <a:xfrm>
            <a:off x="7721665" y="3969938"/>
            <a:ext cx="972185" cy="986790"/>
          </a:xfrm>
          <a:prstGeom prst="ellipse">
            <a:avLst/>
          </a:prstGeom>
          <a:solidFill>
            <a:srgbClr val="FFFFFF">
              <a:alpha val="0"/>
            </a:srgbClr>
          </a:solidFill>
          <a:ln w="53975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8" name="形状2">
            <a:extLst>
              <a:ext uri="{FF2B5EF4-FFF2-40B4-BE49-F238E27FC236}">
                <a16:creationId xmlns:a16="http://schemas.microsoft.com/office/drawing/2014/main" id="{B63CA385-9237-90FA-510F-732D75BA90D9}"/>
              </a:ext>
            </a:extLst>
          </p:cNvPr>
          <p:cNvSpPr txBox="1"/>
          <p:nvPr/>
        </p:nvSpPr>
        <p:spPr>
          <a:xfrm>
            <a:off x="5609907" y="5163871"/>
            <a:ext cx="972185" cy="986790"/>
          </a:xfrm>
          <a:prstGeom prst="ellipse">
            <a:avLst/>
          </a:prstGeom>
          <a:solidFill>
            <a:srgbClr val="FFFFFF">
              <a:alpha val="0"/>
            </a:srgbClr>
          </a:solidFill>
          <a:ln w="53975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pic>
        <p:nvPicPr>
          <p:cNvPr id="9" name="二上-3-circle">
            <a:hlinkClick r:id="" action="ppaction://media"/>
            <a:extLst>
              <a:ext uri="{FF2B5EF4-FFF2-40B4-BE49-F238E27FC236}">
                <a16:creationId xmlns:a16="http://schemas.microsoft.com/office/drawing/2014/main" id="{FF0A2102-366E-4C01-A8E5-DA145CD170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823923" y="5454066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979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3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43E315DD-633C-75EE-5B68-27D24529AB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6965" y="2502362"/>
            <a:ext cx="3781436" cy="2666267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7ABED76F-3F8C-CD82-3607-E921E43946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05282" y="2513221"/>
            <a:ext cx="3781436" cy="2655409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8163F4C4-0020-6E4C-AE0A-F21CD9837F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06749" y="2513220"/>
            <a:ext cx="3798286" cy="2655409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C2B7DEEC-EF5A-68E3-9B89-B957D6F510E8}"/>
              </a:ext>
            </a:extLst>
          </p:cNvPr>
          <p:cNvSpPr txBox="1"/>
          <p:nvPr/>
        </p:nvSpPr>
        <p:spPr>
          <a:xfrm>
            <a:off x="0" y="874998"/>
            <a:ext cx="4068401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>
                <a:solidFill>
                  <a:prstClr val="black"/>
                </a:solidFill>
              </a:rPr>
              <a:t>Read the story aloud.</a:t>
            </a:r>
          </a:p>
        </p:txBody>
      </p:sp>
      <p:pic>
        <p:nvPicPr>
          <p:cNvPr id="6" name="二上-3-read">
            <a:hlinkClick r:id="" action="ppaction://media"/>
            <a:extLst>
              <a:ext uri="{FF2B5EF4-FFF2-40B4-BE49-F238E27FC236}">
                <a16:creationId xmlns:a16="http://schemas.microsoft.com/office/drawing/2014/main" id="{5991FB46-5C69-B37C-AC44-E8B880C900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87327" y="557660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823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55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F3A7C3-B870-5DAD-34BD-37C240A955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828B61B4-9005-5B35-8DC7-9A1E6A5307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104" y="1920530"/>
            <a:ext cx="2756890" cy="1943866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D66254BB-796E-09C4-3B83-EA690F291A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5282" y="1928447"/>
            <a:ext cx="2756890" cy="193595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01DF90AD-E6BC-81CB-A331-91CD7C7FF1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6498" y="1928446"/>
            <a:ext cx="2769175" cy="193595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339B0D40-61A9-7F6F-E771-B75540DCD86D}"/>
              </a:ext>
            </a:extLst>
          </p:cNvPr>
          <p:cNvSpPr txBox="1"/>
          <p:nvPr/>
        </p:nvSpPr>
        <p:spPr>
          <a:xfrm>
            <a:off x="0" y="874998"/>
            <a:ext cx="6359857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>
                <a:solidFill>
                  <a:prstClr val="black"/>
                </a:solidFill>
              </a:rPr>
              <a:t>Work in groups. Act out the story.</a:t>
            </a:r>
          </a:p>
        </p:txBody>
      </p:sp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0F572718-4CFE-8171-1CED-042341632B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0646040"/>
              </p:ext>
            </p:extLst>
          </p:nvPr>
        </p:nvGraphicFramePr>
        <p:xfrm>
          <a:off x="3970365" y="4059906"/>
          <a:ext cx="4778984" cy="1923096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7299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90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0774">
                <a:tc>
                  <a:txBody>
                    <a:bodyPr/>
                    <a:lstStyle/>
                    <a:p>
                      <a:r>
                        <a:rPr lang="en-US" altLang="zh-CN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Speak correctly.</a:t>
                      </a:r>
                      <a:endParaRPr lang="zh-CN" altLang="en-US" sz="2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sz="2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774">
                <a:tc>
                  <a:txBody>
                    <a:bodyPr/>
                    <a:lstStyle/>
                    <a:p>
                      <a:r>
                        <a:rPr lang="en-US" altLang="zh-CN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Speak loudly.</a:t>
                      </a:r>
                      <a:endParaRPr lang="zh-CN" altLang="en-US" sz="2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sz="2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3164181"/>
                  </a:ext>
                </a:extLst>
              </a:tr>
              <a:tr h="480774">
                <a:tc>
                  <a:txBody>
                    <a:bodyPr/>
                    <a:lstStyle/>
                    <a:p>
                      <a:r>
                        <a:rPr lang="en-US" altLang="zh-CN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Act with emotions.</a:t>
                      </a:r>
                      <a:endParaRPr lang="zh-CN" altLang="en-US" sz="2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sz="2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774">
                <a:tc>
                  <a:txBody>
                    <a:bodyPr/>
                    <a:lstStyle/>
                    <a:p>
                      <a:r>
                        <a:rPr lang="en-US" altLang="zh-CN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Act creatively.</a:t>
                      </a:r>
                      <a:endParaRPr lang="zh-CN" altLang="en-US" sz="2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sz="2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2016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0" y="849359"/>
            <a:ext cx="222167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Homework</a:t>
            </a:r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2620673" y="2721057"/>
            <a:ext cx="771068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带感情地朗读故事。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根据</a:t>
            </a:r>
            <a:r>
              <a:rPr 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故事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图片</a:t>
            </a:r>
            <a:r>
              <a:rPr lang="zh-CN" altLang="en-US" sz="28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，向家人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或朋友讲述所学故事。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4" name="标题 1">
            <a:extLst>
              <a:ext uri="{FF2B5EF4-FFF2-40B4-BE49-F238E27FC236}">
                <a16:creationId xmlns:a16="http://schemas.microsoft.com/office/drawing/2014/main" id="{A044AEB4-488B-C32E-91A8-C1D3739A2E06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3 Animals</a:t>
            </a:r>
            <a: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Period 2 Let’s read! 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heme/theme1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Times New Roman"/>
        <a:ea typeface="华文楷体"/>
        <a:cs typeface=""/>
      </a:majorFont>
      <a:minorFont>
        <a:latin typeface="Times New Roman"/>
        <a:ea typeface="华文楷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969</TotalTime>
  <Words>528</Words>
  <Application>Microsoft Office PowerPoint</Application>
  <PresentationFormat>宽屏</PresentationFormat>
  <Paragraphs>98</Paragraphs>
  <Slides>18</Slides>
  <Notes>3</Notes>
  <HiddenSlides>0</HiddenSlides>
  <MMClips>9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7" baseType="lpstr">
      <vt:lpstr>黑体</vt:lpstr>
      <vt:lpstr>华文楷体</vt:lpstr>
      <vt:lpstr>宋体</vt:lpstr>
      <vt:lpstr>微软雅黑</vt:lpstr>
      <vt:lpstr>Arial</vt:lpstr>
      <vt:lpstr>Calibri</vt:lpstr>
      <vt:lpstr>Times New Roman</vt:lpstr>
      <vt:lpstr>Wingdings</vt:lpstr>
      <vt:lpstr>2_Office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fltrp</cp:lastModifiedBy>
  <cp:revision>286</cp:revision>
  <cp:lastPrinted>2025-08-19T01:14:50Z</cp:lastPrinted>
  <dcterms:created xsi:type="dcterms:W3CDTF">2020-02-05T11:17:00Z</dcterms:created>
  <dcterms:modified xsi:type="dcterms:W3CDTF">2025-08-28T06:48:26Z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F21F779034864AA4BB12B598ED9AD910_13</vt:lpwstr>
  </property>
  <property fmtid="{D5CDD505-2E9C-101B-9397-08002B2CF9AE}" pid="3" name="KSOProductBuildVer">
    <vt:lpwstr>2052-12.1.0.21915</vt:lpwstr>
  </property>
</Properties>
</file>