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6" r:id="rId1"/>
  </p:sldMasterIdLst>
  <p:notesMasterIdLst>
    <p:notesMasterId r:id="rId20"/>
  </p:notesMasterIdLst>
  <p:handoutMasterIdLst>
    <p:handoutMasterId r:id="rId21"/>
  </p:handoutMasterIdLst>
  <p:sldIdLst>
    <p:sldId id="282" r:id="rId2"/>
    <p:sldId id="398" r:id="rId3"/>
    <p:sldId id="320" r:id="rId4"/>
    <p:sldId id="372" r:id="rId5"/>
    <p:sldId id="399" r:id="rId6"/>
    <p:sldId id="382" r:id="rId7"/>
    <p:sldId id="385" r:id="rId8"/>
    <p:sldId id="389" r:id="rId9"/>
    <p:sldId id="384" r:id="rId10"/>
    <p:sldId id="386" r:id="rId11"/>
    <p:sldId id="390" r:id="rId12"/>
    <p:sldId id="387" r:id="rId13"/>
    <p:sldId id="394" r:id="rId14"/>
    <p:sldId id="391" r:id="rId15"/>
    <p:sldId id="395" r:id="rId16"/>
    <p:sldId id="397" r:id="rId17"/>
    <p:sldId id="357" r:id="rId18"/>
    <p:sldId id="336" r:id="rId19"/>
  </p:sldIdLst>
  <p:sldSz cx="12192000" cy="6858000"/>
  <p:notesSz cx="6807200" cy="9939338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72" userDrawn="1">
          <p15:clr>
            <a:srgbClr val="A4A3A4"/>
          </p15:clr>
        </p15:guide>
        <p15:guide id="2" pos="686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0" clrIdx="1"/>
  <p:cmAuthor id="1" name="Microsoft 帐户" initials="M帐" lastIdx="8" clrIdx="0"/>
  <p:cmAuthor id="503279064" name="FLTRP_JCSZ" initials="FLTRP_JCS" lastIdx="3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5643"/>
    <a:srgbClr val="EAEFF7"/>
    <a:srgbClr val="3A5542"/>
    <a:srgbClr val="1784AD"/>
    <a:srgbClr val="014E6A"/>
    <a:srgbClr val="AE0203"/>
    <a:srgbClr val="711000"/>
    <a:srgbClr val="01431D"/>
    <a:srgbClr val="01621F"/>
    <a:srgbClr val="A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94" autoAdjust="0"/>
    <p:restoredTop sz="93858" autoAdjust="0"/>
  </p:normalViewPr>
  <p:slideViewPr>
    <p:cSldViewPr snapToGrid="0" showGuides="1">
      <p:cViewPr varScale="1">
        <p:scale>
          <a:sx n="114" d="100"/>
          <a:sy n="114" d="100"/>
        </p:scale>
        <p:origin x="442" y="86"/>
      </p:cViewPr>
      <p:guideLst>
        <p:guide orient="horz" pos="3972"/>
        <p:guide pos="686"/>
        <p:guide pos="7015"/>
        <p:guide orient="horz" pos="5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28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CD9E09-859B-19CC-C0B0-FB9FE955BB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>
            <a:extLst>
              <a:ext uri="{FF2B5EF4-FFF2-40B4-BE49-F238E27FC236}">
                <a16:creationId xmlns:a16="http://schemas.microsoft.com/office/drawing/2014/main" id="{66D2836D-C638-7A33-B6B8-21A25C1BCE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>
            <a:extLst>
              <a:ext uri="{FF2B5EF4-FFF2-40B4-BE49-F238E27FC236}">
                <a16:creationId xmlns:a16="http://schemas.microsoft.com/office/drawing/2014/main" id="{F62B6028-F6AA-470F-DC8E-477187552D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>
            <a:extLst>
              <a:ext uri="{FF2B5EF4-FFF2-40B4-BE49-F238E27FC236}">
                <a16:creationId xmlns:a16="http://schemas.microsoft.com/office/drawing/2014/main" id="{3CB0C070-820D-BCCD-1482-10D7194068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2502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677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32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241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770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6.png"/><Relationship Id="rId9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2"/>
          <p:cNvSpPr txBox="1"/>
          <p:nvPr/>
        </p:nvSpPr>
        <p:spPr>
          <a:xfrm>
            <a:off x="1395663" y="3771491"/>
            <a:ext cx="9740650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次：二年级上册               学    科：英语（外研社版）</a:t>
            </a:r>
          </a:p>
          <a:p>
            <a:r>
              <a:rPr lang="zh-CN" altLang="en-US" sz="2800" dirty="0"/>
              <a:t>主讲人：毛珊</a:t>
            </a:r>
            <a:r>
              <a:rPr lang="en-US" altLang="zh-CN" sz="2800" dirty="0"/>
              <a:t>  </a:t>
            </a:r>
            <a:r>
              <a:rPr lang="zh-CN" altLang="en-US" sz="2800" dirty="0"/>
              <a:t>                     </a:t>
            </a:r>
            <a:r>
              <a:rPr lang="en-US" altLang="zh-CN" sz="2800" dirty="0"/>
              <a:t>    </a:t>
            </a:r>
            <a:r>
              <a:rPr lang="zh-CN" altLang="en-US" sz="2800" dirty="0"/>
              <a:t>学    校：成都市石笋街小学校</a:t>
            </a:r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3706D007-75DB-F3C7-B830-140987157DC0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Animals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2 Let’s read!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BF9BA3-C277-AB4F-0781-B335D44B7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9E5D83FB-6710-E205-1805-94B48D2FE7BA}"/>
              </a:ext>
            </a:extLst>
          </p:cNvPr>
          <p:cNvSpPr txBox="1"/>
          <p:nvPr/>
        </p:nvSpPr>
        <p:spPr>
          <a:xfrm>
            <a:off x="952475" y="2515863"/>
            <a:ext cx="1028704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在看图片、听录音、朗读课文等活动中，梳理、理解故事内容，掌握表示请求的祈使句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掌握并灵活运用动物词汇。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小组合作表演故事，模仿故事角色的语音、语调、表情和动作，深入体会故事角色的情感，感悟、理解故事传递的道理。</a:t>
            </a: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E0BAFB59-7E28-36E8-91E5-16C5A566580C}"/>
              </a:ext>
            </a:extLst>
          </p:cNvPr>
          <p:cNvSpPr txBox="1"/>
          <p:nvPr/>
        </p:nvSpPr>
        <p:spPr>
          <a:xfrm>
            <a:off x="-746503" y="1941823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  <p:extLst>
      <p:ext uri="{BB962C8B-B14F-4D97-AF65-F5344CB8AC3E}">
        <p14:creationId xmlns:p14="http://schemas.microsoft.com/office/powerpoint/2010/main" val="1636552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4710"/>
            <a:ext cx="268539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BED549A-135B-4602-F4A8-F156AEECD071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A083BC9-414E-C83B-ADE8-28D5D57F451A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CA93A4F3-4A55-70F6-F60B-FC1986D5F1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802" b="8609"/>
          <a:stretch>
            <a:fillRect/>
          </a:stretch>
        </p:blipFill>
        <p:spPr>
          <a:xfrm>
            <a:off x="1464816" y="2121763"/>
            <a:ext cx="2554936" cy="3559946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99AC8519-0281-48BB-4C64-2C09B29CAC5E}"/>
              </a:ext>
            </a:extLst>
          </p:cNvPr>
          <p:cNvSpPr txBox="1"/>
          <p:nvPr/>
        </p:nvSpPr>
        <p:spPr>
          <a:xfrm>
            <a:off x="0" y="845085"/>
            <a:ext cx="412954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45A781D-76D5-FB6F-EAFC-F8341986AAA6}"/>
              </a:ext>
            </a:extLst>
          </p:cNvPr>
          <p:cNvSpPr txBox="1"/>
          <p:nvPr/>
        </p:nvSpPr>
        <p:spPr>
          <a:xfrm>
            <a:off x="6256781" y="2709064"/>
            <a:ext cx="242245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What are they?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A tiger and a fox.</a:t>
            </a:r>
            <a:endParaRPr lang="en-US" altLang="zh-CN" sz="2400" dirty="0"/>
          </a:p>
          <a:p>
            <a:endParaRPr lang="en-US" altLang="zh-CN" sz="2400" dirty="0"/>
          </a:p>
          <a:p>
            <a:r>
              <a:rPr lang="en-US" altLang="zh-CN" sz="2400" dirty="0"/>
              <a:t>Where are they?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Maybe in a forest.</a:t>
            </a:r>
          </a:p>
        </p:txBody>
      </p:sp>
    </p:spTree>
    <p:extLst>
      <p:ext uri="{BB962C8B-B14F-4D97-AF65-F5344CB8AC3E}">
        <p14:creationId xmlns:p14="http://schemas.microsoft.com/office/powerpoint/2010/main" val="332791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EEA75985-603A-D89B-404C-E1EA0DC65903}"/>
              </a:ext>
            </a:extLst>
          </p:cNvPr>
          <p:cNvSpPr txBox="1"/>
          <p:nvPr/>
        </p:nvSpPr>
        <p:spPr>
          <a:xfrm>
            <a:off x="6754057" y="2290439"/>
            <a:ext cx="382905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400" b="0" i="0" u="none" strike="noStrike" baseline="0" dirty="0"/>
              <a:t>How does Tiger feel?</a:t>
            </a:r>
          </a:p>
          <a:p>
            <a:pPr algn="l"/>
            <a:r>
              <a:rPr lang="en-US" altLang="zh-CN" sz="2400" dirty="0">
                <a:solidFill>
                  <a:srgbClr val="FF0000"/>
                </a:solidFill>
              </a:rPr>
              <a:t>Tiger is hungry.</a:t>
            </a:r>
          </a:p>
          <a:p>
            <a:pPr algn="l"/>
            <a:r>
              <a:rPr lang="en-US" altLang="zh-CN" sz="2400" b="0" i="0" u="none" strike="noStrike" baseline="0" dirty="0"/>
              <a:t> </a:t>
            </a:r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en-US" altLang="zh-CN" sz="2400" dirty="0"/>
              <a:t>What does Tiger say?</a:t>
            </a:r>
          </a:p>
          <a:p>
            <a:pPr algn="l"/>
            <a:r>
              <a:rPr lang="en-US" altLang="zh-CN" sz="2400" dirty="0">
                <a:solidFill>
                  <a:srgbClr val="FF0000"/>
                </a:solidFill>
              </a:rPr>
              <a:t>“A fox! Great!”</a:t>
            </a:r>
          </a:p>
          <a:p>
            <a:pPr algn="l"/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en-US" altLang="zh-CN" sz="2400" dirty="0"/>
              <a:t>What does Tiger want to do?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Tiger wants to eat Fox.</a:t>
            </a:r>
          </a:p>
        </p:txBody>
      </p:sp>
      <p:pic>
        <p:nvPicPr>
          <p:cNvPr id="7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498" end="367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7327" y="5576602"/>
            <a:ext cx="406400" cy="4064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9D990D9D-762F-3CD1-8DD5-548EC80CC335}"/>
              </a:ext>
            </a:extLst>
          </p:cNvPr>
          <p:cNvSpPr txBox="1"/>
          <p:nvPr/>
        </p:nvSpPr>
        <p:spPr>
          <a:xfrm>
            <a:off x="2603922" y="5617504"/>
            <a:ext cx="7697941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3B5643"/>
                </a:solidFill>
              </a:rPr>
              <a:t>What do you think Fox will do? Will Fox run away?</a:t>
            </a:r>
            <a:endParaRPr lang="zh-CN" altLang="en-US" sz="2800" dirty="0">
              <a:solidFill>
                <a:srgbClr val="3B5643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6044045-F593-F286-20E8-C148A9A51BE9}"/>
              </a:ext>
            </a:extLst>
          </p:cNvPr>
          <p:cNvSpPr txBox="1"/>
          <p:nvPr/>
        </p:nvSpPr>
        <p:spPr>
          <a:xfrm>
            <a:off x="0" y="845085"/>
            <a:ext cx="47489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answer.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783106D-3653-904C-064E-F96EB49E34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5231" y="2144806"/>
            <a:ext cx="3290315" cy="325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038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9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E5600628-C975-8D44-0E70-737AED2017EE}"/>
              </a:ext>
            </a:extLst>
          </p:cNvPr>
          <p:cNvSpPr txBox="1"/>
          <p:nvPr/>
        </p:nvSpPr>
        <p:spPr>
          <a:xfrm>
            <a:off x="6154993" y="1883389"/>
            <a:ext cx="5477301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cs typeface="Arial" panose="020B0604020202020204" pitchFamily="34" charset="0"/>
              </a:rPr>
              <a:t>Does Fox run away?</a:t>
            </a:r>
          </a:p>
          <a:p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No. </a:t>
            </a:r>
            <a:endParaRPr lang="en-US" altLang="zh-CN" sz="2400" dirty="0">
              <a:cs typeface="Arial" panose="020B0604020202020204" pitchFamily="34" charset="0"/>
            </a:endParaRPr>
          </a:p>
          <a:p>
            <a:endParaRPr lang="en-US" altLang="zh-CN" sz="2400" dirty="0">
              <a:cs typeface="Arial" panose="020B0604020202020204" pitchFamily="34" charset="0"/>
            </a:endParaRPr>
          </a:p>
          <a:p>
            <a:r>
              <a:rPr lang="en-US" altLang="zh-CN" sz="2400" dirty="0">
                <a:cs typeface="Arial" panose="020B0604020202020204" pitchFamily="34" charset="0"/>
              </a:rPr>
              <a:t>What does Fox say? </a:t>
            </a:r>
          </a:p>
          <a:p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“Don’t eat me. I’m the king of animals!”</a:t>
            </a:r>
          </a:p>
          <a:p>
            <a:endParaRPr lang="en-US" altLang="zh-CN" sz="24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r>
              <a:rPr lang="en-US" altLang="zh-CN" sz="2400" dirty="0">
                <a:cs typeface="Arial" panose="020B0604020202020204" pitchFamily="34" charset="0"/>
              </a:rPr>
              <a:t>What does Tiger say?</a:t>
            </a:r>
          </a:p>
          <a:p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“No. I’m the king of animals!”</a:t>
            </a:r>
          </a:p>
          <a:p>
            <a:endParaRPr lang="en-US" altLang="zh-CN" sz="2400" dirty="0">
              <a:cs typeface="Arial" panose="020B0604020202020204" pitchFamily="34" charset="0"/>
            </a:endParaRPr>
          </a:p>
          <a:p>
            <a:r>
              <a:rPr lang="en-US" altLang="zh-CN" sz="2400" dirty="0">
                <a:cs typeface="Arial" panose="020B0604020202020204" pitchFamily="34" charset="0"/>
              </a:rPr>
              <a:t>Does Tiger believe Fox?</a:t>
            </a:r>
            <a:endParaRPr lang="zh-CN" altLang="en-US" sz="2400" dirty="0">
              <a:cs typeface="Arial" panose="020B0604020202020204" pitchFamily="34" charset="0"/>
            </a:endParaRPr>
          </a:p>
          <a:p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No. 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6044045-F593-F286-20E8-C148A9A51BE9}"/>
              </a:ext>
            </a:extLst>
          </p:cNvPr>
          <p:cNvSpPr txBox="1"/>
          <p:nvPr/>
        </p:nvSpPr>
        <p:spPr>
          <a:xfrm>
            <a:off x="0" y="845085"/>
            <a:ext cx="47489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answer.</a:t>
            </a:r>
          </a:p>
        </p:txBody>
      </p:sp>
      <p:pic>
        <p:nvPicPr>
          <p:cNvPr id="7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791" end="32163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03711" y="5443128"/>
            <a:ext cx="406400" cy="406400"/>
          </a:xfrm>
          <a:prstGeom prst="rect">
            <a:avLst/>
          </a:prstGeom>
        </p:spPr>
      </p:pic>
      <p:pic>
        <p:nvPicPr>
          <p:cNvPr id="8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195" end="28684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56702" y="1933964"/>
            <a:ext cx="406400" cy="4064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F62B77F-3311-EB4A-E372-955DB4271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7513" y="1791915"/>
            <a:ext cx="2804030" cy="406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601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5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67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0E07912-D19F-8B89-575B-5D19BD0508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6946" y="2033517"/>
            <a:ext cx="2840284" cy="404265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1537D552-B95F-2674-3743-38FF75C181C9}"/>
              </a:ext>
            </a:extLst>
          </p:cNvPr>
          <p:cNvSpPr txBox="1"/>
          <p:nvPr/>
        </p:nvSpPr>
        <p:spPr>
          <a:xfrm>
            <a:off x="6096000" y="2410116"/>
            <a:ext cx="54773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cs typeface="Arial" panose="020B0604020202020204" pitchFamily="34" charset="0"/>
              </a:rPr>
              <a:t>What does Fox say then?</a:t>
            </a:r>
          </a:p>
          <a:p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“</a:t>
            </a:r>
            <a:r>
              <a:rPr lang="en-US" altLang="zh-CN" sz="2400" dirty="0">
                <a:solidFill>
                  <a:srgbClr val="FF0000"/>
                </a:solidFill>
              </a:rPr>
              <a:t>Let me show you. Come with me.</a:t>
            </a:r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”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6044045-F593-F286-20E8-C148A9A51BE9}"/>
              </a:ext>
            </a:extLst>
          </p:cNvPr>
          <p:cNvSpPr txBox="1"/>
          <p:nvPr/>
        </p:nvSpPr>
        <p:spPr>
          <a:xfrm>
            <a:off x="0" y="845085"/>
            <a:ext cx="47489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answer.</a:t>
            </a:r>
          </a:p>
        </p:txBody>
      </p:sp>
      <p:pic>
        <p:nvPicPr>
          <p:cNvPr id="7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867" end="2413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7327" y="557660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460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9DB9764E-9C23-E772-F6D2-C3D50EC784A5}"/>
              </a:ext>
            </a:extLst>
          </p:cNvPr>
          <p:cNvSpPr txBox="1"/>
          <p:nvPr/>
        </p:nvSpPr>
        <p:spPr>
          <a:xfrm>
            <a:off x="3122977" y="3001314"/>
            <a:ext cx="5503430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3B5643"/>
                </a:solidFill>
              </a:rPr>
              <a:t>What do you think will happen next?</a:t>
            </a:r>
            <a:endParaRPr lang="zh-CN" altLang="en-US" sz="2800" dirty="0">
              <a:solidFill>
                <a:srgbClr val="3B564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174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4D8B0A3D-1FB5-071E-4646-E5146BEAE7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1331" y="2203668"/>
            <a:ext cx="2501513" cy="365285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9BC9AB99-51D2-8EB5-27B8-0E692D9195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496" y="2213320"/>
            <a:ext cx="2501513" cy="3643204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46E74A43-1FEB-F5F1-854E-F2E90C9C769B}"/>
              </a:ext>
            </a:extLst>
          </p:cNvPr>
          <p:cNvSpPr txBox="1"/>
          <p:nvPr/>
        </p:nvSpPr>
        <p:spPr>
          <a:xfrm>
            <a:off x="6254440" y="2160282"/>
            <a:ext cx="542780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400" b="0" i="0" u="none" strike="noStrike" baseline="0" dirty="0"/>
              <a:t>What animals do they meet?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The rabbits, the deer, the birds and the monkeys.</a:t>
            </a:r>
          </a:p>
          <a:p>
            <a:pPr algn="l"/>
            <a:endParaRPr lang="en-US" altLang="zh-CN" sz="2400" dirty="0"/>
          </a:p>
          <a:p>
            <a:r>
              <a:rPr lang="en-US" altLang="zh-CN" sz="2400" b="0" i="0" u="none" strike="noStrike" baseline="0" dirty="0"/>
              <a:t>How do the </a:t>
            </a:r>
            <a:r>
              <a:rPr lang="en-US" altLang="zh-CN" sz="2400" dirty="0"/>
              <a:t>animals</a:t>
            </a:r>
            <a:r>
              <a:rPr lang="en-US" altLang="zh-CN" sz="2400" b="0" i="0" u="none" strike="noStrike" baseline="0" dirty="0"/>
              <a:t> feel?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They are afraid / scared (</a:t>
            </a:r>
            <a:r>
              <a:rPr lang="zh-CN" altLang="en-US" sz="2400" dirty="0">
                <a:solidFill>
                  <a:srgbClr val="FF0000"/>
                </a:solidFill>
              </a:rPr>
              <a:t>害怕的</a:t>
            </a:r>
            <a:r>
              <a:rPr lang="en-US" altLang="zh-CN" sz="2400" dirty="0">
                <a:solidFill>
                  <a:srgbClr val="FF0000"/>
                </a:solidFill>
              </a:rPr>
              <a:t>) / ...</a:t>
            </a:r>
          </a:p>
          <a:p>
            <a:pPr algn="l"/>
            <a:endParaRPr lang="en-US" altLang="zh-CN" sz="2400" b="0" i="0" u="none" strike="noStrike" baseline="0" dirty="0"/>
          </a:p>
          <a:p>
            <a:r>
              <a:rPr lang="en-US" altLang="zh-CN" sz="2400" b="0" i="0" u="none" strike="noStrike" baseline="0" dirty="0"/>
              <a:t>What do </a:t>
            </a:r>
            <a:r>
              <a:rPr lang="en-US" altLang="zh-CN" sz="2400" dirty="0"/>
              <a:t>the animals</a:t>
            </a:r>
            <a:r>
              <a:rPr lang="en-US" altLang="zh-CN" sz="2400" b="0" i="0" u="none" strike="noStrike" baseline="0" dirty="0"/>
              <a:t> do?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They run away or fly away.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6044045-F593-F286-20E8-C148A9A51BE9}"/>
              </a:ext>
            </a:extLst>
          </p:cNvPr>
          <p:cNvSpPr txBox="1"/>
          <p:nvPr/>
        </p:nvSpPr>
        <p:spPr>
          <a:xfrm>
            <a:off x="0" y="845085"/>
            <a:ext cx="47489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answer.</a:t>
            </a:r>
          </a:p>
        </p:txBody>
      </p:sp>
      <p:pic>
        <p:nvPicPr>
          <p:cNvPr id="9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1417" end="997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7327" y="5576602"/>
            <a:ext cx="406400" cy="406400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 rot="1003507">
            <a:off x="677300" y="2465397"/>
            <a:ext cx="1254797" cy="208374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177039" y="2153606"/>
            <a:ext cx="2970132" cy="18911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519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4562D608-D998-48AD-9DA7-96950474FB2F}"/>
              </a:ext>
            </a:extLst>
          </p:cNvPr>
          <p:cNvSpPr txBox="1"/>
          <p:nvPr/>
        </p:nvSpPr>
        <p:spPr>
          <a:xfrm>
            <a:off x="5252723" y="2195197"/>
            <a:ext cx="527191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/>
              <a:t>Does Tiger believe Fox now?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Yes.</a:t>
            </a:r>
          </a:p>
          <a:p>
            <a:endParaRPr lang="en-US" altLang="zh-CN" sz="2400" dirty="0"/>
          </a:p>
          <a:p>
            <a:r>
              <a:rPr lang="en-US" altLang="zh-CN" sz="2400" dirty="0"/>
              <a:t>How does Fox feel?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Fox is happy / proud (</a:t>
            </a:r>
            <a:r>
              <a:rPr lang="zh-CN" altLang="en-US" sz="2400" dirty="0">
                <a:solidFill>
                  <a:srgbClr val="FF0000"/>
                </a:solidFill>
              </a:rPr>
              <a:t>得意的</a:t>
            </a:r>
            <a:r>
              <a:rPr lang="en-US" altLang="zh-CN" sz="2400" dirty="0">
                <a:solidFill>
                  <a:srgbClr val="FF0000"/>
                </a:solidFill>
              </a:rPr>
              <a:t>) / ...</a:t>
            </a:r>
          </a:p>
          <a:p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en-US" altLang="zh-CN" sz="2400" dirty="0"/>
              <a:t>How does Tiger feel?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Tiger is unhappy / confused (</a:t>
            </a:r>
            <a:r>
              <a:rPr lang="zh-CN" altLang="en-US" sz="2400" dirty="0">
                <a:solidFill>
                  <a:srgbClr val="FF0000"/>
                </a:solidFill>
              </a:rPr>
              <a:t>困惑的</a:t>
            </a:r>
            <a:r>
              <a:rPr lang="en-US" altLang="zh-CN" sz="2400" dirty="0">
                <a:solidFill>
                  <a:srgbClr val="FF0000"/>
                </a:solidFill>
              </a:rPr>
              <a:t>) / ...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6044045-F593-F286-20E8-C148A9A51BE9}"/>
              </a:ext>
            </a:extLst>
          </p:cNvPr>
          <p:cNvSpPr txBox="1"/>
          <p:nvPr/>
        </p:nvSpPr>
        <p:spPr>
          <a:xfrm>
            <a:off x="0" y="845085"/>
            <a:ext cx="47489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answer.</a:t>
            </a:r>
          </a:p>
        </p:txBody>
      </p:sp>
      <p:pic>
        <p:nvPicPr>
          <p:cNvPr id="7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79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7327" y="5576602"/>
            <a:ext cx="406400" cy="4064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A26C7F23-3FE2-C91E-322D-909B6C421F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635" y="1778747"/>
            <a:ext cx="2813194" cy="406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770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5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04FC4-454F-BDD6-B9B9-9E1B20486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A8610E2-AFE1-6593-5A96-BF676EEC834D}"/>
              </a:ext>
            </a:extLst>
          </p:cNvPr>
          <p:cNvSpPr txBox="1"/>
          <p:nvPr/>
        </p:nvSpPr>
        <p:spPr>
          <a:xfrm>
            <a:off x="-1" y="845085"/>
            <a:ext cx="515159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Watch the video and repeat.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794995A-D170-2420-8F8C-05DAA0068467}"/>
              </a:ext>
            </a:extLst>
          </p:cNvPr>
          <p:cNvSpPr/>
          <p:nvPr/>
        </p:nvSpPr>
        <p:spPr>
          <a:xfrm>
            <a:off x="784900" y="1897384"/>
            <a:ext cx="6237337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5F96310-8C6E-F385-B493-8DA1736327D0}"/>
              </a:ext>
            </a:extLst>
          </p:cNvPr>
          <p:cNvSpPr txBox="1"/>
          <p:nvPr/>
        </p:nvSpPr>
        <p:spPr>
          <a:xfrm>
            <a:off x="1491449" y="3633477"/>
            <a:ext cx="5151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24—29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页课文的视频。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53542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9CD58271-C168-5156-C5C0-7709B0954EF9}"/>
              </a:ext>
            </a:extLst>
          </p:cNvPr>
          <p:cNvSpPr txBox="1"/>
          <p:nvPr/>
        </p:nvSpPr>
        <p:spPr>
          <a:xfrm>
            <a:off x="2828499" y="1701505"/>
            <a:ext cx="729814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800" b="0" i="0" u="none" strike="noStrike" baseline="0" dirty="0"/>
              <a:t>Why do the animals run away or fly away? </a:t>
            </a:r>
          </a:p>
          <a:p>
            <a:pPr algn="l"/>
            <a:r>
              <a:rPr lang="en-US" altLang="zh-CN" sz="2800" b="0" i="0" u="none" strike="noStrike" baseline="0" dirty="0">
                <a:solidFill>
                  <a:srgbClr val="FF0000"/>
                </a:solidFill>
              </a:rPr>
              <a:t>They are afraid.</a:t>
            </a:r>
          </a:p>
          <a:p>
            <a:pPr algn="l"/>
            <a:endParaRPr lang="en-US" altLang="zh-CN" sz="2800" b="0" i="0" u="none" strike="noStrike" baseline="0" dirty="0"/>
          </a:p>
          <a:p>
            <a:pPr algn="l"/>
            <a:r>
              <a:rPr lang="en-US" altLang="zh-CN" sz="2800" b="0" i="0" u="none" strike="noStrike" baseline="0" dirty="0"/>
              <a:t>Who are the animals truly afraid of? </a:t>
            </a:r>
          </a:p>
          <a:p>
            <a:pPr algn="l"/>
            <a:r>
              <a:rPr lang="en-US" altLang="zh-CN" sz="2800" dirty="0">
                <a:solidFill>
                  <a:srgbClr val="FF0000"/>
                </a:solidFill>
              </a:rPr>
              <a:t>Tiger.</a:t>
            </a:r>
          </a:p>
          <a:p>
            <a:pPr algn="l"/>
            <a:endParaRPr lang="en-US" altLang="zh-CN" sz="2800" dirty="0"/>
          </a:p>
          <a:p>
            <a:pPr algn="l"/>
            <a:r>
              <a:rPr lang="en-US" altLang="zh-CN" sz="2800" b="0" i="0" u="none" strike="noStrike" baseline="0" dirty="0"/>
              <a:t>Who is the real king of animals? </a:t>
            </a:r>
          </a:p>
          <a:p>
            <a:pPr algn="l"/>
            <a:r>
              <a:rPr lang="en-US" altLang="zh-CN" sz="2800" dirty="0">
                <a:solidFill>
                  <a:srgbClr val="FF0000"/>
                </a:solidFill>
              </a:rPr>
              <a:t>Tiger.</a:t>
            </a:r>
          </a:p>
          <a:p>
            <a:pPr algn="l"/>
            <a:endParaRPr lang="en-US" altLang="zh-CN" sz="2800" dirty="0"/>
          </a:p>
          <a:p>
            <a:pPr algn="l"/>
            <a:r>
              <a:rPr lang="en-US" altLang="zh-CN" sz="2800" b="0" i="0" u="none" strike="noStrike" baseline="0" dirty="0"/>
              <a:t>What can you learn from the story?</a:t>
            </a:r>
            <a:endParaRPr lang="zh-CN" altLang="en-US" sz="28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143DBC3-BC81-C497-43AB-52B78D124BB8}"/>
              </a:ext>
            </a:extLst>
          </p:cNvPr>
          <p:cNvSpPr txBox="1"/>
          <p:nvPr/>
        </p:nvSpPr>
        <p:spPr>
          <a:xfrm>
            <a:off x="0" y="874998"/>
            <a:ext cx="364395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Think and answer.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1400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454ED0A-E131-F9D1-24BD-37325D70B892}"/>
              </a:ext>
            </a:extLst>
          </p:cNvPr>
          <p:cNvSpPr txBox="1"/>
          <p:nvPr/>
        </p:nvSpPr>
        <p:spPr>
          <a:xfrm>
            <a:off x="1" y="874998"/>
            <a:ext cx="371219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Read and number.</a:t>
            </a:r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8AC06B6-133B-8A8E-CC85-0FE8006CDD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342" y="1168958"/>
            <a:ext cx="3481316" cy="489157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FE173068-C9E0-3FC1-1C35-4D1B52F99B8B}"/>
              </a:ext>
            </a:extLst>
          </p:cNvPr>
          <p:cNvSpPr txBox="1"/>
          <p:nvPr/>
        </p:nvSpPr>
        <p:spPr>
          <a:xfrm>
            <a:off x="5647750" y="3354497"/>
            <a:ext cx="3886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9771EC7-EE5D-7710-DFA8-AA6A505FE3CC}"/>
              </a:ext>
            </a:extLst>
          </p:cNvPr>
          <p:cNvSpPr txBox="1"/>
          <p:nvPr/>
        </p:nvSpPr>
        <p:spPr>
          <a:xfrm>
            <a:off x="7375162" y="1683360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2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A2FC6CB-E1A6-D253-BF81-6983DB8859F6}"/>
              </a:ext>
            </a:extLst>
          </p:cNvPr>
          <p:cNvSpPr txBox="1"/>
          <p:nvPr/>
        </p:nvSpPr>
        <p:spPr>
          <a:xfrm>
            <a:off x="7375162" y="3354497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3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E55DE85-E311-1CCB-1DFD-57B1442BD4D2}"/>
              </a:ext>
            </a:extLst>
          </p:cNvPr>
          <p:cNvSpPr txBox="1"/>
          <p:nvPr/>
        </p:nvSpPr>
        <p:spPr>
          <a:xfrm>
            <a:off x="5622327" y="5008506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4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6C9815F3-87CA-DCA5-F9CC-6B2D24DB141F}"/>
              </a:ext>
            </a:extLst>
          </p:cNvPr>
          <p:cNvSpPr txBox="1"/>
          <p:nvPr/>
        </p:nvSpPr>
        <p:spPr>
          <a:xfrm>
            <a:off x="7375162" y="5039078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5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CB5D248-2D77-7C47-F670-476DBECEFE0E}"/>
              </a:ext>
            </a:extLst>
          </p:cNvPr>
          <p:cNvSpPr txBox="1"/>
          <p:nvPr/>
        </p:nvSpPr>
        <p:spPr>
          <a:xfrm>
            <a:off x="5622127" y="1702636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07200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E066767A-85E4-886E-A446-66D078CD7E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7123" y="1632372"/>
            <a:ext cx="8184231" cy="4675132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6CBD8B35-1C22-182D-6246-E57CDDFA5FEE}"/>
              </a:ext>
            </a:extLst>
          </p:cNvPr>
          <p:cNvSpPr txBox="1"/>
          <p:nvPr/>
        </p:nvSpPr>
        <p:spPr>
          <a:xfrm>
            <a:off x="0" y="874998"/>
            <a:ext cx="425810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circle.</a:t>
            </a:r>
            <a:endParaRPr lang="zh-CN" altLang="en-US" dirty="0"/>
          </a:p>
        </p:txBody>
      </p:sp>
      <p:sp>
        <p:nvSpPr>
          <p:cNvPr id="5" name="形状2">
            <a:extLst>
              <a:ext uri="{FF2B5EF4-FFF2-40B4-BE49-F238E27FC236}">
                <a16:creationId xmlns:a16="http://schemas.microsoft.com/office/drawing/2014/main" id="{02A1AE8C-419A-E48E-0A3C-140BAAC02F8A}"/>
              </a:ext>
            </a:extLst>
          </p:cNvPr>
          <p:cNvSpPr txBox="1"/>
          <p:nvPr/>
        </p:nvSpPr>
        <p:spPr>
          <a:xfrm>
            <a:off x="6699304" y="1738886"/>
            <a:ext cx="972185" cy="986790"/>
          </a:xfrm>
          <a:prstGeom prst="ellipse">
            <a:avLst/>
          </a:prstGeom>
          <a:solidFill>
            <a:srgbClr val="FFFFFF">
              <a:alpha val="0"/>
            </a:srgbClr>
          </a:solidFill>
          <a:ln w="539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6" name="形状2">
            <a:extLst>
              <a:ext uri="{FF2B5EF4-FFF2-40B4-BE49-F238E27FC236}">
                <a16:creationId xmlns:a16="http://schemas.microsoft.com/office/drawing/2014/main" id="{77F08AAD-BCBF-4B8B-67E5-0F8D527B8298}"/>
              </a:ext>
            </a:extLst>
          </p:cNvPr>
          <p:cNvSpPr txBox="1"/>
          <p:nvPr/>
        </p:nvSpPr>
        <p:spPr>
          <a:xfrm>
            <a:off x="7871677" y="2828633"/>
            <a:ext cx="972185" cy="986790"/>
          </a:xfrm>
          <a:prstGeom prst="ellipse">
            <a:avLst/>
          </a:prstGeom>
          <a:solidFill>
            <a:srgbClr val="FFFFFF">
              <a:alpha val="0"/>
            </a:srgbClr>
          </a:solidFill>
          <a:ln w="539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7" name="形状2">
            <a:extLst>
              <a:ext uri="{FF2B5EF4-FFF2-40B4-BE49-F238E27FC236}">
                <a16:creationId xmlns:a16="http://schemas.microsoft.com/office/drawing/2014/main" id="{7166F951-9B66-6770-A30F-6736E1D29B86}"/>
              </a:ext>
            </a:extLst>
          </p:cNvPr>
          <p:cNvSpPr txBox="1"/>
          <p:nvPr/>
        </p:nvSpPr>
        <p:spPr>
          <a:xfrm>
            <a:off x="7721665" y="3969938"/>
            <a:ext cx="972185" cy="986790"/>
          </a:xfrm>
          <a:prstGeom prst="ellipse">
            <a:avLst/>
          </a:prstGeom>
          <a:solidFill>
            <a:srgbClr val="FFFFFF">
              <a:alpha val="0"/>
            </a:srgbClr>
          </a:solidFill>
          <a:ln w="539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8" name="形状2">
            <a:extLst>
              <a:ext uri="{FF2B5EF4-FFF2-40B4-BE49-F238E27FC236}">
                <a16:creationId xmlns:a16="http://schemas.microsoft.com/office/drawing/2014/main" id="{B63CA385-9237-90FA-510F-732D75BA90D9}"/>
              </a:ext>
            </a:extLst>
          </p:cNvPr>
          <p:cNvSpPr txBox="1"/>
          <p:nvPr/>
        </p:nvSpPr>
        <p:spPr>
          <a:xfrm>
            <a:off x="5609907" y="5163871"/>
            <a:ext cx="972185" cy="986790"/>
          </a:xfrm>
          <a:prstGeom prst="ellipse">
            <a:avLst/>
          </a:prstGeom>
          <a:solidFill>
            <a:srgbClr val="FFFFFF">
              <a:alpha val="0"/>
            </a:srgbClr>
          </a:solidFill>
          <a:ln w="539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9" name="二上-3-circle">
            <a:hlinkClick r:id="" action="ppaction://media"/>
            <a:extLst>
              <a:ext uri="{FF2B5EF4-FFF2-40B4-BE49-F238E27FC236}">
                <a16:creationId xmlns:a16="http://schemas.microsoft.com/office/drawing/2014/main" id="{FF0A2102-366E-4C01-A8E5-DA145CD170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3710" y="496067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97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3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C2B7DEEC-EF5A-68E3-9B89-B957D6F510E8}"/>
              </a:ext>
            </a:extLst>
          </p:cNvPr>
          <p:cNvSpPr txBox="1"/>
          <p:nvPr/>
        </p:nvSpPr>
        <p:spPr>
          <a:xfrm>
            <a:off x="0" y="874998"/>
            <a:ext cx="406840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olidFill>
                  <a:prstClr val="black"/>
                </a:solidFill>
              </a:rPr>
              <a:t>Read the story aloud.</a:t>
            </a:r>
          </a:p>
        </p:txBody>
      </p:sp>
      <p:pic>
        <p:nvPicPr>
          <p:cNvPr id="6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7327" y="5576602"/>
            <a:ext cx="406400" cy="4064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991C743A-9241-F098-D034-A2D71AECE2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966" y="2391254"/>
            <a:ext cx="2042030" cy="2846376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565A1E8-0B9B-32FC-962A-9E9BFC4C07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6700" y="2383590"/>
            <a:ext cx="2039903" cy="284637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A7B3F1E8-2363-49AB-0B66-2600A71A98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9023" y="2383790"/>
            <a:ext cx="2089215" cy="2846177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26F2322-1F1D-D21D-37BE-4D10C6053A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8581" y="2391253"/>
            <a:ext cx="2079696" cy="2846377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FFAA2F55-6071-3CEB-C0B9-624EE90D27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90217" y="2383590"/>
            <a:ext cx="2084716" cy="2854040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A714E8F2-7776-F9A2-388D-46D24B5F432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99323" y="2383589"/>
            <a:ext cx="2108768" cy="2846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823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3A7C3-B870-5DAD-34BD-37C240A95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339B0D40-61A9-7F6F-E771-B75540DCD86D}"/>
              </a:ext>
            </a:extLst>
          </p:cNvPr>
          <p:cNvSpPr txBox="1"/>
          <p:nvPr/>
        </p:nvSpPr>
        <p:spPr>
          <a:xfrm>
            <a:off x="0" y="874998"/>
            <a:ext cx="6359857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olidFill>
                  <a:prstClr val="black"/>
                </a:solidFill>
              </a:rPr>
              <a:t>Work in groups. Act out the story.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0F572718-4CFE-8171-1CED-042341632B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646040"/>
              </p:ext>
            </p:extLst>
          </p:nvPr>
        </p:nvGraphicFramePr>
        <p:xfrm>
          <a:off x="3970365" y="4059906"/>
          <a:ext cx="4778984" cy="192309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729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90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774">
                <a:tc>
                  <a:txBody>
                    <a:bodyPr/>
                    <a:lstStyle/>
                    <a:p>
                      <a:r>
                        <a:rPr lang="en-US" altLang="zh-CN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Speak correctly.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Speak loudly.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316418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 with emotions.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 creatively.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7" name="图片 6">
            <a:extLst>
              <a:ext uri="{FF2B5EF4-FFF2-40B4-BE49-F238E27FC236}">
                <a16:creationId xmlns:a16="http://schemas.microsoft.com/office/drawing/2014/main" id="{CBB8C106-6F14-3980-32AF-D8B6E4BCBC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496" y="1641758"/>
            <a:ext cx="3118262" cy="2294466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BF707F6E-3F3B-C350-AF82-2A4D4D9113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9339" y="1641758"/>
            <a:ext cx="3291108" cy="229446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B3ADD9DC-8E26-23E9-0917-94714D8A1F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2837" y="1641758"/>
            <a:ext cx="3188567" cy="2297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0164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0" y="849359"/>
            <a:ext cx="22216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2620673" y="2721057"/>
            <a:ext cx="77106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根据</a:t>
            </a:r>
            <a:r>
              <a:rPr 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故事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图片，向家人或朋友讲述所学故事。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A044AEB4-488B-C32E-91A8-C1D3739A2E06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Animals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2 Let’s read!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Times New Roman"/>
        <a:ea typeface="华文楷体"/>
        <a:cs typeface=""/>
      </a:majorFont>
      <a:minorFont>
        <a:latin typeface="Times New Roman"/>
        <a:ea typeface="华文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1148</TotalTime>
  <Words>528</Words>
  <Application>Microsoft Office PowerPoint</Application>
  <PresentationFormat>宽屏</PresentationFormat>
  <Paragraphs>98</Paragraphs>
  <Slides>18</Slides>
  <Notes>3</Notes>
  <HiddenSlides>0</HiddenSlides>
  <MMClips>8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289</cp:revision>
  <cp:lastPrinted>2025-08-19T01:14:50Z</cp:lastPrinted>
  <dcterms:created xsi:type="dcterms:W3CDTF">2020-02-05T11:17:00Z</dcterms:created>
  <dcterms:modified xsi:type="dcterms:W3CDTF">2026-07-08T05:52:51Z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F21F779034864AA4BB12B598ED9AD910_13</vt:lpwstr>
  </property>
  <property fmtid="{D5CDD505-2E9C-101B-9397-08002B2CF9AE}" pid="3" name="KSOProductBuildVer">
    <vt:lpwstr>2052-12.1.0.21915</vt:lpwstr>
  </property>
</Properties>
</file>