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3" r:id="rId2"/>
  </p:sldMasterIdLst>
  <p:notesMasterIdLst>
    <p:notesMasterId r:id="rId24"/>
  </p:notesMasterIdLst>
  <p:handoutMasterIdLst>
    <p:handoutMasterId r:id="rId25"/>
  </p:handoutMasterIdLst>
  <p:sldIdLst>
    <p:sldId id="282" r:id="rId3"/>
    <p:sldId id="279" r:id="rId4"/>
    <p:sldId id="311" r:id="rId5"/>
    <p:sldId id="301" r:id="rId6"/>
    <p:sldId id="310" r:id="rId7"/>
    <p:sldId id="325" r:id="rId8"/>
    <p:sldId id="302" r:id="rId9"/>
    <p:sldId id="303" r:id="rId10"/>
    <p:sldId id="327" r:id="rId11"/>
    <p:sldId id="304" r:id="rId12"/>
    <p:sldId id="305" r:id="rId13"/>
    <p:sldId id="306" r:id="rId14"/>
    <p:sldId id="328" r:id="rId15"/>
    <p:sldId id="314" r:id="rId16"/>
    <p:sldId id="307" r:id="rId17"/>
    <p:sldId id="308" r:id="rId18"/>
    <p:sldId id="309" r:id="rId19"/>
    <p:sldId id="329" r:id="rId20"/>
    <p:sldId id="315" r:id="rId21"/>
    <p:sldId id="300" r:id="rId22"/>
    <p:sldId id="336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6978" userDrawn="1">
          <p15:clr>
            <a:srgbClr val="A4A3A4"/>
          </p15:clr>
        </p15:guide>
        <p15:guide id="4" orient="horz" pos="50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A9D6"/>
    <a:srgbClr val="406AA4"/>
    <a:srgbClr val="FACC4B"/>
    <a:srgbClr val="3DA446"/>
    <a:srgbClr val="E3628B"/>
    <a:srgbClr val="FF3CFF"/>
    <a:srgbClr val="FF65D9"/>
    <a:srgbClr val="3B5643"/>
    <a:srgbClr val="EAEFF7"/>
    <a:srgbClr val="3A55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 autoAdjust="0"/>
    <p:restoredTop sz="95956" autoAdjust="0"/>
  </p:normalViewPr>
  <p:slideViewPr>
    <p:cSldViewPr snapToGrid="0" showGuides="1">
      <p:cViewPr varScale="1">
        <p:scale>
          <a:sx n="133" d="100"/>
          <a:sy n="133" d="100"/>
        </p:scale>
        <p:origin x="126" y="528"/>
      </p:cViewPr>
      <p:guideLst>
        <p:guide orient="horz" pos="3952"/>
        <p:guide pos="665"/>
        <p:guide pos="6978"/>
        <p:guide orient="horz" pos="5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10" d="100"/>
        <a:sy n="11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DA9A6-DAB7-4D9D-BA7E-98FCE9AC95C3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39E69-F0BE-47F1-8B11-12081FE4D60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mp3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4.mp3"/><Relationship Id="rId7" Type="http://schemas.openxmlformats.org/officeDocument/2006/relationships/image" Target="../media/image10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mp3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microsoft.com/office/2007/relationships/media" Target="../media/media6.mp3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audio" Target="../media/media7.mp3"/><Relationship Id="rId5" Type="http://schemas.microsoft.com/office/2007/relationships/media" Target="../media/media7.mp3"/><Relationship Id="rId10" Type="http://schemas.openxmlformats.org/officeDocument/2006/relationships/image" Target="../media/image9.png"/><Relationship Id="rId4" Type="http://schemas.openxmlformats.org/officeDocument/2006/relationships/audio" Target="../media/media6.mp3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microsoft.com/office/2007/relationships/media" Target="../media/media1.mp3"/><Relationship Id="rId7" Type="http://schemas.openxmlformats.org/officeDocument/2006/relationships/image" Target="../media/image14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notesSlide" Target="../notesSlides/notesSlide10.xml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1.mp3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9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p3"/><Relationship Id="rId13" Type="http://schemas.openxmlformats.org/officeDocument/2006/relationships/slideLayout" Target="../slideLayouts/slideLayout2.xml"/><Relationship Id="rId18" Type="http://schemas.openxmlformats.org/officeDocument/2006/relationships/image" Target="../media/image26.png"/><Relationship Id="rId3" Type="http://schemas.microsoft.com/office/2007/relationships/media" Target="../media/media12.mp3"/><Relationship Id="rId21" Type="http://schemas.openxmlformats.org/officeDocument/2006/relationships/image" Target="../media/image9.png"/><Relationship Id="rId7" Type="http://schemas.microsoft.com/office/2007/relationships/media" Target="../media/media14.mp3"/><Relationship Id="rId12" Type="http://schemas.openxmlformats.org/officeDocument/2006/relationships/audio" Target="../media/media16.mp3"/><Relationship Id="rId17" Type="http://schemas.openxmlformats.org/officeDocument/2006/relationships/image" Target="../media/image25.png"/><Relationship Id="rId2" Type="http://schemas.openxmlformats.org/officeDocument/2006/relationships/audio" Target="../media/media11.mp3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microsoft.com/office/2007/relationships/media" Target="../media/media11.mp3"/><Relationship Id="rId6" Type="http://schemas.microsoft.com/office/2007/relationships/media" Target="../media/media13.mp3"/><Relationship Id="rId11" Type="http://schemas.microsoft.com/office/2007/relationships/media" Target="../media/media16.mp3"/><Relationship Id="rId5" Type="http://schemas.openxmlformats.org/officeDocument/2006/relationships/audio" Target="NULL" TargetMode="External"/><Relationship Id="rId15" Type="http://schemas.openxmlformats.org/officeDocument/2006/relationships/image" Target="../media/image23.png"/><Relationship Id="rId10" Type="http://schemas.openxmlformats.org/officeDocument/2006/relationships/audio" Target="../media/media15.mp3"/><Relationship Id="rId19" Type="http://schemas.openxmlformats.org/officeDocument/2006/relationships/image" Target="../media/image27.png"/><Relationship Id="rId4" Type="http://schemas.openxmlformats.org/officeDocument/2006/relationships/audio" Target="../media/media12.mp3"/><Relationship Id="rId9" Type="http://schemas.microsoft.com/office/2007/relationships/media" Target="../media/media15.mp3"/><Relationship Id="rId1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audio" Target="../media/media20.mp3"/><Relationship Id="rId3" Type="http://schemas.microsoft.com/office/2007/relationships/media" Target="../media/media18.mp3"/><Relationship Id="rId7" Type="http://schemas.microsoft.com/office/2007/relationships/media" Target="../media/media20.mp3"/><Relationship Id="rId12" Type="http://schemas.openxmlformats.org/officeDocument/2006/relationships/image" Target="../media/image9.png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audio" Target="../media/media19.mp3"/><Relationship Id="rId11" Type="http://schemas.openxmlformats.org/officeDocument/2006/relationships/image" Target="../media/image29.png"/><Relationship Id="rId5" Type="http://schemas.microsoft.com/office/2007/relationships/media" Target="../media/media19.mp3"/><Relationship Id="rId10" Type="http://schemas.openxmlformats.org/officeDocument/2006/relationships/notesSlide" Target="../notesSlides/notesSlide16.xml"/><Relationship Id="rId4" Type="http://schemas.openxmlformats.org/officeDocument/2006/relationships/audio" Target="../media/media18.mp3"/><Relationship Id="rId9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g"/><Relationship Id="rId4" Type="http://schemas.openxmlformats.org/officeDocument/2006/relationships/image" Target="../media/image12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4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7" y="1774288"/>
            <a:ext cx="10080625" cy="175196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1 Abilities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3" y="3771491"/>
            <a:ext cx="9681912" cy="15198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    学    科：英语（外研社版）</a:t>
            </a:r>
          </a:p>
          <a:p>
            <a:r>
              <a:rPr lang="zh-CN" altLang="en-US" sz="2800" dirty="0"/>
              <a:t>主讲人：巫俊帅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 </a:t>
            </a:r>
            <a:r>
              <a:rPr lang="en-US" altLang="zh-CN" sz="2800" dirty="0"/>
              <a:t> </a:t>
            </a:r>
            <a:r>
              <a:rPr lang="zh-CN" altLang="en-US" sz="2800" dirty="0"/>
              <a:t>学    校：成都市天府新区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  </a:t>
            </a:r>
            <a:r>
              <a:rPr lang="zh-CN" altLang="en-US" sz="2800" dirty="0"/>
              <a:t>元音小学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395663" y="944275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932858" y="2471503"/>
            <a:ext cx="10078720" cy="32226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在看、听、读、演等活动中，理解故事内容。</a:t>
            </a: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掌握并灵活运用谈论能力的句式“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Can you…?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Yes, I can.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You can…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very well.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”。</a:t>
            </a:r>
            <a:endParaRPr lang="zh-CN" altLang="en-US" sz="2800" kern="100" dirty="0">
              <a:latin typeface="SimSun" panose="02010600030101010101" pitchFamily="2" charset="-122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小组合作表演故事，模仿故事角色的语言、动作、表情，深入体会故事角色的情感，感受展示自我、欣赏他人的内涵。</a:t>
            </a:r>
          </a:p>
        </p:txBody>
      </p:sp>
      <p:sp>
        <p:nvSpPr>
          <p:cNvPr id="1048603" name="标题 27"/>
          <p:cNvSpPr txBox="1"/>
          <p:nvPr/>
        </p:nvSpPr>
        <p:spPr>
          <a:xfrm>
            <a:off x="932858" y="1897463"/>
            <a:ext cx="8208645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95255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06356" y="1951159"/>
            <a:ext cx="4112597" cy="3673583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4C260EC-6A79-A6D5-3971-19DE224D02C6}"/>
              </a:ext>
            </a:extLst>
          </p:cNvPr>
          <p:cNvSpPr/>
          <p:nvPr/>
        </p:nvSpPr>
        <p:spPr>
          <a:xfrm>
            <a:off x="6655443" y="2325703"/>
            <a:ext cx="4422132" cy="292449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dirty="0">
                <a:latin typeface="+mn-ea"/>
              </a:rPr>
              <a:t>此处教师可插入教材第</a:t>
            </a:r>
            <a:r>
              <a:rPr kumimoji="1" lang="en-US" altLang="zh-CN" dirty="0">
                <a:latin typeface="+mn-ea"/>
              </a:rPr>
              <a:t>1</a:t>
            </a:r>
            <a:r>
              <a:rPr kumimoji="1" lang="zh-CN" altLang="en-US" dirty="0">
                <a:latin typeface="+mn-ea"/>
              </a:rPr>
              <a:t>页韵文的视频。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90406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5012" y="2517314"/>
            <a:ext cx="1698953" cy="352171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6751632" y="3429000"/>
            <a:ext cx="4325943" cy="58928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can the robot do?   </a:t>
            </a:r>
          </a:p>
          <a:p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233545" y="1715770"/>
            <a:ext cx="2812415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2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 super </a:t>
            </a:r>
            <a:r>
              <a:rPr lang="en-US" altLang="zh-CN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robot</a:t>
            </a:r>
          </a:p>
        </p:txBody>
      </p:sp>
      <p:sp>
        <p:nvSpPr>
          <p:cNvPr id="2" name="椭圆 1"/>
          <p:cNvSpPr/>
          <p:nvPr/>
        </p:nvSpPr>
        <p:spPr>
          <a:xfrm>
            <a:off x="5733415" y="1724025"/>
            <a:ext cx="1181100" cy="635000"/>
          </a:xfrm>
          <a:prstGeom prst="ellipse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1"/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7" r="2167"/>
          <a:stretch/>
        </p:blipFill>
        <p:spPr>
          <a:xfrm>
            <a:off x="3251835" y="1823085"/>
            <a:ext cx="3876675" cy="3776980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8221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16928" y="2781813"/>
            <a:ext cx="41071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can the robot do?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16928" y="3626569"/>
            <a:ext cx="42538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children say?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16928" y="4471324"/>
            <a:ext cx="42538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robot say?</a:t>
            </a:r>
          </a:p>
        </p:txBody>
      </p:sp>
      <p:sp>
        <p:nvSpPr>
          <p:cNvPr id="11" name="圆角矩形标注 10">
            <a:extLst>
              <a:ext uri="{FF2B5EF4-FFF2-40B4-BE49-F238E27FC236}">
                <a16:creationId xmlns:a16="http://schemas.microsoft.com/office/drawing/2014/main" id="{2D6D4774-1FE3-EBA3-52CB-F66CD23C54FD}"/>
              </a:ext>
            </a:extLst>
          </p:cNvPr>
          <p:cNvSpPr/>
          <p:nvPr/>
        </p:nvSpPr>
        <p:spPr>
          <a:xfrm>
            <a:off x="3323620" y="2910700"/>
            <a:ext cx="1201886" cy="409548"/>
          </a:xfrm>
          <a:prstGeom prst="wedgeRoundRectCallout">
            <a:avLst>
              <a:gd name="adj1" fmla="val -9353"/>
              <a:gd name="adj2" fmla="val -29714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022090" y="1823085"/>
            <a:ext cx="2654935" cy="93472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标注 9">
            <a:extLst>
              <a:ext uri="{FF2B5EF4-FFF2-40B4-BE49-F238E27FC236}">
                <a16:creationId xmlns:a16="http://schemas.microsoft.com/office/drawing/2014/main" id="{8BFF4202-ABB3-AD61-0354-24FAD8D67467}"/>
              </a:ext>
            </a:extLst>
          </p:cNvPr>
          <p:cNvSpPr/>
          <p:nvPr/>
        </p:nvSpPr>
        <p:spPr>
          <a:xfrm>
            <a:off x="5524943" y="2652926"/>
            <a:ext cx="1603568" cy="257774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7" grpId="0"/>
      <p:bldP spid="7" grpId="1"/>
      <p:bldP spid="2" grpId="0"/>
      <p:bldP spid="2" grpId="1"/>
      <p:bldP spid="11" grpId="0" animBg="1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9394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r="2877"/>
          <a:stretch/>
        </p:blipFill>
        <p:spPr>
          <a:xfrm>
            <a:off x="3405505" y="1664970"/>
            <a:ext cx="4623435" cy="4504690"/>
          </a:xfrm>
          <a:prstGeom prst="rect">
            <a:avLst/>
          </a:prstGeom>
        </p:spPr>
      </p:pic>
      <p:pic>
        <p:nvPicPr>
          <p:cNvPr id="2" name="Yes I can PPT6">
            <a:hlinkClick r:id="" action="ppaction://media"/>
            <a:extLst>
              <a:ext uri="{FF2B5EF4-FFF2-40B4-BE49-F238E27FC236}">
                <a16:creationId xmlns:a16="http://schemas.microsoft.com/office/drawing/2014/main" id="{162494B8-84CB-96C5-2D5A-4CADC91FCC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960204" y="3002968"/>
            <a:ext cx="609600" cy="609600"/>
          </a:xfrm>
          <a:prstGeom prst="rect">
            <a:avLst/>
          </a:prstGeom>
        </p:spPr>
      </p:pic>
      <p:pic>
        <p:nvPicPr>
          <p:cNvPr id="5" name="ppt6">
            <a:hlinkClick r:id="" action="ppaction://media"/>
            <a:extLst>
              <a:ext uri="{FF2B5EF4-FFF2-40B4-BE49-F238E27FC236}">
                <a16:creationId xmlns:a16="http://schemas.microsoft.com/office/drawing/2014/main" id="{712BBC2F-C677-2D65-6A2E-6363B696A9F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970143" y="264628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9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2848073" y="1443197"/>
            <a:ext cx="6502620" cy="1137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271366" y="1219767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71165" y="2060381"/>
            <a:ext cx="4411980" cy="3774827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2841308" y="874532"/>
            <a:ext cx="650938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545638" y="2421522"/>
            <a:ext cx="4160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can the robot do?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45638" y="3965033"/>
            <a:ext cx="3467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robot say?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5638" y="3193277"/>
            <a:ext cx="3177093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What will the boy say?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2" name="圆角矩形标注 1"/>
          <p:cNvSpPr/>
          <p:nvPr/>
        </p:nvSpPr>
        <p:spPr>
          <a:xfrm>
            <a:off x="868045" y="2659141"/>
            <a:ext cx="3697605" cy="702310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Can you ________?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702740" y="2744888"/>
            <a:ext cx="14058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dance</a:t>
            </a:r>
          </a:p>
        </p:txBody>
      </p:sp>
      <p:sp>
        <p:nvSpPr>
          <p:cNvPr id="7" name="椭圆 6"/>
          <p:cNvSpPr/>
          <p:nvPr/>
        </p:nvSpPr>
        <p:spPr>
          <a:xfrm>
            <a:off x="4290060" y="2744888"/>
            <a:ext cx="1651000" cy="256159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标注 3"/>
          <p:cNvSpPr/>
          <p:nvPr/>
        </p:nvSpPr>
        <p:spPr>
          <a:xfrm>
            <a:off x="5478780" y="4242435"/>
            <a:ext cx="1904365" cy="444500"/>
          </a:xfrm>
          <a:prstGeom prst="wedgeRoundRectCallout">
            <a:avLst>
              <a:gd name="adj1" fmla="val -9353"/>
              <a:gd name="adj2" fmla="val -29714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Yes, I can.</a:t>
            </a:r>
          </a:p>
        </p:txBody>
      </p:sp>
      <p:pic>
        <p:nvPicPr>
          <p:cNvPr id="13" name="ppt7 dance">
            <a:hlinkClick r:id="" action="ppaction://media"/>
            <a:extLst>
              <a:ext uri="{FF2B5EF4-FFF2-40B4-BE49-F238E27FC236}">
                <a16:creationId xmlns:a16="http://schemas.microsoft.com/office/drawing/2014/main" id="{2D374CB8-45BE-437B-FE73-CDC8D774BE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8445" y="2744888"/>
            <a:ext cx="609600" cy="609600"/>
          </a:xfrm>
          <a:prstGeom prst="rect">
            <a:avLst/>
          </a:prstGeom>
        </p:spPr>
      </p:pic>
      <p:pic>
        <p:nvPicPr>
          <p:cNvPr id="15" name="yes PPT7">
            <a:hlinkClick r:id="" action="ppaction://media"/>
            <a:extLst>
              <a:ext uri="{FF2B5EF4-FFF2-40B4-BE49-F238E27FC236}">
                <a16:creationId xmlns:a16="http://schemas.microsoft.com/office/drawing/2014/main" id="{AE5CFAF7-E52D-2E99-5700-6B3CBE5B8B2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78345" y="476966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27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44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8" grpId="0"/>
      <p:bldP spid="5" grpId="1"/>
      <p:bldP spid="5" grpId="2"/>
      <p:bldP spid="6" grpId="0"/>
      <p:bldP spid="9" grpId="0"/>
      <p:bldP spid="9" grpId="1"/>
      <p:bldP spid="7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63903" y="88759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951039" y="1955278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can the robot do?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44470" y="1869404"/>
            <a:ext cx="3987165" cy="393834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951039" y="4018063"/>
            <a:ext cx="4494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Can the robot play football well?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5334000" y="3079750"/>
            <a:ext cx="15240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altLang="zh-CN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tb</a:t>
            </a:r>
            <a:r>
              <a:rPr lang="en-US" altLang="zh-CN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endParaRPr lang="zh-CN" altLang="en-US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1960" y="2764524"/>
            <a:ext cx="21761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play f</a:t>
            </a:r>
            <a:r>
              <a:rPr lang="en-US" altLang="zh-CN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oo</a:t>
            </a:r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tb</a:t>
            </a:r>
            <a:r>
              <a:rPr lang="en-US" altLang="zh-CN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951039" y="2642873"/>
            <a:ext cx="35052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boy say?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51039" y="3330468"/>
            <a:ext cx="34836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robot say?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951039" y="4705656"/>
            <a:ext cx="4494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boy say to him?</a:t>
            </a:r>
          </a:p>
        </p:txBody>
      </p:sp>
      <p:sp>
        <p:nvSpPr>
          <p:cNvPr id="15" name="圆角矩形标注 14"/>
          <p:cNvSpPr/>
          <p:nvPr/>
        </p:nvSpPr>
        <p:spPr>
          <a:xfrm>
            <a:off x="1481559" y="1850296"/>
            <a:ext cx="3553428" cy="429804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圆角矩形标注 16"/>
          <p:cNvSpPr/>
          <p:nvPr/>
        </p:nvSpPr>
        <p:spPr>
          <a:xfrm>
            <a:off x="4386804" y="2299209"/>
            <a:ext cx="1956123" cy="313672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dirty="0"/>
          </a:p>
        </p:txBody>
      </p:sp>
      <p:sp>
        <p:nvSpPr>
          <p:cNvPr id="18" name="圆角矩形标注 17"/>
          <p:cNvSpPr/>
          <p:nvPr/>
        </p:nvSpPr>
        <p:spPr>
          <a:xfrm>
            <a:off x="3879720" y="5210307"/>
            <a:ext cx="2922905" cy="920887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dirty="0"/>
          </a:p>
        </p:txBody>
      </p:sp>
      <p:sp>
        <p:nvSpPr>
          <p:cNvPr id="5" name="椭圆 4"/>
          <p:cNvSpPr/>
          <p:nvPr/>
        </p:nvSpPr>
        <p:spPr>
          <a:xfrm>
            <a:off x="5504143" y="2560079"/>
            <a:ext cx="621030" cy="664210"/>
          </a:xfrm>
          <a:prstGeom prst="ellipse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A61CCB38-AE73-BA20-E60B-A9CB10336B95}"/>
              </a:ext>
            </a:extLst>
          </p:cNvPr>
          <p:cNvSpPr txBox="1"/>
          <p:nvPr/>
        </p:nvSpPr>
        <p:spPr>
          <a:xfrm>
            <a:off x="1823388" y="1830855"/>
            <a:ext cx="2918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Can you</a:t>
            </a:r>
            <a:r>
              <a:rPr lang="zh-C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_______?</a:t>
            </a:r>
          </a:p>
          <a:p>
            <a:endParaRPr kumimoji="1" lang="zh-CN" altLang="en-US" sz="2400" dirty="0"/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926A8C20-07FE-EAAD-DE36-A8B35D8FA08C}"/>
              </a:ext>
            </a:extLst>
          </p:cNvPr>
          <p:cNvSpPr/>
          <p:nvPr/>
        </p:nvSpPr>
        <p:spPr>
          <a:xfrm>
            <a:off x="407051" y="3366031"/>
            <a:ext cx="2160000" cy="1800000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4" grpId="2"/>
      <p:bldP spid="6" grpId="1"/>
      <p:bldP spid="6" grpId="2"/>
      <p:bldP spid="8" grpId="1"/>
      <p:bldP spid="8" grpId="2"/>
      <p:bldP spid="2" grpId="1"/>
      <p:bldP spid="2" grpId="2"/>
      <p:bldP spid="9" grpId="1"/>
      <p:bldP spid="9" grpId="2"/>
      <p:bldP spid="10" grpId="1"/>
      <p:bldP spid="10" grpId="2"/>
      <p:bldP spid="11" grpId="1"/>
      <p:bldP spid="11" grpId="2"/>
      <p:bldP spid="15" grpId="1" animBg="1"/>
      <p:bldP spid="5" grpId="1" animBg="1"/>
      <p:bldP spid="5" grpId="2" animBg="1"/>
      <p:bldP spid="2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8221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55645" y="1944046"/>
            <a:ext cx="3407410" cy="319850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749263" y="2970451"/>
            <a:ext cx="4494530" cy="11456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You can play football 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very well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</a:t>
            </a:r>
            <a:r>
              <a:rPr lang="zh-C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👍👍👍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A1DA9AB-8B5F-20F6-BEDC-70B948829B38}"/>
              </a:ext>
            </a:extLst>
          </p:cNvPr>
          <p:cNvSpPr txBox="1"/>
          <p:nvPr/>
        </p:nvSpPr>
        <p:spPr>
          <a:xfrm>
            <a:off x="7118430" y="3692324"/>
            <a:ext cx="25117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altLang="zh-CN" dirty="0"/>
          </a:p>
          <a:p>
            <a:endParaRPr kumimoji="1" lang="zh-CN" altLang="en-US" dirty="0"/>
          </a:p>
        </p:txBody>
      </p:sp>
      <p:pic>
        <p:nvPicPr>
          <p:cNvPr id="8" name="ppt8">
            <a:hlinkClick r:id="" action="ppaction://media"/>
            <a:extLst>
              <a:ext uri="{FF2B5EF4-FFF2-40B4-BE49-F238E27FC236}">
                <a16:creationId xmlns:a16="http://schemas.microsoft.com/office/drawing/2014/main" id="{89EB7774-9603-DBE3-3F6E-C5522E2C1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697184" y="1888507"/>
            <a:ext cx="609600" cy="609600"/>
          </a:xfrm>
          <a:prstGeom prst="rect">
            <a:avLst/>
          </a:prstGeom>
        </p:spPr>
      </p:pic>
      <p:pic>
        <p:nvPicPr>
          <p:cNvPr id="9" name="PPT8 WATCH ME">
            <a:hlinkClick r:id="" action="ppaction://media"/>
            <a:extLst>
              <a:ext uri="{FF2B5EF4-FFF2-40B4-BE49-F238E27FC236}">
                <a16:creationId xmlns:a16="http://schemas.microsoft.com/office/drawing/2014/main" id="{E08F767C-208E-F5EA-75ED-BA970F176FF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301284" y="2127582"/>
            <a:ext cx="609600" cy="609600"/>
          </a:xfrm>
          <a:prstGeom prst="rect">
            <a:avLst/>
          </a:prstGeom>
        </p:spPr>
      </p:pic>
      <p:pic>
        <p:nvPicPr>
          <p:cNvPr id="10" name="ppt 8 YOU CAN PLAY WELL">
            <a:hlinkClick r:id="" action="ppaction://media"/>
            <a:extLst>
              <a:ext uri="{FF2B5EF4-FFF2-40B4-BE49-F238E27FC236}">
                <a16:creationId xmlns:a16="http://schemas.microsoft.com/office/drawing/2014/main" id="{6803F675-4806-CA38-CC74-E25941DA0B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667929" y="4794339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22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895586" y="1477508"/>
            <a:ext cx="665475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343508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467610" y="903287"/>
            <a:ext cx="72567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02888" y="2024380"/>
            <a:ext cx="3232105" cy="3993515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5770490" y="3429000"/>
            <a:ext cx="473900" cy="24765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标注 1">
            <a:extLst>
              <a:ext uri="{FF2B5EF4-FFF2-40B4-BE49-F238E27FC236}">
                <a16:creationId xmlns:a16="http://schemas.microsoft.com/office/drawing/2014/main" id="{D517A2A9-71D5-C918-F828-13B58781536F}"/>
              </a:ext>
            </a:extLst>
          </p:cNvPr>
          <p:cNvSpPr/>
          <p:nvPr/>
        </p:nvSpPr>
        <p:spPr>
          <a:xfrm>
            <a:off x="5853754" y="2820480"/>
            <a:ext cx="2942444" cy="521970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Can you</a:t>
            </a:r>
            <a:r>
              <a:rPr lang="zh-C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_______?</a:t>
            </a:r>
          </a:p>
        </p:txBody>
      </p:sp>
      <p:sp>
        <p:nvSpPr>
          <p:cNvPr id="4" name="圆角矩形标注 3">
            <a:extLst>
              <a:ext uri="{FF2B5EF4-FFF2-40B4-BE49-F238E27FC236}">
                <a16:creationId xmlns:a16="http://schemas.microsoft.com/office/drawing/2014/main" id="{0BA83121-24ED-6962-7839-BE4F289C3F7D}"/>
              </a:ext>
            </a:extLst>
          </p:cNvPr>
          <p:cNvSpPr/>
          <p:nvPr/>
        </p:nvSpPr>
        <p:spPr>
          <a:xfrm>
            <a:off x="3228061" y="4309469"/>
            <a:ext cx="2071171" cy="461665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40DF7D5-89CA-8ADE-7324-3D6B007CF4BB}"/>
              </a:ext>
            </a:extLst>
          </p:cNvPr>
          <p:cNvSpPr txBox="1"/>
          <p:nvPr/>
        </p:nvSpPr>
        <p:spPr>
          <a:xfrm>
            <a:off x="3401666" y="4306570"/>
            <a:ext cx="1866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Yes, I can.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72842" y="2006768"/>
            <a:ext cx="12560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dr</a:t>
            </a:r>
            <a:r>
              <a:rPr lang="en-US" altLang="zh-CN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79451D0-C00D-C44B-BAE0-66E5B84AD691}"/>
              </a:ext>
            </a:extLst>
          </p:cNvPr>
          <p:cNvSpPr txBox="1"/>
          <p:nvPr/>
        </p:nvSpPr>
        <p:spPr>
          <a:xfrm>
            <a:off x="7409332" y="2820480"/>
            <a:ext cx="9763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draw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圆角矩形 10">
            <a:extLst>
              <a:ext uri="{FF2B5EF4-FFF2-40B4-BE49-F238E27FC236}">
                <a16:creationId xmlns:a16="http://schemas.microsoft.com/office/drawing/2014/main" id="{C23FA3AE-33D3-62B8-CAA7-2E74FD4431F9}"/>
              </a:ext>
            </a:extLst>
          </p:cNvPr>
          <p:cNvSpPr/>
          <p:nvPr/>
        </p:nvSpPr>
        <p:spPr>
          <a:xfrm>
            <a:off x="613598" y="2563999"/>
            <a:ext cx="2160000" cy="1800000"/>
          </a:xfrm>
          <a:prstGeom prst="round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3" name="PPT 9 CAN YOU DRAW">
            <a:hlinkClick r:id="" action="ppaction://media"/>
            <a:extLst>
              <a:ext uri="{FF2B5EF4-FFF2-40B4-BE49-F238E27FC236}">
                <a16:creationId xmlns:a16="http://schemas.microsoft.com/office/drawing/2014/main" id="{48B63A81-FDD4-A9A8-6483-9DAAB3D19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970537" y="2776665"/>
            <a:ext cx="609600" cy="609600"/>
          </a:xfrm>
          <a:prstGeom prst="rect">
            <a:avLst/>
          </a:prstGeom>
        </p:spPr>
      </p:pic>
      <p:pic>
        <p:nvPicPr>
          <p:cNvPr id="17" name="Yes I can PPT6">
            <a:hlinkClick r:id="" action="ppaction://media"/>
            <a:extLst>
              <a:ext uri="{FF2B5EF4-FFF2-40B4-BE49-F238E27FC236}">
                <a16:creationId xmlns:a16="http://schemas.microsoft.com/office/drawing/2014/main" id="{5F9B063D-8CB5-F3CC-17E2-F1F78E93C48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525215" y="439926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60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9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5" grpId="0" animBg="1"/>
      <p:bldP spid="5" grpId="1" animBg="1"/>
      <p:bldP spid="8" grpId="0"/>
      <p:bldP spid="6" grpId="1"/>
      <p:bldP spid="6" grpId="2"/>
      <p:bldP spid="15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2853047" y="1477508"/>
            <a:ext cx="669877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332873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562543" y="904578"/>
            <a:ext cx="706691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 Then listen and check.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823831" y="2719142"/>
            <a:ext cx="36937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Can the robot draw well?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59760" y="2028257"/>
            <a:ext cx="3322320" cy="295198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823831" y="3361995"/>
            <a:ext cx="4013045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girl say to him?</a:t>
            </a:r>
          </a:p>
        </p:txBody>
      </p:sp>
      <p:sp>
        <p:nvSpPr>
          <p:cNvPr id="2" name="圆角矩形标注 1">
            <a:extLst>
              <a:ext uri="{FF2B5EF4-FFF2-40B4-BE49-F238E27FC236}">
                <a16:creationId xmlns:a16="http://schemas.microsoft.com/office/drawing/2014/main" id="{43B30690-2F6C-6FEC-9D4D-C21464286E01}"/>
              </a:ext>
            </a:extLst>
          </p:cNvPr>
          <p:cNvSpPr/>
          <p:nvPr/>
        </p:nvSpPr>
        <p:spPr>
          <a:xfrm>
            <a:off x="1861755" y="2238007"/>
            <a:ext cx="3322320" cy="543036"/>
          </a:xfrm>
          <a:prstGeom prst="wedgeRoundRectCallout">
            <a:avLst>
              <a:gd name="adj1" fmla="val -12595"/>
              <a:gd name="adj2" fmla="val 48282"/>
              <a:gd name="adj3" fmla="val 16667"/>
            </a:avLst>
          </a:prstGeom>
          <a:solidFill>
            <a:schemeClr val="bg1"/>
          </a:solidFill>
        </p:spPr>
        <p:style>
          <a:lnRef idx="2">
            <a:prstClr val="black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sz="28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FD11D301-F2B3-F14C-BB9E-DF4AE5028947}"/>
              </a:ext>
            </a:extLst>
          </p:cNvPr>
          <p:cNvSpPr txBox="1"/>
          <p:nvPr/>
        </p:nvSpPr>
        <p:spPr>
          <a:xfrm>
            <a:off x="1861755" y="2284233"/>
            <a:ext cx="3322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draw very well!</a:t>
            </a:r>
            <a:endParaRPr kumimoji="1" lang="zh-CN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pt 11 draw well">
            <a:hlinkClick r:id="" action="ppaction://media"/>
            <a:extLst>
              <a:ext uri="{FF2B5EF4-FFF2-40B4-BE49-F238E27FC236}">
                <a16:creationId xmlns:a16="http://schemas.microsoft.com/office/drawing/2014/main" id="{391C5188-E128-A201-3989-1B6EABDE4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97228" y="2180857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2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" grpId="0"/>
      <p:bldP spid="6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8998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298448" y="2600791"/>
            <a:ext cx="44767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want to say to him?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20570" y="3122310"/>
            <a:ext cx="3387725" cy="3110199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6096000" y="4406277"/>
            <a:ext cx="57029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will the children say to the robot?</a:t>
            </a:r>
            <a:r>
              <a:rPr lang="en-US" altLang="zh-CN" sz="2400" u="sng" dirty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298448" y="1879730"/>
            <a:ext cx="44767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What do you think of the robot?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56902" y="1987550"/>
            <a:ext cx="1196350" cy="11150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3855" y="2028677"/>
            <a:ext cx="1207135" cy="103280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61593" y="2008176"/>
            <a:ext cx="1087120" cy="107380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79229" y="2041140"/>
            <a:ext cx="1066027" cy="1007880"/>
          </a:xfrm>
          <a:prstGeom prst="rect">
            <a:avLst/>
          </a:prstGeom>
        </p:spPr>
      </p:pic>
      <p:sp>
        <p:nvSpPr>
          <p:cNvPr id="6" name="圆角矩形 5">
            <a:extLst>
              <a:ext uri="{FF2B5EF4-FFF2-40B4-BE49-F238E27FC236}">
                <a16:creationId xmlns:a16="http://schemas.microsoft.com/office/drawing/2014/main" id="{E681F6E1-1059-C096-15D0-4E62F036DB9E}"/>
              </a:ext>
            </a:extLst>
          </p:cNvPr>
          <p:cNvSpPr/>
          <p:nvPr/>
        </p:nvSpPr>
        <p:spPr>
          <a:xfrm>
            <a:off x="2960204" y="5849738"/>
            <a:ext cx="1908522" cy="145335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ln>
                <a:solidFill>
                  <a:sysClr val="windowText" lastClr="000000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8" grpId="2"/>
      <p:bldP spid="5" grpId="0"/>
      <p:bldP spid="5" grpId="1"/>
      <p:bldP spid="7" grpId="0"/>
      <p:bldP spid="7" grpId="1"/>
      <p:bldP spid="7" grpId="2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8221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check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66689" y="1811842"/>
            <a:ext cx="4174116" cy="391821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81948" y="3125787"/>
            <a:ext cx="31045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altLang="zh-CN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altLang="zh-CN" sz="36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altLang="zh-CN" sz="3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2400" dirty="0">
                <a:latin typeface="Arial" panose="020B0604020202020204" pitchFamily="34" charset="0"/>
                <a:ea typeface="STKaiti" panose="02010600040101010101" pitchFamily="2" charset="-122"/>
                <a:cs typeface="Arial" panose="020B0604020202020204" pitchFamily="34" charset="0"/>
              </a:rPr>
              <a:t>(👍👍👍)</a:t>
            </a:r>
            <a:r>
              <a:rPr lang="en-US" altLang="zh-CN" sz="2400" dirty="0">
                <a:latin typeface="Arial" panose="020B0604020202020204" pitchFamily="34" charset="0"/>
                <a:ea typeface="STKaiti" panose="02010600040101010101" pitchFamily="2" charset="-122"/>
                <a:cs typeface="Arial" panose="020B0604020202020204" pitchFamily="34" charset="0"/>
                <a:sym typeface="+mn-ea"/>
              </a:rPr>
              <a:t> </a:t>
            </a:r>
            <a:endParaRPr lang="zh-CN" altLang="en-US" sz="2400" dirty="0">
              <a:latin typeface="Arial" panose="020B0604020202020204" pitchFamily="34" charset="0"/>
              <a:ea typeface="STKaiti" panose="02010600040101010101" pitchFamily="2" charset="-122"/>
              <a:cs typeface="Arial" panose="020B0604020202020204" pitchFamily="34" charset="0"/>
            </a:endParaRPr>
          </a:p>
        </p:txBody>
      </p:sp>
      <p:pic>
        <p:nvPicPr>
          <p:cNvPr id="4" name="PPT13">
            <a:hlinkClick r:id="" action="ppaction://media"/>
            <a:extLst>
              <a:ext uri="{FF2B5EF4-FFF2-40B4-BE49-F238E27FC236}">
                <a16:creationId xmlns:a16="http://schemas.microsoft.com/office/drawing/2014/main" id="{766D8841-9B6B-89C9-9BA0-5B6D3D32DD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2450" y="512045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030220" y="895486"/>
            <a:ext cx="61315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3997F05D-D696-4580-DE17-D2D930CAD8CE}"/>
              </a:ext>
            </a:extLst>
          </p:cNvPr>
          <p:cNvSpPr/>
          <p:nvPr/>
        </p:nvSpPr>
        <p:spPr>
          <a:xfrm>
            <a:off x="2838280" y="1888507"/>
            <a:ext cx="6515440" cy="358385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dirty="0">
                <a:latin typeface="+mn-ea"/>
                <a:cs typeface="Times New Roman" panose="02020603050405020304" pitchFamily="18" charset="0"/>
              </a:rPr>
              <a:t>此处教师可插入教材第</a:t>
            </a:r>
            <a:r>
              <a:rPr kumimoji="1" lang="en-US" altLang="zh-CN" dirty="0">
                <a:latin typeface="+mn-ea"/>
                <a:cs typeface="Times New Roman" panose="02020603050405020304" pitchFamily="18" charset="0"/>
              </a:rPr>
              <a:t>2-7</a:t>
            </a:r>
            <a:r>
              <a:rPr kumimoji="1" lang="zh-CN" altLang="en-US" dirty="0">
                <a:latin typeface="+mn-ea"/>
                <a:cs typeface="Times New Roman" panose="02020603050405020304" pitchFamily="18" charset="0"/>
              </a:rPr>
              <a:t>页故事的视频。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7049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and number.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10756" y="2707643"/>
            <a:ext cx="27166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Read and number.</a:t>
            </a:r>
            <a:endParaRPr lang="zh-CN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069369" y="4167965"/>
            <a:ext cx="359946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Listen and read them out.</a:t>
            </a:r>
          </a:p>
        </p:txBody>
      </p:sp>
      <p:sp>
        <p:nvSpPr>
          <p:cNvPr id="5" name="下箭头 4"/>
          <p:cNvSpPr/>
          <p:nvPr/>
        </p:nvSpPr>
        <p:spPr>
          <a:xfrm>
            <a:off x="9727978" y="3178975"/>
            <a:ext cx="282251" cy="973783"/>
          </a:xfrm>
          <a:prstGeom prst="downArrow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680458" y="5079238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/>
              <a:t>1</a:t>
            </a:r>
          </a:p>
        </p:txBody>
      </p:sp>
      <p:sp>
        <p:nvSpPr>
          <p:cNvPr id="6" name="矩形 5"/>
          <p:cNvSpPr/>
          <p:nvPr/>
        </p:nvSpPr>
        <p:spPr>
          <a:xfrm>
            <a:off x="4680458" y="3626358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/>
              <a:t>2</a:t>
            </a:r>
          </a:p>
        </p:txBody>
      </p:sp>
      <p:sp>
        <p:nvSpPr>
          <p:cNvPr id="7" name="矩形 6"/>
          <p:cNvSpPr/>
          <p:nvPr/>
        </p:nvSpPr>
        <p:spPr>
          <a:xfrm>
            <a:off x="6608537" y="5079238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3</a:t>
            </a:r>
          </a:p>
        </p:txBody>
      </p:sp>
      <p:sp>
        <p:nvSpPr>
          <p:cNvPr id="8" name="矩形 7"/>
          <p:cNvSpPr/>
          <p:nvPr/>
        </p:nvSpPr>
        <p:spPr>
          <a:xfrm>
            <a:off x="4680458" y="2173478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4</a:t>
            </a:r>
          </a:p>
        </p:txBody>
      </p:sp>
      <p:sp>
        <p:nvSpPr>
          <p:cNvPr id="9" name="矩形 8"/>
          <p:cNvSpPr/>
          <p:nvPr/>
        </p:nvSpPr>
        <p:spPr>
          <a:xfrm>
            <a:off x="6608537" y="3619659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5</a:t>
            </a:r>
          </a:p>
        </p:txBody>
      </p:sp>
      <p:sp>
        <p:nvSpPr>
          <p:cNvPr id="10" name="矩形 9"/>
          <p:cNvSpPr/>
          <p:nvPr/>
        </p:nvSpPr>
        <p:spPr>
          <a:xfrm>
            <a:off x="6608537" y="2160080"/>
            <a:ext cx="474345" cy="41529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6          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D26A69BD-DA59-B5CA-12D8-B40A4A43A52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23353" y="1650678"/>
            <a:ext cx="1022604" cy="1405297"/>
          </a:xfrm>
          <a:prstGeom prst="rect">
            <a:avLst/>
          </a:prstGeom>
        </p:spPr>
      </p:pic>
      <p:pic>
        <p:nvPicPr>
          <p:cNvPr id="15" name="图片 14" descr="卡通人物&#10;&#10;AI 生成的内容可能不正确。">
            <a:extLst>
              <a:ext uri="{FF2B5EF4-FFF2-40B4-BE49-F238E27FC236}">
                <a16:creationId xmlns:a16="http://schemas.microsoft.com/office/drawing/2014/main" id="{62DE9AD2-C75D-6F10-507F-9516089D57C1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047" y="1650678"/>
            <a:ext cx="1023480" cy="140529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01ABA7EA-5B8B-0095-A74F-341CE98CDC0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6937" y="3176957"/>
            <a:ext cx="1006406" cy="1404000"/>
          </a:xfrm>
          <a:prstGeom prst="rect">
            <a:avLst/>
          </a:prstGeom>
        </p:spPr>
      </p:pic>
      <p:pic>
        <p:nvPicPr>
          <p:cNvPr id="27" name="图片 26" descr="电脑游戏的截图&#10;&#10;AI 生成的内容可能不正确。">
            <a:extLst>
              <a:ext uri="{FF2B5EF4-FFF2-40B4-BE49-F238E27FC236}">
                <a16:creationId xmlns:a16="http://schemas.microsoft.com/office/drawing/2014/main" id="{69BF6778-4827-8986-4336-BD59070265C1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056" y="3176910"/>
            <a:ext cx="1022536" cy="1404000"/>
          </a:xfrm>
          <a:prstGeom prst="rect">
            <a:avLst/>
          </a:prstGeom>
        </p:spPr>
      </p:pic>
      <p:pic>
        <p:nvPicPr>
          <p:cNvPr id="29" name="图片 28" descr="卡通人物&#10;&#10;AI 生成的内容可能不正确。">
            <a:extLst>
              <a:ext uri="{FF2B5EF4-FFF2-40B4-BE49-F238E27FC236}">
                <a16:creationId xmlns:a16="http://schemas.microsoft.com/office/drawing/2014/main" id="{FBC47473-BA74-DEFD-0311-0743B613FA0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610" y="4701845"/>
            <a:ext cx="1033132" cy="1404000"/>
          </a:xfrm>
          <a:prstGeom prst="rect">
            <a:avLst/>
          </a:prstGeom>
        </p:spPr>
      </p:pic>
      <p:pic>
        <p:nvPicPr>
          <p:cNvPr id="31" name="图片 30" descr="电脑游戏的截图&#10;&#10;AI 生成的内容可能不正确。">
            <a:extLst>
              <a:ext uri="{FF2B5EF4-FFF2-40B4-BE49-F238E27FC236}">
                <a16:creationId xmlns:a16="http://schemas.microsoft.com/office/drawing/2014/main" id="{8121666F-D21E-569D-CE4D-F403105D2A2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000" y="4701939"/>
            <a:ext cx="1022400" cy="1403813"/>
          </a:xfrm>
          <a:prstGeom prst="rect">
            <a:avLst/>
          </a:prstGeom>
        </p:spPr>
      </p:pic>
      <p:pic>
        <p:nvPicPr>
          <p:cNvPr id="3" name="4">
            <a:hlinkClick r:id="" action="ppaction://media"/>
            <a:extLst>
              <a:ext uri="{FF2B5EF4-FFF2-40B4-BE49-F238E27FC236}">
                <a16:creationId xmlns:a16="http://schemas.microsoft.com/office/drawing/2014/main" id="{135C2680-211F-9EAB-3E39-7A9AABC32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715164" y="5134306"/>
            <a:ext cx="609600" cy="609600"/>
          </a:xfrm>
          <a:prstGeom prst="rect">
            <a:avLst/>
          </a:prstGeom>
        </p:spPr>
      </p:pic>
      <p:pic>
        <p:nvPicPr>
          <p:cNvPr id="4" name="5">
            <a:hlinkClick r:id="" action="ppaction://media"/>
            <a:extLst>
              <a:ext uri="{FF2B5EF4-FFF2-40B4-BE49-F238E27FC236}">
                <a16:creationId xmlns:a16="http://schemas.microsoft.com/office/drawing/2014/main" id="{CE0B4619-B677-2C0A-5044-0311835480F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715164" y="3731268"/>
            <a:ext cx="609600" cy="609600"/>
          </a:xfrm>
          <a:prstGeom prst="rect">
            <a:avLst/>
          </a:prstGeom>
        </p:spPr>
      </p:pic>
      <p:pic>
        <p:nvPicPr>
          <p:cNvPr id="13" name="7">
            <a:hlinkClick r:id="" action="ppaction://media"/>
            <a:extLst>
              <a:ext uri="{FF2B5EF4-FFF2-40B4-BE49-F238E27FC236}">
                <a16:creationId xmlns:a16="http://schemas.microsoft.com/office/drawing/2014/main" id="{7043AB0B-56B1-15E8-4FE2-8EEBC9547C33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6">
                  <p14:trim end="177302"/>
                </p14:media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2715164" y="2328230"/>
            <a:ext cx="609600" cy="609600"/>
          </a:xfrm>
          <a:prstGeom prst="rect">
            <a:avLst/>
          </a:prstGeom>
        </p:spPr>
      </p:pic>
      <p:pic>
        <p:nvPicPr>
          <p:cNvPr id="17" name="6">
            <a:hlinkClick r:id="" action="ppaction://media"/>
            <a:extLst>
              <a:ext uri="{FF2B5EF4-FFF2-40B4-BE49-F238E27FC236}">
                <a16:creationId xmlns:a16="http://schemas.microsoft.com/office/drawing/2014/main" id="{DAF3454A-62A1-CB7E-3E81-CC52181AEB0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394989" y="5054173"/>
            <a:ext cx="609600" cy="609600"/>
          </a:xfrm>
          <a:prstGeom prst="rect">
            <a:avLst/>
          </a:prstGeom>
        </p:spPr>
      </p:pic>
      <p:pic>
        <p:nvPicPr>
          <p:cNvPr id="21" name="8">
            <a:hlinkClick r:id="" action="ppaction://media"/>
            <a:extLst>
              <a:ext uri="{FF2B5EF4-FFF2-40B4-BE49-F238E27FC236}">
                <a16:creationId xmlns:a16="http://schemas.microsoft.com/office/drawing/2014/main" id="{623C7F9E-3A36-60AA-DCA8-C5F497703C4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325688" y="3592227"/>
            <a:ext cx="609600" cy="609600"/>
          </a:xfrm>
          <a:prstGeom prst="rect">
            <a:avLst/>
          </a:prstGeom>
        </p:spPr>
      </p:pic>
      <p:pic>
        <p:nvPicPr>
          <p:cNvPr id="22" name="9">
            <a:hlinkClick r:id="" action="ppaction://media"/>
            <a:extLst>
              <a:ext uri="{FF2B5EF4-FFF2-40B4-BE49-F238E27FC236}">
                <a16:creationId xmlns:a16="http://schemas.microsoft.com/office/drawing/2014/main" id="{10B55743-DB40-795B-062C-80DD3FD5FFA3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7247281" y="209347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4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1825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182520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521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18252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18252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9" grpId="0"/>
      <p:bldP spid="19" grpId="1"/>
      <p:bldP spid="5" grpId="0" animBg="1"/>
      <p:bldP spid="5" grpId="1" animBg="1"/>
      <p:bldP spid="2" grpId="0" animBg="1"/>
      <p:bldP spid="2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图片 42">
            <a:extLst>
              <a:ext uri="{FF2B5EF4-FFF2-40B4-BE49-F238E27FC236}">
                <a16:creationId xmlns:a16="http://schemas.microsoft.com/office/drawing/2014/main" id="{8DF85F0F-7CF9-7E0C-F8E6-15EC3FD24B7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41022" y="2029782"/>
            <a:ext cx="3233735" cy="3745925"/>
          </a:xfrm>
          <a:prstGeom prst="rect">
            <a:avLst/>
          </a:prstGeom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>
            <a:off x="3522915" y="1477508"/>
            <a:ext cx="478111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83943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Listen, read and match.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2" name="直接连接符 1"/>
          <p:cNvCxnSpPr>
            <a:cxnSpLocks/>
          </p:cNvCxnSpPr>
          <p:nvPr/>
        </p:nvCxnSpPr>
        <p:spPr>
          <a:xfrm>
            <a:off x="5490827" y="2645959"/>
            <a:ext cx="734127" cy="1382849"/>
          </a:xfrm>
          <a:prstGeom prst="line">
            <a:avLst/>
          </a:prstGeom>
          <a:ln w="19050">
            <a:solidFill>
              <a:srgbClr val="3DA446"/>
            </a:solidFill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cxnSpLocks/>
          </p:cNvCxnSpPr>
          <p:nvPr/>
        </p:nvCxnSpPr>
        <p:spPr>
          <a:xfrm>
            <a:off x="5427246" y="3570808"/>
            <a:ext cx="795177" cy="1385398"/>
          </a:xfrm>
          <a:prstGeom prst="line">
            <a:avLst/>
          </a:prstGeom>
          <a:ln w="19050">
            <a:solidFill>
              <a:srgbClr val="FACC4B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cxnSpLocks/>
          </p:cNvCxnSpPr>
          <p:nvPr/>
        </p:nvCxnSpPr>
        <p:spPr>
          <a:xfrm flipV="1">
            <a:off x="5195905" y="2751296"/>
            <a:ext cx="1026518" cy="1490596"/>
          </a:xfrm>
          <a:prstGeom prst="line">
            <a:avLst/>
          </a:prstGeom>
          <a:ln w="19050">
            <a:solidFill>
              <a:srgbClr val="E3628B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 flipV="1">
            <a:off x="5424715" y="3654794"/>
            <a:ext cx="833293" cy="1490531"/>
          </a:xfrm>
          <a:prstGeom prst="line">
            <a:avLst/>
          </a:prstGeom>
          <a:ln w="19050">
            <a:solidFill>
              <a:srgbClr val="406AA4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pic>
        <p:nvPicPr>
          <p:cNvPr id="5" name="1">
            <a:hlinkClick r:id="" action="ppaction://media"/>
            <a:extLst>
              <a:ext uri="{FF2B5EF4-FFF2-40B4-BE49-F238E27FC236}">
                <a16:creationId xmlns:a16="http://schemas.microsoft.com/office/drawing/2014/main" id="{EAF29CE0-CC07-732D-F96E-60BE425D4E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6885" y="2036359"/>
            <a:ext cx="609600" cy="609600"/>
          </a:xfrm>
          <a:prstGeom prst="rect">
            <a:avLst/>
          </a:prstGeom>
        </p:spPr>
      </p:pic>
      <p:pic>
        <p:nvPicPr>
          <p:cNvPr id="7" name="2">
            <a:hlinkClick r:id="" action="ppaction://media"/>
            <a:extLst>
              <a:ext uri="{FF2B5EF4-FFF2-40B4-BE49-F238E27FC236}">
                <a16:creationId xmlns:a16="http://schemas.microsoft.com/office/drawing/2014/main" id="{8CD4C5E6-26DE-143F-8C95-49B5D0BDA08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6885" y="3049470"/>
            <a:ext cx="609600" cy="609600"/>
          </a:xfrm>
          <a:prstGeom prst="rect">
            <a:avLst/>
          </a:prstGeom>
        </p:spPr>
      </p:pic>
      <p:pic>
        <p:nvPicPr>
          <p:cNvPr id="13" name="3">
            <a:hlinkClick r:id="" action="ppaction://media"/>
            <a:extLst>
              <a:ext uri="{FF2B5EF4-FFF2-40B4-BE49-F238E27FC236}">
                <a16:creationId xmlns:a16="http://schemas.microsoft.com/office/drawing/2014/main" id="{185D1BDC-629A-4B5D-F2D1-47521AC9FE1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6885" y="4062581"/>
            <a:ext cx="609600" cy="609600"/>
          </a:xfrm>
          <a:prstGeom prst="rect">
            <a:avLst/>
          </a:prstGeom>
        </p:spPr>
      </p:pic>
      <p:pic>
        <p:nvPicPr>
          <p:cNvPr id="15" name="4">
            <a:hlinkClick r:id="" action="ppaction://media"/>
            <a:extLst>
              <a:ext uri="{FF2B5EF4-FFF2-40B4-BE49-F238E27FC236}">
                <a16:creationId xmlns:a16="http://schemas.microsoft.com/office/drawing/2014/main" id="{DAFE7E80-CD59-EA03-77E6-9D186C84594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6885" y="507569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35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60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椭圆 18">
            <a:extLst>
              <a:ext uri="{FF2B5EF4-FFF2-40B4-BE49-F238E27FC236}">
                <a16:creationId xmlns:a16="http://schemas.microsoft.com/office/drawing/2014/main" id="{FEDCC341-D569-CE64-FC36-A4F42B2C61E6}"/>
              </a:ext>
            </a:extLst>
          </p:cNvPr>
          <p:cNvSpPr/>
          <p:nvPr/>
        </p:nvSpPr>
        <p:spPr>
          <a:xfrm>
            <a:off x="7371146" y="3429000"/>
            <a:ext cx="2585882" cy="2026603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cxnSp>
        <p:nvCxnSpPr>
          <p:cNvPr id="12" name="直接连接符 11"/>
          <p:cNvCxnSpPr/>
          <p:nvPr/>
        </p:nvCxnSpPr>
        <p:spPr>
          <a:xfrm flipV="1">
            <a:off x="3522915" y="1523276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264679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79447" y="963114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55015" y="3670300"/>
            <a:ext cx="5403850" cy="79502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 sz="3200">
              <a:solidFill>
                <a:schemeClr val="accent6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703563" y="2238529"/>
            <a:ext cx="5032365" cy="26727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 A: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you...?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 B: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Yes, I can! Watch me! 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Student A: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Wow! You can... very well!  </a:t>
            </a: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 B: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Can you...?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Student A: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No, I can’t. 		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id="{D8D0887B-0B89-773B-20F1-A6721D699313}"/>
              </a:ext>
            </a:extLst>
          </p:cNvPr>
          <p:cNvSpPr/>
          <p:nvPr/>
        </p:nvSpPr>
        <p:spPr>
          <a:xfrm>
            <a:off x="6735928" y="2017347"/>
            <a:ext cx="1821477" cy="1799191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id="{E300E6F2-BBD9-DBC0-B46B-851EAF60D1E1}"/>
              </a:ext>
            </a:extLst>
          </p:cNvPr>
          <p:cNvSpPr/>
          <p:nvPr/>
        </p:nvSpPr>
        <p:spPr>
          <a:xfrm>
            <a:off x="8404225" y="1704087"/>
            <a:ext cx="2406651" cy="1993572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id="{B60D9599-B586-E65F-0F46-DF7CD0B68CE7}"/>
              </a:ext>
            </a:extLst>
          </p:cNvPr>
          <p:cNvSpPr/>
          <p:nvPr/>
        </p:nvSpPr>
        <p:spPr>
          <a:xfrm>
            <a:off x="9682297" y="3224375"/>
            <a:ext cx="1821477" cy="168686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D26C2EA1-6687-4657-AEB7-1E611AFFDDB1}"/>
              </a:ext>
            </a:extLst>
          </p:cNvPr>
          <p:cNvSpPr/>
          <p:nvPr/>
        </p:nvSpPr>
        <p:spPr>
          <a:xfrm>
            <a:off x="6304886" y="3744957"/>
            <a:ext cx="1782138" cy="1847333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4EE961E-3E55-83B6-E33F-0ADF71F146CE}"/>
              </a:ext>
            </a:extLst>
          </p:cNvPr>
          <p:cNvSpPr/>
          <p:nvPr/>
        </p:nvSpPr>
        <p:spPr>
          <a:xfrm rot="19463485">
            <a:off x="7182255" y="4578485"/>
            <a:ext cx="55124" cy="107004"/>
          </a:xfrm>
          <a:prstGeom prst="rect">
            <a:avLst/>
          </a:prstGeom>
          <a:solidFill>
            <a:srgbClr val="92A9D6"/>
          </a:solidFill>
          <a:ln>
            <a:solidFill>
              <a:srgbClr val="92A9D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631530" y="868566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Read the story aloud.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1" name="图片 20">
            <a:extLst>
              <a:ext uri="{FF2B5EF4-FFF2-40B4-BE49-F238E27FC236}">
                <a16:creationId xmlns:a16="http://schemas.microsoft.com/office/drawing/2014/main" id="{FE8EBE4C-E1E2-AC2A-893B-1E41037EB4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4294" y="1707741"/>
            <a:ext cx="2219629" cy="2038188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D953D578-1680-1DA8-2693-5F0C52A6DE6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56681" y="1707741"/>
            <a:ext cx="2219629" cy="2038188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D6560D46-DB6C-F99A-ACB9-8D800A7D78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29069" y="1707741"/>
            <a:ext cx="2219629" cy="2038188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2B43F282-B902-C823-A165-A51A97126B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84294" y="3915849"/>
            <a:ext cx="2241309" cy="2086363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9226B23A-3860-7FD3-9BD6-15D4D3F744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47160" y="3903454"/>
            <a:ext cx="2260352" cy="2111153"/>
          </a:xfrm>
          <a:prstGeom prst="rect">
            <a:avLst/>
          </a:prstGeom>
        </p:spPr>
      </p:pic>
      <p:pic>
        <p:nvPicPr>
          <p:cNvPr id="36" name="图片 35">
            <a:extLst>
              <a:ext uri="{FF2B5EF4-FFF2-40B4-BE49-F238E27FC236}">
                <a16:creationId xmlns:a16="http://schemas.microsoft.com/office/drawing/2014/main" id="{251E5CAA-8101-55FA-828E-86CFA70330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98039" y="3932676"/>
            <a:ext cx="2089425" cy="20527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>
            <a:off x="3225199" y="1477508"/>
            <a:ext cx="581630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05018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814320" y="902056"/>
            <a:ext cx="65633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out the story.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3721364" y="2736031"/>
            <a:ext cx="3025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can speak fluently.</a:t>
            </a:r>
          </a:p>
        </p:txBody>
      </p: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3721364" y="3410821"/>
            <a:ext cx="34115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can act with emotions.</a:t>
            </a: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3721364" y="4101285"/>
            <a:ext cx="45236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 can work well with my friends.</a:t>
            </a:r>
          </a:p>
        </p:txBody>
      </p:sp>
      <p:sp>
        <p:nvSpPr>
          <p:cNvPr id="9" name="五角星 8"/>
          <p:cNvSpPr/>
          <p:nvPr>
            <p:custDataLst>
              <p:tags r:id="rId4"/>
            </p:custDataLst>
          </p:nvPr>
        </p:nvSpPr>
        <p:spPr>
          <a:xfrm>
            <a:off x="8470637" y="2731778"/>
            <a:ext cx="450000" cy="450000"/>
          </a:xfrm>
          <a:prstGeom prst="star5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/>
          </a:p>
        </p:txBody>
      </p:sp>
      <p:sp>
        <p:nvSpPr>
          <p:cNvPr id="18" name="五角星 17"/>
          <p:cNvSpPr/>
          <p:nvPr>
            <p:custDataLst>
              <p:tags r:id="rId5"/>
            </p:custDataLst>
          </p:nvPr>
        </p:nvSpPr>
        <p:spPr>
          <a:xfrm>
            <a:off x="8470637" y="3428075"/>
            <a:ext cx="450000" cy="450000"/>
          </a:xfrm>
          <a:prstGeom prst="star5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chemeClr val="accent6"/>
              </a:solidFill>
              <a:highlight>
                <a:srgbClr val="008000"/>
              </a:highlight>
            </a:endParaRPr>
          </a:p>
        </p:txBody>
      </p:sp>
      <p:sp>
        <p:nvSpPr>
          <p:cNvPr id="20" name="五角星 19"/>
          <p:cNvSpPr/>
          <p:nvPr>
            <p:custDataLst>
              <p:tags r:id="rId6"/>
            </p:custDataLst>
          </p:nvPr>
        </p:nvSpPr>
        <p:spPr>
          <a:xfrm>
            <a:off x="8470637" y="4124372"/>
            <a:ext cx="450000" cy="450000"/>
          </a:xfrm>
          <a:prstGeom prst="star5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/>
          </a:p>
        </p:txBody>
      </p:sp>
      <p:sp>
        <p:nvSpPr>
          <p:cNvPr id="4" name="圆角矩形 3">
            <a:extLst>
              <a:ext uri="{FF2B5EF4-FFF2-40B4-BE49-F238E27FC236}">
                <a16:creationId xmlns:a16="http://schemas.microsoft.com/office/drawing/2014/main" id="{25599218-AE80-E2B4-B57E-8C87DFB49D97}"/>
              </a:ext>
            </a:extLst>
          </p:cNvPr>
          <p:cNvSpPr/>
          <p:nvPr/>
        </p:nvSpPr>
        <p:spPr>
          <a:xfrm rot="20463139">
            <a:off x="891571" y="2829613"/>
            <a:ext cx="2267931" cy="1637414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23">
            <a:extLst>
              <a:ext uri="{FF2B5EF4-FFF2-40B4-BE49-F238E27FC236}">
                <a16:creationId xmlns:a16="http://schemas.microsoft.com/office/drawing/2014/main" id="{2CD222C9-60F9-53D6-1C66-D7749A1F8B80}"/>
              </a:ext>
            </a:extLst>
          </p:cNvPr>
          <p:cNvSpPr txBox="1"/>
          <p:nvPr/>
        </p:nvSpPr>
        <p:spPr>
          <a:xfrm>
            <a:off x="2365571" y="995672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A34C7E3A-7BE9-778B-23A9-9399330EB9EC}"/>
              </a:ext>
            </a:extLst>
          </p:cNvPr>
          <p:cNvCxnSpPr/>
          <p:nvPr/>
        </p:nvCxnSpPr>
        <p:spPr>
          <a:xfrm flipV="1">
            <a:off x="3522917" y="155887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13">
            <a:extLst>
              <a:ext uri="{FF2B5EF4-FFF2-40B4-BE49-F238E27FC236}">
                <a16:creationId xmlns:a16="http://schemas.microsoft.com/office/drawing/2014/main" id="{14CB1169-1D5D-B099-AB27-EF9AADEF4392}"/>
              </a:ext>
            </a:extLst>
          </p:cNvPr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0AD78665-31C6-D4C8-073B-BDC88C3F1BB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矩形 22">
              <a:extLst>
                <a:ext uri="{FF2B5EF4-FFF2-40B4-BE49-F238E27FC236}">
                  <a16:creationId xmlns:a16="http://schemas.microsoft.com/office/drawing/2014/main" id="{5A10ED1C-0D32-06AC-2C6F-417CA52C80BF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id="{ADB9478F-A7E9-CB8C-1CC0-E6EFF33B4F00}"/>
              </a:ext>
            </a:extLst>
          </p:cNvPr>
          <p:cNvSpPr txBox="1"/>
          <p:nvPr/>
        </p:nvSpPr>
        <p:spPr>
          <a:xfrm>
            <a:off x="1879790" y="2003669"/>
            <a:ext cx="9197785" cy="3329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4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带感情地朗读故事。</a:t>
            </a:r>
            <a:endParaRPr lang="en-US" altLang="zh-CN" sz="2400" dirty="0">
              <a:solidFill>
                <a:prstClr val="black"/>
              </a:solidFill>
              <a:latin typeface="STKaiti" panose="02010600040101010101" pitchFamily="2" charset="-122"/>
              <a:ea typeface="STKaiti" panose="02010600040101010101" pitchFamily="2" charset="-122"/>
              <a:cs typeface="Arial" panose="020B0604020202020204" pitchFamily="34" charset="0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根据故事中机器人展示的才艺技能或自己了解的机器人的功能，准备一段</a:t>
            </a:r>
            <a:r>
              <a:rPr lang="zh-CN" altLang="en-US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“</a:t>
            </a:r>
            <a:r>
              <a:rPr lang="en-US" altLang="zh-CN" sz="24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Super robot talent show</a:t>
            </a:r>
            <a:r>
              <a:rPr lang="zh-CN" altLang="en-US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”</a:t>
            </a:r>
            <a:r>
              <a:rPr lang="zh-CN" altLang="zh-CN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，展示</a:t>
            </a:r>
            <a:r>
              <a:rPr lang="en-US" altLang="zh-CN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1—2</a:t>
            </a:r>
            <a:r>
              <a:rPr lang="zh-CN" altLang="zh-CN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项机器人的能力，并在下一堂课上表演。</a:t>
            </a:r>
          </a:p>
          <a:p>
            <a:pPr algn="just">
              <a:lnSpc>
                <a:spcPct val="150000"/>
              </a:lnSpc>
            </a:pPr>
            <a:r>
              <a:rPr lang="zh-CN" altLang="en-US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      </a:t>
            </a:r>
            <a:r>
              <a:rPr lang="zh-CN" altLang="zh-CN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提示语言</a:t>
            </a:r>
            <a:r>
              <a:rPr lang="zh-CN" altLang="en-US" sz="2400" dirty="0">
                <a:latin typeface="STKaiti" panose="02010600040101010101" pitchFamily="2" charset="-122"/>
                <a:ea typeface="STKaiti" panose="02010600040101010101" pitchFamily="2" charset="-122"/>
                <a:cs typeface="Arial" panose="020B0604020202020204" pitchFamily="34" charset="0"/>
              </a:rPr>
              <a:t>：</a:t>
            </a:r>
            <a:r>
              <a:rPr lang="en-US" altLang="zh-CN" sz="24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Hello! I’m a super robot! I can… I can… very well!</a:t>
            </a:r>
            <a:r>
              <a:rPr lang="zh-CN" altLang="zh-CN" sz="2400" dirty="0"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2400" dirty="0">
              <a:solidFill>
                <a:prstClr val="black"/>
              </a:solidFill>
              <a:latin typeface="Times New Roman" panose="02020603050405020304" pitchFamily="18" charset="0"/>
              <a:ea typeface="STKaiti" panose="02010600040101010101" pitchFamily="2" charset="-122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altLang="zh-CN" sz="2400" dirty="0">
              <a:solidFill>
                <a:prstClr val="black"/>
              </a:solidFill>
              <a:latin typeface="STKaiti" panose="02010600040101010101" pitchFamily="2" charset="-122"/>
              <a:ea typeface="STKaiti" panose="02010600040101010101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1</a:t>
            </a:r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 </a:t>
            </a:r>
            <a:r>
              <a:rPr lang="en-US" altLang="zh-CN" sz="4000" b="1" i="0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Abilities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2 Let’s read!</a:t>
            </a:r>
            <a:endParaRPr lang="zh-CN" altLang="en-US" sz="3200" b="1" i="0" dirty="0">
              <a:solidFill>
                <a:srgbClr val="FFFFFF">
                  <a:alpha val="100000"/>
                </a:srgbClr>
              </a:solidFill>
              <a:latin typeface="Arial" panose="020B0604020202020204" pitchFamily="34" charset="0"/>
              <a:ea typeface="Arial" panose="020B0604020202020204"/>
              <a:cs typeface="Arial" panose="020B0604020202020204" pitchFamily="34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1.85,&quot;left&quot;:292.95,&quot;top&quot;:193.3,&quot;width&quot;:430.7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2856</TotalTime>
  <Words>598</Words>
  <Application>Microsoft Office PowerPoint</Application>
  <PresentationFormat>宽屏</PresentationFormat>
  <Paragraphs>105</Paragraphs>
  <Slides>21</Slides>
  <Notes>20</Notes>
  <HiddenSlides>0</HiddenSlides>
  <MMClips>21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2" baseType="lpstr">
      <vt:lpstr>黑体</vt:lpstr>
      <vt:lpstr>STKaiti</vt:lpstr>
      <vt:lpstr>STKaiti</vt:lpstr>
      <vt:lpstr>SimSun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249</cp:revision>
  <dcterms:created xsi:type="dcterms:W3CDTF">2020-02-05T11:17:00Z</dcterms:created>
  <dcterms:modified xsi:type="dcterms:W3CDTF">2026-01-16T09:58:21Z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A72BE80C13F94DD18BD6320AFC3BEDDF_13</vt:lpwstr>
  </property>
  <property fmtid="{D5CDD505-2E9C-101B-9397-08002B2CF9AE}" pid="3" name="KSOProductBuildVer">
    <vt:lpwstr>2052-12.1.0.23542</vt:lpwstr>
  </property>
</Properties>
</file>