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71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LTRP" initials="FLTRP" lastIdx="2" clrIdx="0">
    <p:extLst>
      <p:ext uri="{19B8F6BF-5375-455C-9EA6-DF929625EA0E}">
        <p15:presenceInfo xmlns:p15="http://schemas.microsoft.com/office/powerpoint/2012/main" userId="FLTRP" providerId="None"/>
      </p:ext>
    </p:extLst>
  </p:cmAuthor>
  <p:cmAuthor id="2" name="Administrator" initials="A" lastIdx="18" clrIdx="1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503"/>
    <a:srgbClr val="163E6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0" autoAdjust="0"/>
    <p:restoredTop sz="80061" autoAdjust="0"/>
  </p:normalViewPr>
  <p:slideViewPr>
    <p:cSldViewPr snapToGrid="0">
      <p:cViewPr varScale="1">
        <p:scale>
          <a:sx n="95" d="100"/>
          <a:sy n="95" d="100"/>
        </p:scale>
        <p:origin x="168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5F7969-4A37-4EFB-8742-A9BD75FBECE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00142-2030-4B45-99C2-01EA65CB1D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6263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396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637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42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91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134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759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564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174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154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94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05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835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539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346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660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39607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97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53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28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94DFA-2F05-4C97-A0FA-544127F7D033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AA86C-F7A2-4C58-B874-FFF0A4BB25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758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5.png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 &amp; Let’s explore.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623843" y="3711444"/>
            <a:ext cx="11682089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主讲人：张敏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 </a:t>
            </a:r>
            <a:r>
              <a:rPr lang="zh-CN" altLang="en-US" sz="2800" dirty="0"/>
              <a:t>学    校：四川省成都市成都信息工程大学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常乐实验学校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04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67559" y="2424467"/>
            <a:ext cx="96149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在具体情境中，运用所学语言与同伴交流颜色。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通过混色实验，了解并介绍颜色的变化。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根据数字提示给图片涂色，运用核心语言进行描述。</a:t>
            </a:r>
          </a:p>
        </p:txBody>
      </p:sp>
      <p:sp>
        <p:nvSpPr>
          <p:cNvPr id="9" name="标题 27">
            <a:extLst>
              <a:ext uri="{FF2B5EF4-FFF2-40B4-BE49-F238E27FC236}">
                <a16:creationId xmlns:a16="http://schemas.microsoft.com/office/drawing/2014/main" id="{35EC1A5C-E785-5883-4CCE-1FE0771D4488}"/>
              </a:ext>
            </a:extLst>
          </p:cNvPr>
          <p:cNvSpPr txBox="1"/>
          <p:nvPr/>
        </p:nvSpPr>
        <p:spPr>
          <a:xfrm>
            <a:off x="-769112" y="1953664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  <p:extLst>
      <p:ext uri="{BB962C8B-B14F-4D97-AF65-F5344CB8AC3E}">
        <p14:creationId xmlns:p14="http://schemas.microsoft.com/office/powerpoint/2010/main" val="2186947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7BEA6358-0E9A-8ABA-A6F3-B95C4C8B5AE1}"/>
              </a:ext>
            </a:extLst>
          </p:cNvPr>
          <p:cNvCxnSpPr>
            <a:cxnSpLocks/>
          </p:cNvCxnSpPr>
          <p:nvPr/>
        </p:nvCxnSpPr>
        <p:spPr>
          <a:xfrm>
            <a:off x="5062997" y="1328630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音频1">
            <a:hlinkClick r:id="" action="ppaction://media"/>
            <a:extLst>
              <a:ext uri="{FF2B5EF4-FFF2-40B4-BE49-F238E27FC236}">
                <a16:creationId xmlns:a16="http://schemas.microsoft.com/office/drawing/2014/main" id="{49E994AB-4CB9-E5DC-F891-A31F693D2D1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474" end="2908.201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98772" y="871107"/>
            <a:ext cx="609600" cy="6096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0094CFEB-2C74-E7AA-EAB9-D93D5860FC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6468" y="1532845"/>
            <a:ext cx="3799092" cy="433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2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989CF5C-830F-1F1E-0AAD-93ACEB137C04}"/>
              </a:ext>
            </a:extLst>
          </p:cNvPr>
          <p:cNvSpPr/>
          <p:nvPr/>
        </p:nvSpPr>
        <p:spPr>
          <a:xfrm>
            <a:off x="2780290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7A1338D-9B72-94E5-3A0F-AA9DEEDDD4BA}"/>
              </a:ext>
            </a:extLst>
          </p:cNvPr>
          <p:cNvSpPr txBox="1"/>
          <p:nvPr/>
        </p:nvSpPr>
        <p:spPr>
          <a:xfrm>
            <a:off x="3688351" y="3644920"/>
            <a:ext cx="5182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24—29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A8EA08B0-EB31-B92A-D395-7FA211A9D9AA}"/>
              </a:ext>
            </a:extLst>
          </p:cNvPr>
          <p:cNvCxnSpPr>
            <a:cxnSpLocks/>
          </p:cNvCxnSpPr>
          <p:nvPr/>
        </p:nvCxnSpPr>
        <p:spPr>
          <a:xfrm>
            <a:off x="3915394" y="1353178"/>
            <a:ext cx="490948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2195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act out the story.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/>
          <a:srcRect l="4253" t="46"/>
          <a:stretch/>
        </p:blipFill>
        <p:spPr>
          <a:xfrm>
            <a:off x="92765" y="1983611"/>
            <a:ext cx="2208378" cy="270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861" y="1983611"/>
            <a:ext cx="1853420" cy="270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1999" y="1983611"/>
            <a:ext cx="1847551" cy="2700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4998" y="1965013"/>
            <a:ext cx="1855385" cy="2700000"/>
          </a:xfrm>
          <a:prstGeom prst="rect">
            <a:avLst/>
          </a:prstGeom>
        </p:spPr>
      </p:pic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BD810280-8305-7F6D-E931-52C8259F8E82}"/>
              </a:ext>
            </a:extLst>
          </p:cNvPr>
          <p:cNvCxnSpPr>
            <a:cxnSpLocks/>
          </p:cNvCxnSpPr>
          <p:nvPr/>
        </p:nvCxnSpPr>
        <p:spPr>
          <a:xfrm>
            <a:off x="3969731" y="1377726"/>
            <a:ext cx="475082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2964DD6B-5D52-C292-A94B-9B74FA5F67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2728" y="1951630"/>
            <a:ext cx="1843236" cy="2725964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B478FBF-D11F-831B-8FA3-0CADA7CA67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3576" y="1951630"/>
            <a:ext cx="1875185" cy="272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769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271154" y="1782309"/>
            <a:ext cx="8089585" cy="4106451"/>
            <a:chOff x="2271154" y="1782309"/>
            <a:chExt cx="8089585" cy="4106451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71154" y="1782309"/>
              <a:ext cx="8089585" cy="4106451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8261404" y="2851833"/>
              <a:ext cx="941973" cy="45126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19759" y="2400571"/>
            <a:ext cx="3547940" cy="4512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63E69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83886" y="2877342"/>
            <a:ext cx="1460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>
                <a:solidFill>
                  <a:srgbClr val="163E69"/>
                </a:solidFill>
              </a:rPr>
              <a:t>It’s red.</a:t>
            </a:r>
            <a:endParaRPr lang="zh-CN" altLang="en-US" sz="2800" b="1" i="1" dirty="0">
              <a:solidFill>
                <a:srgbClr val="163E69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78675" y="2949300"/>
            <a:ext cx="1167206" cy="4512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63E69"/>
              </a:solidFill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BA9DE162-5034-79BD-E36F-9C3B6BFE654B}"/>
              </a:ext>
            </a:extLst>
          </p:cNvPr>
          <p:cNvCxnSpPr>
            <a:cxnSpLocks/>
          </p:cNvCxnSpPr>
          <p:nvPr/>
        </p:nvCxnSpPr>
        <p:spPr>
          <a:xfrm>
            <a:off x="5058863" y="1382115"/>
            <a:ext cx="252022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23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1154" y="1782309"/>
            <a:ext cx="8089585" cy="410645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169344AB-BF66-6EF3-82B3-95A555BA3CF5}"/>
              </a:ext>
            </a:extLst>
          </p:cNvPr>
          <p:cNvCxnSpPr>
            <a:cxnSpLocks/>
          </p:cNvCxnSpPr>
          <p:nvPr/>
        </p:nvCxnSpPr>
        <p:spPr>
          <a:xfrm>
            <a:off x="5050679" y="1377727"/>
            <a:ext cx="250999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9575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70579" y="1465666"/>
            <a:ext cx="88700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How does the old man make green and orange?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B0A4D897-19CD-21B5-CFA5-4F9D8A7C6D44}"/>
              </a:ext>
            </a:extLst>
          </p:cNvPr>
          <p:cNvCxnSpPr>
            <a:cxnSpLocks/>
          </p:cNvCxnSpPr>
          <p:nvPr/>
        </p:nvCxnSpPr>
        <p:spPr>
          <a:xfrm>
            <a:off x="4160826" y="1376118"/>
            <a:ext cx="438789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>
            <a:extLst>
              <a:ext uri="{FF2B5EF4-FFF2-40B4-BE49-F238E27FC236}">
                <a16:creationId xmlns:a16="http://schemas.microsoft.com/office/drawing/2014/main" id="{E71FBBD5-9C9B-F68D-ECE0-BAB21A5DA64D}"/>
              </a:ext>
            </a:extLst>
          </p:cNvPr>
          <p:cNvSpPr/>
          <p:nvPr/>
        </p:nvSpPr>
        <p:spPr>
          <a:xfrm>
            <a:off x="2804837" y="2112364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A8738AF-6CC1-7796-7FF5-21CAF8800320}"/>
              </a:ext>
            </a:extLst>
          </p:cNvPr>
          <p:cNvSpPr txBox="1"/>
          <p:nvPr/>
        </p:nvSpPr>
        <p:spPr>
          <a:xfrm>
            <a:off x="3109953" y="3929645"/>
            <a:ext cx="6338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27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页和第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28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页的故事视频片段。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85750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Let’s explore.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54408" y="1706156"/>
            <a:ext cx="1308100" cy="14160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54408" y="3173324"/>
            <a:ext cx="1325245" cy="14338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859016" y="5151844"/>
            <a:ext cx="9283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24" b="89881" l="7273" r="92121">
                        <a14:foregroundMark x1="42424" y1="49405" x2="42424" y2="49405"/>
                        <a14:foregroundMark x1="42424" y1="49405" x2="42424" y2="49405"/>
                        <a14:foregroundMark x1="7273" y1="37500" x2="7273" y2="37500"/>
                        <a14:foregroundMark x1="92121" y1="69048" x2="92121" y2="69048"/>
                        <a14:foregroundMark x1="61212" y1="89881" x2="61212" y2="89881"/>
                        <a14:foregroundMark x1="60606" y1="24405" x2="60606" y2="24405"/>
                        <a14:foregroundMark x1="60606" y1="24405" x2="60606" y2="24405"/>
                        <a14:foregroundMark x1="60606" y1="23810" x2="60606" y2="23810"/>
                        <a14:foregroundMark x1="60606" y1="23810" x2="60606" y2="23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94304" y="4805252"/>
            <a:ext cx="1385349" cy="1410537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F853D239-7472-A74E-6DF7-DA6CAC3077FC}"/>
              </a:ext>
            </a:extLst>
          </p:cNvPr>
          <p:cNvCxnSpPr>
            <a:cxnSpLocks/>
          </p:cNvCxnSpPr>
          <p:nvPr/>
        </p:nvCxnSpPr>
        <p:spPr>
          <a:xfrm>
            <a:off x="4909530" y="1376118"/>
            <a:ext cx="25222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EEA2EDEF-9699-E3CD-7A08-66A0C4F80F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151" b="97312" l="5005" r="96293">
                        <a14:foregroundMark x1="18721" y1="16344" x2="18721" y2="16344"/>
                        <a14:foregroundMark x1="15199" y1="18602" x2="15199" y2="18602"/>
                        <a14:foregroundMark x1="13438" y1="12903" x2="11399" y2="25269"/>
                        <a14:foregroundMark x1="9082" y1="36989" x2="10380" y2="39247"/>
                        <a14:foregroundMark x1="10565" y1="39355" x2="12790" y2="24301"/>
                        <a14:foregroundMark x1="7229" y1="35914" x2="15385" y2="40860"/>
                        <a14:foregroundMark x1="15385" y1="40860" x2="15941" y2="39892"/>
                        <a14:foregroundMark x1="10565" y1="35591" x2="9731" y2="43871"/>
                        <a14:foregroundMark x1="8063" y1="36774" x2="10380" y2="42043"/>
                        <a14:foregroundMark x1="10287" y1="38495" x2="13438" y2="39570"/>
                        <a14:foregroundMark x1="9917" y1="8387" x2="10936" y2="15376"/>
                        <a14:foregroundMark x1="5097" y1="11505" x2="8341" y2="17204"/>
                        <a14:foregroundMark x1="17053" y1="4731" x2="16497" y2="10968"/>
                        <a14:foregroundMark x1="17516" y1="3548" x2="18258" y2="3548"/>
                        <a14:foregroundMark x1="18165" y1="2903" x2="16960" y2="3011"/>
                        <a14:foregroundMark x1="16033" y1="2258" x2="17702" y2="2473"/>
                        <a14:foregroundMark x1="44856" y1="14839" x2="44856" y2="14839"/>
                        <a14:foregroundMark x1="44115" y1="19785" x2="45876" y2="14839"/>
                        <a14:foregroundMark x1="45783" y1="16129" x2="46247" y2="24516"/>
                        <a14:foregroundMark x1="46247" y1="24516" x2="46339" y2="24624"/>
                        <a14:foregroundMark x1="70436" y1="15376" x2="72382" y2="24301"/>
                        <a14:foregroundMark x1="59314" y1="20108" x2="59592" y2="20860"/>
                        <a14:foregroundMark x1="59500" y1="16989" x2="58109" y2="24946"/>
                        <a14:foregroundMark x1="41891" y1="48280" x2="44764" y2="58065"/>
                        <a14:foregroundMark x1="59407" y1="50645" x2="60704" y2="59570"/>
                        <a14:foregroundMark x1="69601" y1="48817" x2="75070" y2="56237"/>
                        <a14:foregroundMark x1="95644" y1="19140" x2="95644" y2="19140"/>
                        <a14:foregroundMark x1="95644" y1="19140" x2="95181" y2="19140"/>
                        <a14:foregroundMark x1="51993" y1="57204" x2="51993" y2="57204"/>
                        <a14:foregroundMark x1="59778" y1="53333" x2="59778" y2="53333"/>
                        <a14:foregroundMark x1="59778" y1="53333" x2="59778" y2="53333"/>
                        <a14:foregroundMark x1="59778" y1="53333" x2="60056" y2="55161"/>
                        <a14:foregroundMark x1="59778" y1="53333" x2="60056" y2="55699"/>
                        <a14:foregroundMark x1="59592" y1="87849" x2="59778" y2="91935"/>
                        <a14:foregroundMark x1="48842" y1="89032" x2="48842" y2="89032"/>
                        <a14:foregroundMark x1="49583" y1="88602" x2="49583" y2="88602"/>
                        <a14:foregroundMark x1="49583" y1="88602" x2="49583" y2="88602"/>
                        <a14:foregroundMark x1="45134" y1="87097" x2="46061" y2="92473"/>
                        <a14:foregroundMark x1="47822" y1="97419" x2="47822" y2="97419"/>
                        <a14:foregroundMark x1="47822" y1="97419" x2="48007" y2="96559"/>
                        <a14:foregroundMark x1="73957" y1="85806" x2="74235" y2="91935"/>
                        <a14:foregroundMark x1="92215" y1="88925" x2="95459" y2="89462"/>
                        <a14:foregroundMark x1="92771" y1="54516" x2="96293" y2="54516"/>
                        <a14:foregroundMark x1="7507" y1="35914" x2="8156" y2="35591"/>
                        <a14:foregroundMark x1="7878" y1="35806" x2="7229" y2="35269"/>
                        <a14:foregroundMark x1="6858" y1="35914" x2="8712" y2="35484"/>
                        <a14:foregroundMark x1="7322" y1="35054" x2="8156" y2="35269"/>
                        <a14:foregroundMark x1="8156" y1="35376" x2="9175" y2="38817"/>
                        <a14:foregroundMark x1="6673" y1="37849" x2="9639" y2="38602"/>
                        <a14:foregroundMark x1="8897" y1="38602" x2="7322" y2="35591"/>
                        <a14:foregroundMark x1="7229" y1="35591" x2="6117" y2="38817"/>
                        <a14:foregroundMark x1="6766" y1="37742" x2="6951" y2="35376"/>
                        <a14:foregroundMark x1="7044" y1="35376" x2="6487" y2="35914"/>
                        <a14:foregroundMark x1="13531" y1="38280" x2="8434" y2="35054"/>
                        <a14:foregroundMark x1="8434" y1="35054" x2="13531" y2="38280"/>
                        <a14:foregroundMark x1="12141" y1="35376" x2="13809" y2="38172"/>
                        <a14:foregroundMark x1="13809" y1="38172" x2="12326" y2="35591"/>
                        <a14:foregroundMark x1="13902" y1="38280" x2="12512" y2="35161"/>
                        <a14:foregroundMark x1="13346" y1="35914" x2="14551" y2="38172"/>
                        <a14:foregroundMark x1="9917" y1="35484" x2="7044" y2="34731"/>
                        <a14:foregroundMark x1="6487" y1="37849" x2="5746" y2="35591"/>
                        <a14:foregroundMark x1="17980" y1="2581" x2="18628" y2="290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6813" y="1488491"/>
            <a:ext cx="5409935" cy="466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098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say and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6703" t="7117" r="3167" b="848"/>
          <a:stretch>
            <a:fillRect/>
          </a:stretch>
        </p:blipFill>
        <p:spPr>
          <a:xfrm>
            <a:off x="5500271" y="1887911"/>
            <a:ext cx="4004310" cy="416501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838434" y="2736502"/>
            <a:ext cx="4468414" cy="195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at number 1.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red.</a:t>
            </a:r>
          </a:p>
        </p:txBody>
      </p:sp>
      <p:sp>
        <p:nvSpPr>
          <p:cNvPr id="11" name="右箭头 10"/>
          <p:cNvSpPr/>
          <p:nvPr/>
        </p:nvSpPr>
        <p:spPr>
          <a:xfrm rot="20119551">
            <a:off x="4522304" y="2123114"/>
            <a:ext cx="1243496" cy="533400"/>
          </a:xfrm>
          <a:prstGeom prst="rightArrow">
            <a:avLst>
              <a:gd name="adj1" fmla="val 30952"/>
              <a:gd name="adj2" fmla="val 78571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8DCAD52C-95BD-7292-C25F-422B92E57F6F}"/>
              </a:ext>
            </a:extLst>
          </p:cNvPr>
          <p:cNvCxnSpPr>
            <a:cxnSpLocks/>
          </p:cNvCxnSpPr>
          <p:nvPr/>
        </p:nvCxnSpPr>
        <p:spPr>
          <a:xfrm>
            <a:off x="4449324" y="1376118"/>
            <a:ext cx="378027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96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say and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6703" t="6896" r="3167" b="848"/>
          <a:stretch>
            <a:fillRect/>
          </a:stretch>
        </p:blipFill>
        <p:spPr>
          <a:xfrm>
            <a:off x="4299129" y="1877895"/>
            <a:ext cx="4004310" cy="4175032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0E1DF5C-E1A0-4662-0826-4F5848D39AD5}"/>
              </a:ext>
            </a:extLst>
          </p:cNvPr>
          <p:cNvCxnSpPr>
            <a:cxnSpLocks/>
          </p:cNvCxnSpPr>
          <p:nvPr/>
        </p:nvCxnSpPr>
        <p:spPr>
          <a:xfrm>
            <a:off x="4449262" y="1376118"/>
            <a:ext cx="376192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490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19759" y="818969"/>
            <a:ext cx="5223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Point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l="16930" t="37102" r="16102" b="19459"/>
          <a:stretch>
            <a:fillRect/>
          </a:stretch>
        </p:blipFill>
        <p:spPr>
          <a:xfrm>
            <a:off x="1006637" y="1888507"/>
            <a:ext cx="6526696" cy="4126468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7782560" y="2769235"/>
            <a:ext cx="3372485" cy="1307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What’s the colour?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It’s...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AD8FDA8-A06E-1142-1D9C-C63150012F18}"/>
              </a:ext>
            </a:extLst>
          </p:cNvPr>
          <p:cNvCxnSpPr>
            <a:cxnSpLocks/>
          </p:cNvCxnSpPr>
          <p:nvPr/>
        </p:nvCxnSpPr>
        <p:spPr>
          <a:xfrm>
            <a:off x="3804885" y="1403744"/>
            <a:ext cx="50690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633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12519931"/>
              </p:ext>
            </p:extLst>
          </p:nvPr>
        </p:nvGraphicFramePr>
        <p:xfrm>
          <a:off x="1482090" y="4072255"/>
          <a:ext cx="9652000" cy="2092960"/>
        </p:xfrm>
        <a:graphic>
          <a:graphicData uri="http://schemas.openxmlformats.org/drawingml/2006/table">
            <a:tbl>
              <a:tblPr/>
              <a:tblGrid>
                <a:gridCol w="193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Times New Roman" panose="02020603050405020304"/>
                        </a:rPr>
                        <a:t>red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rgbClr val="DFD503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yellow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chemeClr val="accent1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blue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chemeClr val="accent6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green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800" b="1" dirty="0">
                          <a:solidFill>
                            <a:srgbClr val="FFC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orange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2880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200">
                          <a:solidFill>
                            <a:srgbClr val="00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200" dirty="0">
                        <a:solidFill>
                          <a:srgbClr val="000000"/>
                        </a:solidFill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772534" y="1811267"/>
            <a:ext cx="88284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运用所学语言向朋友介绍自己涂色的汽车的颜色。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寻找生活中的颜色，在以下表格中简单画一画，并运用所学语言进行介绍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FF686F2-7AA6-A86C-8DE5-44926BA1484D}"/>
              </a:ext>
            </a:extLst>
          </p:cNvPr>
          <p:cNvSpPr txBox="1"/>
          <p:nvPr/>
        </p:nvSpPr>
        <p:spPr>
          <a:xfrm>
            <a:off x="3631529" y="993950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3AD66FD7-B84E-7802-C630-2C4A5668179D}"/>
              </a:ext>
            </a:extLst>
          </p:cNvPr>
          <p:cNvCxnSpPr>
            <a:cxnSpLocks/>
          </p:cNvCxnSpPr>
          <p:nvPr/>
        </p:nvCxnSpPr>
        <p:spPr>
          <a:xfrm>
            <a:off x="5069090" y="1492719"/>
            <a:ext cx="204359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965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9A66C5E1-CF16-B204-4A28-F6FF0DF77118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 &amp; Let’s explore.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34479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27.08428756302294,&quot;left&quot;:126.69013859722543,&quot;top&quot;:58.915712436977095,&quot;width&quot;:666.1098614027745}"/>
  <p:tag name="PICID" val="{a78046ac-0dd6-4ace-8885-54f60c45ada2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60*163"/>
  <p:tag name="TABLE_ENDDRAG_RECT" val="128*330*760*16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286</Words>
  <Application>Microsoft Office PowerPoint</Application>
  <PresentationFormat>宽屏</PresentationFormat>
  <Paragraphs>47</Paragraphs>
  <Slides>14</Slides>
  <Notes>5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华文楷体</vt:lpstr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FLTRP</dc:creator>
  <cp:lastModifiedBy>Fltrp S.H</cp:lastModifiedBy>
  <cp:revision>78</cp:revision>
  <dcterms:created xsi:type="dcterms:W3CDTF">2025-06-11T06:40:06Z</dcterms:created>
  <dcterms:modified xsi:type="dcterms:W3CDTF">2026-07-09T05:48:00Z</dcterms:modified>
</cp:coreProperties>
</file>