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5"/>
  </p:notesMasterIdLst>
  <p:handoutMasterIdLst>
    <p:handoutMasterId r:id="rId16"/>
  </p:handoutMasterIdLst>
  <p:sldIdLst>
    <p:sldId id="282" r:id="rId3"/>
    <p:sldId id="279" r:id="rId4"/>
    <p:sldId id="293" r:id="rId5"/>
    <p:sldId id="301" r:id="rId6"/>
    <p:sldId id="306" r:id="rId7"/>
    <p:sldId id="307" r:id="rId8"/>
    <p:sldId id="311" r:id="rId9"/>
    <p:sldId id="312" r:id="rId10"/>
    <p:sldId id="314" r:id="rId11"/>
    <p:sldId id="315" r:id="rId12"/>
    <p:sldId id="300" r:id="rId13"/>
    <p:sldId id="336" r:id="rId14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1" clrIdx="1"/>
  <p:cmAuthor id="3" name="FLTRP_JCSZ" initials="FLTRP_JCS" lastIdx="5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EDF"/>
    <a:srgbClr val="F5F1E6"/>
    <a:srgbClr val="F7EFE4"/>
    <a:srgbClr val="EDE6D5"/>
    <a:srgbClr val="3B5643"/>
    <a:srgbClr val="EAEFF7"/>
    <a:srgbClr val="3A5542"/>
    <a:srgbClr val="1784AD"/>
    <a:srgbClr val="014E6A"/>
    <a:srgbClr val="AE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87427" autoAdjust="0"/>
  </p:normalViewPr>
  <p:slideViewPr>
    <p:cSldViewPr snapToGrid="0" showGuides="1">
      <p:cViewPr varScale="1">
        <p:scale>
          <a:sx n="137" d="100"/>
          <a:sy n="137" d="100"/>
        </p:scale>
        <p:origin x="360" y="132"/>
      </p:cViewPr>
      <p:guideLst>
        <p:guide orient="horz" pos="3929"/>
        <p:guide pos="665"/>
        <p:guide pos="7015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3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Clothes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3" y="3771491"/>
            <a:ext cx="11630224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学    科：英语（外研社版）</a:t>
            </a:r>
          </a:p>
          <a:p>
            <a:r>
              <a:rPr lang="zh-CN" altLang="en-US" sz="2800" dirty="0"/>
              <a:t>主讲人：罗媛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       学    校：成都市高新区成外美年学校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975175" y="4186163"/>
            <a:ext cx="7959602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975175" y="1815852"/>
            <a:ext cx="522414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000" b="1" dirty="0">
                <a:solidFill>
                  <a:schemeClr val="tx1"/>
                </a:solidFill>
                <a:latin typeface="STKaiti" panose="02010600040101010101" pitchFamily="2" charset="-122"/>
                <a:ea typeface="STKaiti" panose="02010600040101010101" pitchFamily="2" charset="-122"/>
              </a:rPr>
              <a:t>通过本课时学习，学生能够：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C9EFA6B-DB42-E6F4-1D94-D86784B15CF1}"/>
              </a:ext>
            </a:extLst>
          </p:cNvPr>
          <p:cNvSpPr txBox="1"/>
          <p:nvPr/>
        </p:nvSpPr>
        <p:spPr>
          <a:xfrm>
            <a:off x="2368550" y="2883049"/>
            <a:ext cx="7001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100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  <a:endParaRPr kumimoji="1"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2E7817E-74A0-ED24-6A13-F483F1212C7E}"/>
              </a:ext>
            </a:extLst>
          </p:cNvPr>
          <p:cNvSpPr txBox="1"/>
          <p:nvPr/>
        </p:nvSpPr>
        <p:spPr>
          <a:xfrm>
            <a:off x="975175" y="2626449"/>
            <a:ext cx="8568875" cy="13031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理解韵文内容，掌握表达喜好的核心句型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like...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You like...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We all like...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15663" y="873399"/>
            <a:ext cx="257124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450671" y="3271738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Where are they?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450671" y="4164970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do they see?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2489" y="1779270"/>
            <a:ext cx="5338463" cy="43587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450671" y="2378505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Who are they?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46421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984643" y="888273"/>
            <a:ext cx="4515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89355" y="1664970"/>
            <a:ext cx="4279279" cy="45116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384574" y="3685800"/>
            <a:ext cx="3072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Chinese clothes</a:t>
            </a:r>
          </a:p>
        </p:txBody>
      </p:sp>
      <p:sp>
        <p:nvSpPr>
          <p:cNvPr id="6" name="左箭头 5"/>
          <p:cNvSpPr/>
          <p:nvPr/>
        </p:nvSpPr>
        <p:spPr>
          <a:xfrm>
            <a:off x="8120289" y="3749925"/>
            <a:ext cx="1264285" cy="39497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789354" y="2701527"/>
            <a:ext cx="4279279" cy="2168301"/>
          </a:xfrm>
          <a:prstGeom prst="ellipse">
            <a:avLst/>
          </a:prstGeom>
          <a:noFill/>
          <a:ln w="60325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618E795-8428-2F8F-1AFD-95F31484A796}"/>
              </a:ext>
            </a:extLst>
          </p:cNvPr>
          <p:cNvSpPr/>
          <p:nvPr/>
        </p:nvSpPr>
        <p:spPr>
          <a:xfrm>
            <a:off x="4960951" y="1931617"/>
            <a:ext cx="2046951" cy="734705"/>
          </a:xfrm>
          <a:prstGeom prst="rect">
            <a:avLst/>
          </a:prstGeom>
          <a:solidFill>
            <a:srgbClr val="F7EEDF"/>
          </a:solidFill>
          <a:ln>
            <a:solidFill>
              <a:srgbClr val="F7EED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2CFBCFA-FD7B-3466-7B99-E6F6A1628C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7902" y="1660510"/>
            <a:ext cx="3860731" cy="826523"/>
          </a:xfrm>
          <a:prstGeom prst="rect">
            <a:avLst/>
          </a:prstGeom>
        </p:spPr>
      </p:pic>
      <p:pic>
        <p:nvPicPr>
          <p:cNvPr id="9" name="韵文 1">
            <a:hlinkClick r:id="" action="ppaction://media"/>
            <a:extLst>
              <a:ext uri="{FF2B5EF4-FFF2-40B4-BE49-F238E27FC236}">
                <a16:creationId xmlns:a16="http://schemas.microsoft.com/office/drawing/2014/main" id="{2C71ECFE-7FB9-1F3D-534B-DA861EDCB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012504" y="186608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7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 bldLvl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464210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892675" y="877386"/>
            <a:ext cx="269980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50243" y="1783664"/>
            <a:ext cx="4183292" cy="439298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282593" y="1813242"/>
            <a:ext cx="2438400" cy="699770"/>
          </a:xfrm>
          <a:prstGeom prst="rect">
            <a:avLst/>
          </a:prstGeom>
          <a:solidFill>
            <a:srgbClr val="F5F1E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761006" y="2702873"/>
            <a:ext cx="46372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How do they feel?</a:t>
            </a:r>
          </a:p>
          <a:p>
            <a:endParaRPr lang="en-US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Do they like the Chinese clothes?</a:t>
            </a:r>
          </a:p>
          <a:p>
            <a:endParaRPr lang="en-US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they say?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D75D0642-ED73-5FFB-1A82-665E5D9110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5682" y="1782309"/>
            <a:ext cx="3860731" cy="8265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5276" y="1824533"/>
            <a:ext cx="4601562" cy="4269665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44341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862376" y="874654"/>
            <a:ext cx="47188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59393" y="1875680"/>
            <a:ext cx="7491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like </a:t>
            </a:r>
          </a:p>
        </p:txBody>
      </p:sp>
      <p:sp>
        <p:nvSpPr>
          <p:cNvPr id="8" name="心形 7"/>
          <p:cNvSpPr/>
          <p:nvPr/>
        </p:nvSpPr>
        <p:spPr>
          <a:xfrm>
            <a:off x="8208511" y="1951999"/>
            <a:ext cx="399700" cy="369333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9" name="文本框 8"/>
          <p:cNvSpPr txBox="1"/>
          <p:nvPr/>
        </p:nvSpPr>
        <p:spPr>
          <a:xfrm>
            <a:off x="7814437" y="2601274"/>
            <a:ext cx="1081144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one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956277" y="2601274"/>
            <a:ext cx="1081144" cy="36830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one</a:t>
            </a: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CE62F19E-FEDF-CB8B-423E-B88CA6F18A35}"/>
              </a:ext>
            </a:extLst>
          </p:cNvPr>
          <p:cNvSpPr/>
          <p:nvPr/>
        </p:nvSpPr>
        <p:spPr>
          <a:xfrm>
            <a:off x="7459393" y="3036284"/>
            <a:ext cx="1791233" cy="2057782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圆角矩形 12">
            <a:extLst>
              <a:ext uri="{FF2B5EF4-FFF2-40B4-BE49-F238E27FC236}">
                <a16:creationId xmlns:a16="http://schemas.microsoft.com/office/drawing/2014/main" id="{7B1F7392-1ADA-55D4-C2E5-9CB961BB385D}"/>
              </a:ext>
            </a:extLst>
          </p:cNvPr>
          <p:cNvSpPr/>
          <p:nvPr/>
        </p:nvSpPr>
        <p:spPr>
          <a:xfrm>
            <a:off x="9601233" y="3036284"/>
            <a:ext cx="1791233" cy="2057782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79965941-D241-1659-E5F3-341E75E81DCE}"/>
              </a:ext>
            </a:extLst>
          </p:cNvPr>
          <p:cNvSpPr/>
          <p:nvPr/>
        </p:nvSpPr>
        <p:spPr>
          <a:xfrm rot="2001435">
            <a:off x="7216538" y="4539696"/>
            <a:ext cx="871200" cy="932400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1F10C572-4902-9BE0-5FCD-595F335BA608}"/>
              </a:ext>
            </a:extLst>
          </p:cNvPr>
          <p:cNvSpPr/>
          <p:nvPr/>
        </p:nvSpPr>
        <p:spPr>
          <a:xfrm rot="19586067">
            <a:off x="10956430" y="4539781"/>
            <a:ext cx="872074" cy="932228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8209392-FD5C-607D-A3C1-81DB89A9EF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0224" y="1875680"/>
            <a:ext cx="2166497" cy="949364"/>
          </a:xfrm>
          <a:prstGeom prst="rect">
            <a:avLst/>
          </a:prstGeom>
        </p:spPr>
      </p:pic>
      <p:pic>
        <p:nvPicPr>
          <p:cNvPr id="4" name="韵文2">
            <a:hlinkClick r:id="" action="ppaction://media"/>
            <a:extLst>
              <a:ext uri="{FF2B5EF4-FFF2-40B4-BE49-F238E27FC236}">
                <a16:creationId xmlns:a16="http://schemas.microsoft.com/office/drawing/2014/main" id="{4B42880E-2D9C-87CF-220A-F94648D092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506027" y="18756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8" grpId="0" animBg="1"/>
      <p:bldP spid="9" grpId="0" animBg="1"/>
      <p:bldP spid="9" grpId="1" animBg="1"/>
      <p:bldP spid="10" grpId="1" animBg="1"/>
      <p:bldP spid="10" grpId="2" animBg="1"/>
      <p:bldP spid="11" grpId="0" animBg="1"/>
      <p:bldP spid="13" grpId="0" animBg="1"/>
      <p:bldP spid="15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3537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520278" y="883063"/>
            <a:ext cx="356325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6455" y="1665077"/>
            <a:ext cx="3876842" cy="4511675"/>
          </a:xfrm>
          <a:prstGeom prst="rect">
            <a:avLst/>
          </a:prstGeom>
        </p:spPr>
      </p:pic>
      <p:pic>
        <p:nvPicPr>
          <p:cNvPr id="4" name="完整版韵文">
            <a:hlinkClick r:id="" action="ppaction://media"/>
            <a:extLst>
              <a:ext uri="{FF2B5EF4-FFF2-40B4-BE49-F238E27FC236}">
                <a16:creationId xmlns:a16="http://schemas.microsoft.com/office/drawing/2014/main" id="{7465872A-2F86-E259-27FD-F6E0A7CDA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10946" y="174370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3251200" y="1888507"/>
            <a:ext cx="6089670" cy="3629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+mn-ea"/>
              </a:rPr>
              <a:t>此处教师可以</a:t>
            </a:r>
            <a:r>
              <a:rPr lang="zh-CN" altLang="zh-CN" dirty="0">
                <a:latin typeface="+mn-ea"/>
              </a:rPr>
              <a:t>插入</a:t>
            </a:r>
            <a:r>
              <a:rPr lang="zh-CN" altLang="en-US" dirty="0">
                <a:latin typeface="+mn-ea"/>
              </a:rPr>
              <a:t>教材第</a:t>
            </a:r>
            <a:r>
              <a:rPr lang="en-US" altLang="zh-CN" dirty="0">
                <a:latin typeface="+mn-ea"/>
              </a:rPr>
              <a:t>23</a:t>
            </a:r>
            <a:r>
              <a:rPr lang="zh-CN" altLang="en-US" dirty="0">
                <a:latin typeface="+mn-ea"/>
              </a:rPr>
              <a:t>页韵文的</a:t>
            </a:r>
            <a:r>
              <a:rPr lang="zh-CN" altLang="zh-CN" dirty="0">
                <a:latin typeface="+mn-ea"/>
              </a:rPr>
              <a:t>视频。</a:t>
            </a:r>
            <a:endParaRPr lang="en-US" dirty="0">
              <a:latin typeface="+mn-ea"/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87058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864668" y="1181816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30818" y="883063"/>
            <a:ext cx="486921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235134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69133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43478" y="883063"/>
            <a:ext cx="37400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163" y="1642047"/>
            <a:ext cx="3841487" cy="447053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928000" y="1477508"/>
            <a:ext cx="63360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422071" y="12081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956800" y="903076"/>
            <a:ext cx="627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5257" y="1656046"/>
            <a:ext cx="3841487" cy="44705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17422" y="1059096"/>
            <a:ext cx="2357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C83E020-ED90-7E7A-E93C-48EC3CB55F42}"/>
              </a:ext>
            </a:extLst>
          </p:cNvPr>
          <p:cNvCxnSpPr>
            <a:cxnSpLocks/>
          </p:cNvCxnSpPr>
          <p:nvPr/>
        </p:nvCxnSpPr>
        <p:spPr>
          <a:xfrm>
            <a:off x="3354740" y="1643760"/>
            <a:ext cx="548252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4BDAA0DB-4B8B-F6DE-1BC1-03A24446C7C4}"/>
              </a:ext>
            </a:extLst>
          </p:cNvPr>
          <p:cNvGrpSpPr/>
          <p:nvPr/>
        </p:nvGrpSpPr>
        <p:grpSpPr>
          <a:xfrm>
            <a:off x="2805697" y="1324970"/>
            <a:ext cx="445481" cy="469613"/>
            <a:chOff x="2121873" y="1511588"/>
            <a:chExt cx="445481" cy="46961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E2E2AB08-DC0A-9ECC-3CD1-BD855B320B9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45B6B66A-A4AC-A745-6706-901BF5F248B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3B8310F3-2C70-759A-A0D8-2339C1293EA0}"/>
              </a:ext>
            </a:extLst>
          </p:cNvPr>
          <p:cNvSpPr txBox="1"/>
          <p:nvPr/>
        </p:nvSpPr>
        <p:spPr>
          <a:xfrm>
            <a:off x="1996015" y="2396629"/>
            <a:ext cx="8199971" cy="193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自行搜索中国传统服饰的照片或图画，选择一款自己喜欢的服饰，在下一节课与同学分享。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905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3 Clothes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1818</TotalTime>
  <Words>247</Words>
  <Application>Microsoft Office PowerPoint</Application>
  <PresentationFormat>宽屏</PresentationFormat>
  <Paragraphs>48</Paragraphs>
  <Slides>12</Slides>
  <Notes>12</Notes>
  <HiddenSlides>0</HiddenSlides>
  <MMClips>3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黑体</vt:lpstr>
      <vt:lpstr>华文楷体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214</cp:revision>
  <dcterms:created xsi:type="dcterms:W3CDTF">2020-02-05T11:17:00Z</dcterms:created>
  <dcterms:modified xsi:type="dcterms:W3CDTF">2026-01-16T07:26:08Z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5F01A217229B4C5A9AC836C4A9720F2C_12</vt:lpwstr>
  </property>
  <property fmtid="{D5CDD505-2E9C-101B-9397-08002B2CF9AE}" pid="3" name="KSOProductBuildVer">
    <vt:lpwstr>2052-12.1.0.23542</vt:lpwstr>
  </property>
</Properties>
</file>