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18"/>
  </p:notesMasterIdLst>
  <p:handoutMasterIdLst>
    <p:handoutMasterId r:id="rId19"/>
  </p:handoutMasterIdLst>
  <p:sldIdLst>
    <p:sldId id="282" r:id="rId3"/>
    <p:sldId id="279" r:id="rId4"/>
    <p:sldId id="293" r:id="rId5"/>
    <p:sldId id="311" r:id="rId6"/>
    <p:sldId id="312" r:id="rId7"/>
    <p:sldId id="313" r:id="rId8"/>
    <p:sldId id="314" r:id="rId9"/>
    <p:sldId id="315" r:id="rId10"/>
    <p:sldId id="304" r:id="rId11"/>
    <p:sldId id="316" r:id="rId12"/>
    <p:sldId id="306" r:id="rId13"/>
    <p:sldId id="308" r:id="rId14"/>
    <p:sldId id="309" r:id="rId15"/>
    <p:sldId id="300" r:id="rId16"/>
    <p:sldId id="336" r:id="rId17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1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laura" initials="authorId_503279063" lastIdx="5" clrIdx="1"/>
  <p:cmAuthor id="3" name="FLTRP_JCSZ" initials="FLTRP_JCS" lastIdx="3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5643"/>
    <a:srgbClr val="EAEFF7"/>
    <a:srgbClr val="3A5542"/>
    <a:srgbClr val="1784AD"/>
    <a:srgbClr val="014E6A"/>
    <a:srgbClr val="AE0203"/>
    <a:srgbClr val="711000"/>
    <a:srgbClr val="01431D"/>
    <a:srgbClr val="01621F"/>
    <a:srgbClr val="A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429" autoAdjust="0"/>
    <p:restoredTop sz="90497" autoAdjust="0"/>
  </p:normalViewPr>
  <p:slideViewPr>
    <p:cSldViewPr snapToGrid="0" showGuides="1">
      <p:cViewPr varScale="1">
        <p:scale>
          <a:sx n="86" d="100"/>
          <a:sy n="86" d="100"/>
        </p:scale>
        <p:origin x="102" y="606"/>
      </p:cViewPr>
      <p:guideLst>
        <p:guide orient="horz" pos="3951"/>
        <p:guide pos="665"/>
        <p:guide pos="7015"/>
        <p:guide orient="horz" pos="516"/>
      </p:guideLst>
    </p:cSldViewPr>
  </p:slideViewPr>
  <p:notesTextViewPr>
    <p:cViewPr>
      <p:scale>
        <a:sx n="160" d="100"/>
        <a:sy n="160" d="100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3.mp3"/><Relationship Id="rId13" Type="http://schemas.openxmlformats.org/officeDocument/2006/relationships/image" Target="../media/image18.jpeg"/><Relationship Id="rId3" Type="http://schemas.microsoft.com/office/2007/relationships/media" Target="../media/media1.mp3"/><Relationship Id="rId7" Type="http://schemas.microsoft.com/office/2007/relationships/media" Target="../media/media3.mp3"/><Relationship Id="rId12" Type="http://schemas.openxmlformats.org/officeDocument/2006/relationships/image" Target="../media/image17.jpe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image" Target="../media/image16.jpeg"/><Relationship Id="rId5" Type="http://schemas.microsoft.com/office/2007/relationships/media" Target="../media/media4.mp3"/><Relationship Id="rId15" Type="http://schemas.openxmlformats.org/officeDocument/2006/relationships/image" Target="../media/image9.png"/><Relationship Id="rId10" Type="http://schemas.openxmlformats.org/officeDocument/2006/relationships/notesSlide" Target="../notesSlides/notesSlide9.xml"/><Relationship Id="rId4" Type="http://schemas.openxmlformats.org/officeDocument/2006/relationships/audio" Target="../media/media1.mp3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9.png"/><Relationship Id="rId5" Type="http://schemas.openxmlformats.org/officeDocument/2006/relationships/image" Target="../media/image20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2 Seasons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395662" y="3771491"/>
            <a:ext cx="10080625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次：二年级下册               学    科：英语（外研社版）</a:t>
            </a:r>
          </a:p>
          <a:p>
            <a:r>
              <a:rPr lang="zh-CN" altLang="en-US" sz="2800" dirty="0"/>
              <a:t>主讲人：周密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  </a:t>
            </a:r>
            <a:r>
              <a:rPr lang="en-US" altLang="zh-CN" sz="2800" dirty="0"/>
              <a:t>   </a:t>
            </a:r>
            <a:r>
              <a:rPr lang="zh-CN" altLang="en-US" sz="2800" dirty="0"/>
              <a:t>学    校：成都市成华小学校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274620" y="924417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961619" y="4100850"/>
            <a:ext cx="11586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熟练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朗读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韵文，并与同伴合作表演韵文。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961619" y="2586137"/>
            <a:ext cx="10174693" cy="130417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 algn="just"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理解韵文内容，掌握韵文中有关四季的英文单词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spring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summer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autumn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winter</a:t>
            </a:r>
            <a:r>
              <a:rPr lang="zh-CN" altLang="en-US" sz="2800" kern="1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以及描述体感的核心句型“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It’s warm / hot / cool / cold.</a:t>
            </a: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。</a:t>
            </a:r>
            <a:endParaRPr lang="zh-CN" altLang="en-US" sz="2800" kern="100" dirty="0">
              <a:effectLst/>
              <a:latin typeface="Times New Roman" panose="02020603050405020304" pitchFamily="18" charset="0"/>
              <a:ea typeface="STKaiti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2" name="标题 27"/>
          <p:cNvSpPr txBox="1"/>
          <p:nvPr/>
        </p:nvSpPr>
        <p:spPr>
          <a:xfrm>
            <a:off x="961619" y="1801562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</a:t>
            </a:r>
            <a:r>
              <a:rPr lang="zh-CN" altLang="en-US" sz="3000" b="1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：</a:t>
            </a:r>
            <a:endParaRPr lang="zh-CN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522914" y="1477508"/>
            <a:ext cx="555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16660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5012024" y="880064"/>
            <a:ext cx="25801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ctr" fontAlgn="auto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47226" y="1728448"/>
            <a:ext cx="3088136" cy="4360403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6623034" y="3072922"/>
            <a:ext cx="4219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you name the seasons?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623034" y="2119342"/>
            <a:ext cx="5001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seasons are there in a year?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623034" y="4026502"/>
            <a:ext cx="5443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you know about these seasons?                 </a:t>
            </a:r>
          </a:p>
        </p:txBody>
      </p:sp>
      <p:pic>
        <p:nvPicPr>
          <p:cNvPr id="9" name="图片 8" descr="图标&#10;&#10;AI 生成的内容可能不正确。">
            <a:extLst>
              <a:ext uri="{FF2B5EF4-FFF2-40B4-BE49-F238E27FC236}">
                <a16:creationId xmlns:a16="http://schemas.microsoft.com/office/drawing/2014/main" id="{E18FFB0C-FFC2-1AFE-7A69-41007F9CEE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407" y="2116580"/>
            <a:ext cx="1311810" cy="2555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5" grpId="0"/>
      <p:bldP spid="15" grpId="1"/>
      <p:bldP spid="20" grpId="0"/>
      <p:bldP spid="2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953266" y="890409"/>
            <a:ext cx="2696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l" fontAlgn="auto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66395" y="2228729"/>
            <a:ext cx="3909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season is it?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966395" y="3735191"/>
            <a:ext cx="3909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this season like?</a:t>
            </a:r>
          </a:p>
        </p:txBody>
      </p:sp>
      <p:pic>
        <p:nvPicPr>
          <p:cNvPr id="4" name="图片 3" descr="背景图案&#10;&#10;AI 生成的内容可能不正确。">
            <a:extLst>
              <a:ext uri="{FF2B5EF4-FFF2-40B4-BE49-F238E27FC236}">
                <a16:creationId xmlns:a16="http://schemas.microsoft.com/office/drawing/2014/main" id="{C4EDF70D-0CD6-82A6-E99F-7C3E941E62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672" y="1606724"/>
            <a:ext cx="3238500" cy="415290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233672" y="1606724"/>
            <a:ext cx="3238500" cy="4150943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3EF339C-E6D9-1CB2-8C22-2244D0A1B041}"/>
              </a:ext>
            </a:extLst>
          </p:cNvPr>
          <p:cNvSpPr txBox="1"/>
          <p:nvPr/>
        </p:nvSpPr>
        <p:spPr>
          <a:xfrm>
            <a:off x="966395" y="2981960"/>
            <a:ext cx="3909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 you know that?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7" grpId="0"/>
      <p:bldP spid="17" grpId="1"/>
      <p:bldP spid="6" grpId="0" bldLvl="0" animBg="1"/>
      <p:bldP spid="6" grpId="1" animBg="1"/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046364" y="890409"/>
            <a:ext cx="45098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l" fontAlgn="auto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Listen, check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66800" y="2903496"/>
            <a:ext cx="41116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Spring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spring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</a:t>
            </a:r>
            <a:r>
              <a:rPr lang="en-US" altLang="zh-CN" sz="28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warm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53686" y="1665077"/>
            <a:ext cx="3355171" cy="4302514"/>
          </a:xfrm>
          <a:prstGeom prst="rect">
            <a:avLst/>
          </a:prstGeom>
        </p:spPr>
      </p:pic>
      <p:sp>
        <p:nvSpPr>
          <p:cNvPr id="2" name="圆角矩形 1">
            <a:extLst>
              <a:ext uri="{FF2B5EF4-FFF2-40B4-BE49-F238E27FC236}">
                <a16:creationId xmlns:a16="http://schemas.microsoft.com/office/drawing/2014/main" id="{E3FE2F30-3F06-E571-C643-4779B26AACEE}"/>
              </a:ext>
            </a:extLst>
          </p:cNvPr>
          <p:cNvSpPr/>
          <p:nvPr/>
        </p:nvSpPr>
        <p:spPr>
          <a:xfrm>
            <a:off x="3723385" y="3432535"/>
            <a:ext cx="1337345" cy="1664566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5" name="spring">
            <a:hlinkClick r:id="" action="ppaction://media"/>
            <a:extLst>
              <a:ext uri="{FF2B5EF4-FFF2-40B4-BE49-F238E27FC236}">
                <a16:creationId xmlns:a16="http://schemas.microsoft.com/office/drawing/2014/main" id="{C6201164-FDBF-7F38-0071-3F183C27C2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01813" y="177571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173263" y="904697"/>
            <a:ext cx="4256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l" fontAlgn="auto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Look, 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18810" y="1796415"/>
            <a:ext cx="3064637" cy="4305600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4520023" y="2979968"/>
            <a:ext cx="2573600" cy="3122047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7127028" y="2905139"/>
            <a:ext cx="39052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Summer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summer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it’s </a:t>
            </a:r>
            <a:r>
              <a:rPr lang="en-US" altLang="zh-CN" sz="28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圆角矩形 5">
            <a:extLst>
              <a:ext uri="{FF2B5EF4-FFF2-40B4-BE49-F238E27FC236}">
                <a16:creationId xmlns:a16="http://schemas.microsoft.com/office/drawing/2014/main" id="{75B8C144-A74B-6E54-724E-6E99F4F5673A}"/>
              </a:ext>
            </a:extLst>
          </p:cNvPr>
          <p:cNvSpPr/>
          <p:nvPr/>
        </p:nvSpPr>
        <p:spPr>
          <a:xfrm>
            <a:off x="9916313" y="3427109"/>
            <a:ext cx="1728000" cy="1170000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pic>
        <p:nvPicPr>
          <p:cNvPr id="2" name="summer">
            <a:hlinkClick r:id="" action="ppaction://media"/>
            <a:extLst>
              <a:ext uri="{FF2B5EF4-FFF2-40B4-BE49-F238E27FC236}">
                <a16:creationId xmlns:a16="http://schemas.microsoft.com/office/drawing/2014/main" id="{9DFE4954-53B1-B65E-B81A-C7A835730B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303588" y="232251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8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bldLvl="0" animBg="1"/>
      <p:bldP spid="7" grpId="1" animBg="1"/>
      <p:bldP spid="15" grpId="0"/>
      <p:bldP spid="15" grpId="1"/>
      <p:bldP spid="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146729" y="903681"/>
            <a:ext cx="43091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l" fontAlgn="auto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Look, 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90794" y="1665078"/>
            <a:ext cx="3355200" cy="4026241"/>
          </a:xfrm>
          <a:prstGeom prst="rect">
            <a:avLst/>
          </a:prstGeom>
        </p:spPr>
      </p:pic>
      <p:sp>
        <p:nvSpPr>
          <p:cNvPr id="8" name="椭圆 7"/>
          <p:cNvSpPr/>
          <p:nvPr/>
        </p:nvSpPr>
        <p:spPr>
          <a:xfrm>
            <a:off x="5390794" y="2037626"/>
            <a:ext cx="3355200" cy="3413593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987356" y="2911367"/>
            <a:ext cx="43091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Autumn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autumn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it’s </a:t>
            </a:r>
            <a:r>
              <a:rPr lang="en-US" altLang="zh-CN" sz="28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cool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圆角矩形 1">
            <a:extLst>
              <a:ext uri="{FF2B5EF4-FFF2-40B4-BE49-F238E27FC236}">
                <a16:creationId xmlns:a16="http://schemas.microsoft.com/office/drawing/2014/main" id="{40C8C5BF-F4F0-17A6-1377-62B6A43B3DD9}"/>
              </a:ext>
            </a:extLst>
          </p:cNvPr>
          <p:cNvSpPr/>
          <p:nvPr/>
        </p:nvSpPr>
        <p:spPr>
          <a:xfrm>
            <a:off x="3405685" y="3429000"/>
            <a:ext cx="1727904" cy="1170160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pic>
        <p:nvPicPr>
          <p:cNvPr id="4" name="autumn">
            <a:hlinkClick r:id="" action="ppaction://media"/>
            <a:extLst>
              <a:ext uri="{FF2B5EF4-FFF2-40B4-BE49-F238E27FC236}">
                <a16:creationId xmlns:a16="http://schemas.microsoft.com/office/drawing/2014/main" id="{753D5B85-33C9-7BDC-F519-22345A570E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840322" y="188963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8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 bldLvl="0" animBg="1"/>
      <p:bldP spid="8" grpId="1" animBg="1"/>
      <p:bldP spid="17" grpId="0"/>
      <p:bldP spid="17" grpId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146729" y="890409"/>
            <a:ext cx="4309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l" fontAlgn="auto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Look, 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05685" y="1697404"/>
            <a:ext cx="3217987" cy="4305600"/>
          </a:xfrm>
          <a:prstGeom prst="rect">
            <a:avLst/>
          </a:prstGeom>
        </p:spPr>
      </p:pic>
      <p:sp>
        <p:nvSpPr>
          <p:cNvPr id="8" name="椭圆 7"/>
          <p:cNvSpPr/>
          <p:nvPr/>
        </p:nvSpPr>
        <p:spPr>
          <a:xfrm>
            <a:off x="3487600" y="2963663"/>
            <a:ext cx="2341700" cy="2336999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6733451" y="2911671"/>
            <a:ext cx="43091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Winter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winter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it’s </a:t>
            </a:r>
            <a:r>
              <a:rPr lang="en-US" altLang="zh-CN" sz="28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cold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圆角矩形 1">
            <a:extLst>
              <a:ext uri="{FF2B5EF4-FFF2-40B4-BE49-F238E27FC236}">
                <a16:creationId xmlns:a16="http://schemas.microsoft.com/office/drawing/2014/main" id="{36A628D3-C021-CDFD-545C-4230C9329096}"/>
              </a:ext>
            </a:extLst>
          </p:cNvPr>
          <p:cNvSpPr/>
          <p:nvPr/>
        </p:nvSpPr>
        <p:spPr>
          <a:xfrm>
            <a:off x="8978053" y="3429000"/>
            <a:ext cx="1727904" cy="1170160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pic>
        <p:nvPicPr>
          <p:cNvPr id="4" name="winter">
            <a:hlinkClick r:id="" action="ppaction://media"/>
            <a:extLst>
              <a:ext uri="{FF2B5EF4-FFF2-40B4-BE49-F238E27FC236}">
                <a16:creationId xmlns:a16="http://schemas.microsoft.com/office/drawing/2014/main" id="{128F484C-ACB0-EAD3-3759-1E52CA186E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532311" y="193158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6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 bldLvl="0" animBg="1"/>
      <p:bldP spid="8" grpId="1" animBg="1"/>
      <p:bldP spid="17" grpId="0"/>
      <p:bldP spid="17" grpId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4573788" y="885532"/>
            <a:ext cx="345499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l" fontAlgn="auto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Listen and point.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 descr="卡通人物&#10;&#10;AI 生成的内容可能不正确。">
            <a:extLst>
              <a:ext uri="{FF2B5EF4-FFF2-40B4-BE49-F238E27FC236}">
                <a16:creationId xmlns:a16="http://schemas.microsoft.com/office/drawing/2014/main" id="{B9755E48-B05F-B29E-0D17-5BC0E74969A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4860" y="1894074"/>
            <a:ext cx="1760173" cy="2519944"/>
          </a:xfrm>
          <a:prstGeom prst="rect">
            <a:avLst/>
          </a:prstGeom>
        </p:spPr>
      </p:pic>
      <p:pic>
        <p:nvPicPr>
          <p:cNvPr id="7" name="图片 6" descr="图片包含 图示&#10;&#10;AI 生成的内容可能不正确。">
            <a:extLst>
              <a:ext uri="{FF2B5EF4-FFF2-40B4-BE49-F238E27FC236}">
                <a16:creationId xmlns:a16="http://schemas.microsoft.com/office/drawing/2014/main" id="{699BA424-886F-0030-0A22-F2457429C0B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641" y="1894046"/>
            <a:ext cx="1760173" cy="2520000"/>
          </a:xfrm>
          <a:prstGeom prst="rect">
            <a:avLst/>
          </a:prstGeom>
        </p:spPr>
      </p:pic>
      <p:pic>
        <p:nvPicPr>
          <p:cNvPr id="9" name="图片 8" descr="背景图案&#10;&#10;AI 生成的内容可能不正确。">
            <a:extLst>
              <a:ext uri="{FF2B5EF4-FFF2-40B4-BE49-F238E27FC236}">
                <a16:creationId xmlns:a16="http://schemas.microsoft.com/office/drawing/2014/main" id="{E8CA27D6-F514-DA90-3CAD-4540E3F79A3F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251" y="1894046"/>
            <a:ext cx="1760173" cy="2520000"/>
          </a:xfrm>
          <a:prstGeom prst="rect">
            <a:avLst/>
          </a:prstGeom>
        </p:spPr>
      </p:pic>
      <p:pic>
        <p:nvPicPr>
          <p:cNvPr id="11" name="图片 10" descr="卡通人物&#10;&#10;AI 生成的内容可能不正确。">
            <a:extLst>
              <a:ext uri="{FF2B5EF4-FFF2-40B4-BE49-F238E27FC236}">
                <a16:creationId xmlns:a16="http://schemas.microsoft.com/office/drawing/2014/main" id="{C8274595-0AD2-0534-95A1-1C01446D6A2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029" y="1894046"/>
            <a:ext cx="1760175" cy="2520000"/>
          </a:xfrm>
          <a:prstGeom prst="rect">
            <a:avLst/>
          </a:prstGeom>
        </p:spPr>
      </p:pic>
      <p:pic>
        <p:nvPicPr>
          <p:cNvPr id="2" name="summer">
            <a:hlinkClick r:id="" action="ppaction://media"/>
            <a:extLst>
              <a:ext uri="{FF2B5EF4-FFF2-40B4-BE49-F238E27FC236}">
                <a16:creationId xmlns:a16="http://schemas.microsoft.com/office/drawing/2014/main" id="{74B22FA1-340D-3F34-88F7-6A009C4B47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149719" y="5150674"/>
            <a:ext cx="609600" cy="609600"/>
          </a:xfrm>
          <a:prstGeom prst="rect">
            <a:avLst/>
          </a:prstGeom>
        </p:spPr>
      </p:pic>
      <p:pic>
        <p:nvPicPr>
          <p:cNvPr id="4" name="spring">
            <a:hlinkClick r:id="" action="ppaction://media"/>
            <a:extLst>
              <a:ext uri="{FF2B5EF4-FFF2-40B4-BE49-F238E27FC236}">
                <a16:creationId xmlns:a16="http://schemas.microsoft.com/office/drawing/2014/main" id="{5277A3F4-E120-FA58-1B00-98C76A6FFF3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3756044" y="5166137"/>
            <a:ext cx="609600" cy="609600"/>
          </a:xfrm>
          <a:prstGeom prst="rect">
            <a:avLst/>
          </a:prstGeom>
        </p:spPr>
      </p:pic>
      <p:pic>
        <p:nvPicPr>
          <p:cNvPr id="6" name="winter">
            <a:hlinkClick r:id="" action="ppaction://media"/>
            <a:extLst>
              <a:ext uri="{FF2B5EF4-FFF2-40B4-BE49-F238E27FC236}">
                <a16:creationId xmlns:a16="http://schemas.microsoft.com/office/drawing/2014/main" id="{0A30F1E6-5B49-DB32-F7B4-5F9621BC92D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6646797" y="5166137"/>
            <a:ext cx="609600" cy="609600"/>
          </a:xfrm>
          <a:prstGeom prst="rect">
            <a:avLst/>
          </a:prstGeom>
        </p:spPr>
      </p:pic>
      <p:pic>
        <p:nvPicPr>
          <p:cNvPr id="8" name="autumn">
            <a:hlinkClick r:id="" action="ppaction://media"/>
            <a:extLst>
              <a:ext uri="{FF2B5EF4-FFF2-40B4-BE49-F238E27FC236}">
                <a16:creationId xmlns:a16="http://schemas.microsoft.com/office/drawing/2014/main" id="{CDA5D7DB-211B-4716-3DE4-DBF70F3DA4C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143875" y="516613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8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6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84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3522915" y="2031288"/>
            <a:ext cx="5341620" cy="31349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   </a:t>
            </a:r>
            <a:r>
              <a:rPr lang="zh-CN" altLang="en-US" dirty="0">
                <a:latin typeface="+mn-ea"/>
              </a:rPr>
              <a:t>此处教师可插入教材第</a:t>
            </a:r>
            <a:r>
              <a:rPr lang="en-US" altLang="zh-CN" dirty="0">
                <a:latin typeface="+mn-ea"/>
              </a:rPr>
              <a:t>12</a:t>
            </a:r>
            <a:r>
              <a:rPr lang="zh-CN" altLang="en-US" dirty="0">
                <a:latin typeface="+mn-ea"/>
              </a:rPr>
              <a:t>页韵文的视频。</a:t>
            </a:r>
          </a:p>
        </p:txBody>
      </p:sp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836814" y="90028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l" fontAlgn="auto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Watch the video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4675669" y="891721"/>
            <a:ext cx="325123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l" fontAlgn="auto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Listen and chant.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04983" y="1693687"/>
            <a:ext cx="3895313" cy="4172507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613474" y="2297137"/>
            <a:ext cx="3532823" cy="2241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just" fontAlgn="auto">
              <a:lnSpc>
                <a:spcPct val="150000"/>
              </a:lnSpc>
            </a:pP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Spring, spring, it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warm.</a:t>
            </a:r>
          </a:p>
          <a:p>
            <a:pPr indent="0" algn="just" fontAlgn="auto">
              <a:lnSpc>
                <a:spcPct val="150000"/>
              </a:lnSpc>
            </a:pP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Summer, summer, it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hot.</a:t>
            </a:r>
          </a:p>
          <a:p>
            <a:pPr indent="0" algn="just" fontAlgn="auto">
              <a:lnSpc>
                <a:spcPct val="150000"/>
              </a:lnSpc>
            </a:pP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Autumn, autumn, it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cool.</a:t>
            </a:r>
          </a:p>
          <a:p>
            <a:pPr indent="0" algn="just" fontAlgn="auto">
              <a:lnSpc>
                <a:spcPct val="150000"/>
              </a:lnSpc>
            </a:pP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Winter, winter, it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cold.</a:t>
            </a:r>
          </a:p>
        </p:txBody>
      </p:sp>
      <p:pic>
        <p:nvPicPr>
          <p:cNvPr id="5" name="完整韵文">
            <a:hlinkClick r:id="" action="ppaction://media"/>
            <a:extLst>
              <a:ext uri="{FF2B5EF4-FFF2-40B4-BE49-F238E27FC236}">
                <a16:creationId xmlns:a16="http://schemas.microsoft.com/office/drawing/2014/main" id="{58625DFD-00DE-B0BA-04C7-7E84E4C767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854702" y="178230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4780003" y="903681"/>
            <a:ext cx="304256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l" fontAlgn="auto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Chant in groups.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089718" y="2706037"/>
            <a:ext cx="4388495" cy="2241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just" fontAlgn="auto">
              <a:lnSpc>
                <a:spcPct val="150000"/>
              </a:lnSpc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S1: 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Spring, spring, it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warm.</a:t>
            </a:r>
          </a:p>
          <a:p>
            <a:pPr indent="0" algn="just" fontAlgn="auto">
              <a:lnSpc>
                <a:spcPct val="150000"/>
              </a:lnSpc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S2: 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Summer, summer, it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hot.</a:t>
            </a:r>
          </a:p>
          <a:p>
            <a:pPr indent="0" algn="just" fontAlgn="auto">
              <a:lnSpc>
                <a:spcPct val="150000"/>
              </a:lnSpc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S3: 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Autumn, autumn, it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cool.</a:t>
            </a:r>
          </a:p>
          <a:p>
            <a:pPr indent="0" algn="just" fontAlgn="auto">
              <a:lnSpc>
                <a:spcPct val="150000"/>
              </a:lnSpc>
            </a:pP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S4: 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Winter, winter, it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cold.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60204" y="1811119"/>
            <a:ext cx="3922516" cy="420164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034376" y="1441550"/>
            <a:ext cx="7699540" cy="35958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592217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414359" y="892530"/>
            <a:ext cx="6743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l" fontAlgn="auto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Work in groups. Chant and act out.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8378" y="1659270"/>
            <a:ext cx="4121235" cy="441450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017294" y="1035289"/>
            <a:ext cx="2157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581EAD59-D75D-A4FC-E7AB-27EA081CBEE2}"/>
              </a:ext>
            </a:extLst>
          </p:cNvPr>
          <p:cNvCxnSpPr>
            <a:cxnSpLocks/>
          </p:cNvCxnSpPr>
          <p:nvPr/>
        </p:nvCxnSpPr>
        <p:spPr>
          <a:xfrm>
            <a:off x="3099174" y="1620385"/>
            <a:ext cx="555840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id="{952E0A58-0792-396A-E837-232CF1089A83}"/>
              </a:ext>
            </a:extLst>
          </p:cNvPr>
          <p:cNvGrpSpPr/>
          <p:nvPr/>
        </p:nvGrpSpPr>
        <p:grpSpPr>
          <a:xfrm>
            <a:off x="2592217" y="1295477"/>
            <a:ext cx="445481" cy="469613"/>
            <a:chOff x="2121873" y="1511588"/>
            <a:chExt cx="445481" cy="469613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0A810C46-DFBE-CD00-7DD4-374CB645365D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9DB707BD-5B5D-9F64-52E3-371940EF394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>
            <a:extLst>
              <a:ext uri="{FF2B5EF4-FFF2-40B4-BE49-F238E27FC236}">
                <a16:creationId xmlns:a16="http://schemas.microsoft.com/office/drawing/2014/main" id="{D1B4CA67-05A9-5E7E-4469-21F3DB361C79}"/>
              </a:ext>
            </a:extLst>
          </p:cNvPr>
          <p:cNvSpPr txBox="1"/>
          <p:nvPr/>
        </p:nvSpPr>
        <p:spPr>
          <a:xfrm>
            <a:off x="2141452" y="2116351"/>
            <a:ext cx="7909096" cy="3222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带感情地</a:t>
            </a:r>
            <a:r>
              <a:rPr lang="zh-CN" altLang="en-US" sz="28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表演</a:t>
            </a:r>
            <a:r>
              <a:rPr lang="zh-CN" altLang="zh-CN" sz="28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韵文</a:t>
            </a:r>
            <a:r>
              <a:rPr lang="zh-CN" altLang="en-US" sz="28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2800" dirty="0">
              <a:solidFill>
                <a:prstClr val="black"/>
              </a:solidFill>
              <a:latin typeface="STKaiti" panose="02010600040101010101" pitchFamily="2" charset="-122"/>
              <a:ea typeface="STKaiti" panose="02010600040101010101" pitchFamily="2" charset="-122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准备一些代表春、夏、秋、冬四个季节的图画或风景照，在下一节课与同学分享，请对方用英语猜一猜图中展示的季节。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2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Seasons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Arial" panose="020B0604020202020204" pitchFamily="34" charset="0"/>
              <a:ea typeface="Arial" panose="020B0604020202020204"/>
              <a:cs typeface="Arial" panose="020B0604020202020204" pitchFamily="34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ZTE4ODZkYmRiNTAzZGYwYmI5MjhlODhmY2FhMzhiMDk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756</TotalTime>
  <Words>397</Words>
  <Application>Microsoft Office PowerPoint</Application>
  <PresentationFormat>宽屏</PresentationFormat>
  <Paragraphs>58</Paragraphs>
  <Slides>15</Slides>
  <Notes>14</Notes>
  <HiddenSlides>0</HiddenSlides>
  <MMClips>9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黑体</vt:lpstr>
      <vt:lpstr>华文楷体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223</cp:revision>
  <dcterms:created xsi:type="dcterms:W3CDTF">2020-02-05T11:17:00Z</dcterms:created>
  <dcterms:modified xsi:type="dcterms:W3CDTF">2026-01-16T08:33:08Z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135113E7BD99407F98CD409BECC409B0_13</vt:lpwstr>
  </property>
  <property fmtid="{D5CDD505-2E9C-101B-9397-08002B2CF9AE}" pid="3" name="KSOProductBuildVer">
    <vt:lpwstr>2052-12.1.0.23542</vt:lpwstr>
  </property>
</Properties>
</file>