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16"/>
  </p:notesMasterIdLst>
  <p:handoutMasterIdLst>
    <p:handoutMasterId r:id="rId17"/>
  </p:handoutMasterIdLst>
  <p:sldIdLst>
    <p:sldId id="282" r:id="rId3"/>
    <p:sldId id="279" r:id="rId4"/>
    <p:sldId id="302" r:id="rId5"/>
    <p:sldId id="301" r:id="rId6"/>
    <p:sldId id="305" r:id="rId7"/>
    <p:sldId id="311" r:id="rId8"/>
    <p:sldId id="313" r:id="rId9"/>
    <p:sldId id="312" r:id="rId10"/>
    <p:sldId id="306" r:id="rId11"/>
    <p:sldId id="314" r:id="rId12"/>
    <p:sldId id="315" r:id="rId13"/>
    <p:sldId id="300" r:id="rId14"/>
    <p:sldId id="336" r:id="rId15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861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6924" userDrawn="1">
          <p15:clr>
            <a:srgbClr val="A4A3A4"/>
          </p15:clr>
        </p15:guide>
        <p15:guide id="4" orient="horz" pos="5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laura" initials="authorId_503279063" lastIdx="3" clrIdx="1"/>
  <p:cmAuthor id="3" name="FLTRP_JCSZ" initials="FLTRP_JCS" lastIdx="8" clrIdx="2">
    <p:extLst>
      <p:ext uri="{19B8F6BF-5375-455C-9EA6-DF929625EA0E}">
        <p15:presenceInfo xmlns:p15="http://schemas.microsoft.com/office/powerpoint/2012/main" userId="FLTRP_JCSZ" providerId="None"/>
      </p:ext>
    </p:extLst>
  </p:cmAuthor>
  <p:cmAuthor id="4" name="Issy, Ren Jingyi" initials="IRJ" lastIdx="2" clrIdx="3">
    <p:extLst>
      <p:ext uri="{19B8F6BF-5375-455C-9EA6-DF929625EA0E}">
        <p15:presenceInfo xmlns:p15="http://schemas.microsoft.com/office/powerpoint/2012/main" userId="S::mc33149@um.edu.mo::2afc68bd-2a09-446e-919a-e5a45501fa6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EFC"/>
    <a:srgbClr val="5B9BD5"/>
    <a:srgbClr val="FCF4E2"/>
    <a:srgbClr val="D7DEDF"/>
    <a:srgbClr val="A0B1CF"/>
    <a:srgbClr val="A1AFCF"/>
    <a:srgbClr val="89BFA3"/>
    <a:srgbClr val="3A5542"/>
    <a:srgbClr val="C8BCAC"/>
    <a:srgbClr val="95C9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33" autoAdjust="0"/>
    <p:restoredTop sz="95930" autoAdjust="0"/>
  </p:normalViewPr>
  <p:slideViewPr>
    <p:cSldViewPr snapToGrid="0" showGuides="1">
      <p:cViewPr varScale="1">
        <p:scale>
          <a:sx n="130" d="100"/>
          <a:sy n="130" d="100"/>
        </p:scale>
        <p:origin x="144" y="600"/>
      </p:cViewPr>
      <p:guideLst>
        <p:guide orient="horz" pos="3861"/>
        <p:guide pos="665"/>
        <p:guide pos="6924"/>
        <p:guide orient="horz" pos="516"/>
      </p:guideLst>
    </p:cSldViewPr>
  </p:slideViewPr>
  <p:notesTextViewPr>
    <p:cViewPr>
      <p:scale>
        <a:sx n="50" d="100"/>
        <a:sy n="50" d="100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06578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78734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2 Seasons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Let’s practise. &amp; Let’s explore. &amp; Let’s have fun.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395662" y="3771491"/>
            <a:ext cx="10080625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次：二年级下册             </a:t>
            </a:r>
            <a:r>
              <a:rPr lang="en-US" altLang="zh-CN" sz="2800" dirty="0"/>
              <a:t>    </a:t>
            </a:r>
            <a:r>
              <a:rPr lang="zh-CN" altLang="en-US" sz="2800" dirty="0"/>
              <a:t>  学    科：英语（外研社版）</a:t>
            </a:r>
          </a:p>
          <a:p>
            <a:r>
              <a:rPr lang="zh-CN" altLang="en-US" sz="2800" dirty="0"/>
              <a:t>主讲人：任飞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  </a:t>
            </a:r>
            <a:r>
              <a:rPr lang="en-US" altLang="zh-CN" sz="2800" dirty="0"/>
              <a:t>       </a:t>
            </a:r>
            <a:r>
              <a:rPr lang="zh-CN" altLang="en-US" sz="2800" dirty="0"/>
              <a:t>学    校：成都市双林小学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274620" y="924417"/>
            <a:ext cx="2951016" cy="584775"/>
          </a:xfrm>
          <a:prstGeom prst="rect">
            <a:avLst/>
          </a:prstGeom>
          <a:solidFill>
            <a:srgbClr val="3B5643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新启航英语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964655" y="2139403"/>
            <a:ext cx="7735589" cy="7226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lvl="0" indent="-342900" algn="just" fontAlgn="auto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与同伴开展游戏，并运用所学语言介绍季节。</a:t>
            </a:r>
          </a:p>
        </p:txBody>
      </p:sp>
      <p:sp>
        <p:nvSpPr>
          <p:cNvPr id="42" name="标题 27"/>
          <p:cNvSpPr txBox="1"/>
          <p:nvPr/>
        </p:nvSpPr>
        <p:spPr>
          <a:xfrm>
            <a:off x="964655" y="1439545"/>
            <a:ext cx="82410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3000" b="1" dirty="0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964655" y="4416784"/>
            <a:ext cx="7735590" cy="656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fontAlgn="auto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完成故事图片涂色活动，并表演图中的场景。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64655" y="2987852"/>
            <a:ext cx="9128469" cy="1303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fontAlgn="auto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识别图片对应的季节并完成图文匹配活动，进一步了解不同季节的特点。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6096001" y="2006721"/>
            <a:ext cx="4946760" cy="28586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latin typeface="+mn-ea"/>
              </a:rPr>
              <a:t>此处教师可以插入教材第</a:t>
            </a:r>
            <a:r>
              <a:rPr lang="en-US" altLang="zh-CN" dirty="0">
                <a:latin typeface="+mn-ea"/>
              </a:rPr>
              <a:t>12</a:t>
            </a:r>
            <a:r>
              <a:rPr lang="zh-CN" altLang="en-US" dirty="0">
                <a:latin typeface="+mn-ea"/>
              </a:rPr>
              <a:t>页韵文的视频。</a:t>
            </a:r>
          </a:p>
        </p:txBody>
      </p:sp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5134518" y="885229"/>
            <a:ext cx="23335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Let’s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01181" y="1782309"/>
            <a:ext cx="3752980" cy="403158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604983" y="1569490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5097791" y="1007890"/>
            <a:ext cx="257112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1037" y="2861485"/>
            <a:ext cx="1928388" cy="2520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08501" y="2861485"/>
            <a:ext cx="1728000" cy="2520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05577" y="2861485"/>
            <a:ext cx="1728000" cy="2520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02653" y="2861485"/>
            <a:ext cx="1728000" cy="2520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99729" y="2861485"/>
            <a:ext cx="1727999" cy="2520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96802" y="2861485"/>
            <a:ext cx="1728000" cy="2520000"/>
          </a:xfrm>
          <a:prstGeom prst="rect">
            <a:avLst/>
          </a:prstGeom>
        </p:spPr>
      </p:pic>
      <p:sp>
        <p:nvSpPr>
          <p:cNvPr id="18" name="矩形 17">
            <a:extLst>
              <a:ext uri="{FF2B5EF4-FFF2-40B4-BE49-F238E27FC236}">
                <a16:creationId xmlns:a16="http://schemas.microsoft.com/office/drawing/2014/main" id="{9A56B673-FE5B-169E-EFB1-6C3BBBA9D87A}"/>
              </a:ext>
            </a:extLst>
          </p:cNvPr>
          <p:cNvSpPr/>
          <p:nvPr/>
        </p:nvSpPr>
        <p:spPr>
          <a:xfrm>
            <a:off x="2560320" y="3613116"/>
            <a:ext cx="399884" cy="123567"/>
          </a:xfrm>
          <a:prstGeom prst="rect">
            <a:avLst/>
          </a:prstGeom>
          <a:solidFill>
            <a:srgbClr val="95C9AB"/>
          </a:solidFill>
          <a:ln>
            <a:solidFill>
              <a:srgbClr val="95C9A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898AEFCC-6A82-D6AF-EA3B-42B04A156715}"/>
              </a:ext>
            </a:extLst>
          </p:cNvPr>
          <p:cNvSpPr/>
          <p:nvPr/>
        </p:nvSpPr>
        <p:spPr>
          <a:xfrm>
            <a:off x="4483031" y="3163330"/>
            <a:ext cx="479443" cy="128510"/>
          </a:xfrm>
          <a:prstGeom prst="rect">
            <a:avLst/>
          </a:prstGeom>
          <a:solidFill>
            <a:srgbClr val="75C3D4"/>
          </a:solidFill>
          <a:ln>
            <a:solidFill>
              <a:srgbClr val="75C3D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FE2DC974-267C-0CFF-735E-7D870203F148}"/>
              </a:ext>
            </a:extLst>
          </p:cNvPr>
          <p:cNvSpPr/>
          <p:nvPr/>
        </p:nvSpPr>
        <p:spPr>
          <a:xfrm>
            <a:off x="6430456" y="3039762"/>
            <a:ext cx="430015" cy="123568"/>
          </a:xfrm>
          <a:prstGeom prst="rect">
            <a:avLst/>
          </a:prstGeom>
          <a:solidFill>
            <a:srgbClr val="C7BBAA"/>
          </a:solidFill>
          <a:ln>
            <a:solidFill>
              <a:srgbClr val="C7BB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33536F23-FA91-4A73-F14A-072E54B17788}"/>
              </a:ext>
            </a:extLst>
          </p:cNvPr>
          <p:cNvSpPr/>
          <p:nvPr/>
        </p:nvSpPr>
        <p:spPr>
          <a:xfrm>
            <a:off x="9163770" y="3087165"/>
            <a:ext cx="345989" cy="120649"/>
          </a:xfrm>
          <a:prstGeom prst="rect">
            <a:avLst/>
          </a:prstGeom>
          <a:solidFill>
            <a:srgbClr val="A1AFCF"/>
          </a:solidFill>
          <a:ln>
            <a:solidFill>
              <a:srgbClr val="A1AFC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FDA17EA3-C030-2E58-7AE6-0427DC94D169}"/>
              </a:ext>
            </a:extLst>
          </p:cNvPr>
          <p:cNvSpPr/>
          <p:nvPr/>
        </p:nvSpPr>
        <p:spPr>
          <a:xfrm>
            <a:off x="10032822" y="2919046"/>
            <a:ext cx="569102" cy="120716"/>
          </a:xfrm>
          <a:prstGeom prst="rect">
            <a:avLst/>
          </a:prstGeom>
          <a:solidFill>
            <a:srgbClr val="95C9AB"/>
          </a:solidFill>
          <a:ln>
            <a:solidFill>
              <a:srgbClr val="95C9A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圆角矩形 20">
            <a:extLst>
              <a:ext uri="{FF2B5EF4-FFF2-40B4-BE49-F238E27FC236}">
                <a16:creationId xmlns:a16="http://schemas.microsoft.com/office/drawing/2014/main" id="{F44E7133-2A2F-56C3-AD14-0EBF86F573FB}"/>
              </a:ext>
            </a:extLst>
          </p:cNvPr>
          <p:cNvSpPr/>
          <p:nvPr/>
        </p:nvSpPr>
        <p:spPr>
          <a:xfrm>
            <a:off x="2459939" y="1912183"/>
            <a:ext cx="1686830" cy="886273"/>
          </a:xfrm>
          <a:prstGeom prst="roundRect">
            <a:avLst/>
          </a:prstGeom>
          <a:noFill/>
          <a:ln>
            <a:solidFill>
              <a:srgbClr val="5B9BD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kumimoji="1" lang="zh-CN" altLang="en-US" sz="1600" dirty="0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33CAAE60-3C69-2921-C63C-519F6295EE7E}"/>
              </a:ext>
            </a:extLst>
          </p:cNvPr>
          <p:cNvSpPr txBox="1"/>
          <p:nvPr/>
        </p:nvSpPr>
        <p:spPr>
          <a:xfrm>
            <a:off x="2581379" y="1898599"/>
            <a:ext cx="15986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It’s ____.</a:t>
            </a:r>
          </a:p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It’s ____.</a:t>
            </a:r>
          </a:p>
        </p:txBody>
      </p:sp>
      <p:sp>
        <p:nvSpPr>
          <p:cNvPr id="30" name="圆角矩形 29">
            <a:extLst>
              <a:ext uri="{FF2B5EF4-FFF2-40B4-BE49-F238E27FC236}">
                <a16:creationId xmlns:a16="http://schemas.microsoft.com/office/drawing/2014/main" id="{CF9E0071-D800-CCEA-4F20-1419416EA661}"/>
              </a:ext>
            </a:extLst>
          </p:cNvPr>
          <p:cNvSpPr/>
          <p:nvPr/>
        </p:nvSpPr>
        <p:spPr>
          <a:xfrm>
            <a:off x="4358971" y="1904262"/>
            <a:ext cx="1635431" cy="886274"/>
          </a:xfrm>
          <a:prstGeom prst="roundRect">
            <a:avLst/>
          </a:prstGeom>
          <a:noFill/>
          <a:ln>
            <a:solidFill>
              <a:srgbClr val="5B9BD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kumimoji="1" lang="zh-CN" altLang="en-US" sz="1600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037DF120-B5C2-D365-D29E-CA235AC7F705}"/>
              </a:ext>
            </a:extLst>
          </p:cNvPr>
          <p:cNvSpPr txBox="1"/>
          <p:nvPr/>
        </p:nvSpPr>
        <p:spPr>
          <a:xfrm>
            <a:off x="4446668" y="1898599"/>
            <a:ext cx="1612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It’s ____.</a:t>
            </a:r>
          </a:p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It’s ____.</a:t>
            </a:r>
          </a:p>
        </p:txBody>
      </p:sp>
      <p:sp>
        <p:nvSpPr>
          <p:cNvPr id="32" name="圆角矩形 31">
            <a:extLst>
              <a:ext uri="{FF2B5EF4-FFF2-40B4-BE49-F238E27FC236}">
                <a16:creationId xmlns:a16="http://schemas.microsoft.com/office/drawing/2014/main" id="{58A476F5-9D5C-F5AB-DA71-BCDF0DBF519F}"/>
              </a:ext>
            </a:extLst>
          </p:cNvPr>
          <p:cNvSpPr/>
          <p:nvPr/>
        </p:nvSpPr>
        <p:spPr>
          <a:xfrm>
            <a:off x="6227701" y="1898599"/>
            <a:ext cx="1635431" cy="903889"/>
          </a:xfrm>
          <a:prstGeom prst="roundRect">
            <a:avLst/>
          </a:prstGeom>
          <a:noFill/>
          <a:ln>
            <a:solidFill>
              <a:srgbClr val="5B9BD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kumimoji="1" lang="zh-CN" altLang="en-US" sz="1600" dirty="0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0A966FAA-2D7F-4366-1CC1-6D648AD67662}"/>
              </a:ext>
            </a:extLst>
          </p:cNvPr>
          <p:cNvSpPr txBox="1"/>
          <p:nvPr/>
        </p:nvSpPr>
        <p:spPr>
          <a:xfrm>
            <a:off x="6326074" y="1927274"/>
            <a:ext cx="16658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It’s ____.</a:t>
            </a:r>
          </a:p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It’s ____.</a:t>
            </a:r>
          </a:p>
        </p:txBody>
      </p:sp>
      <p:sp>
        <p:nvSpPr>
          <p:cNvPr id="34" name="圆角矩形 33">
            <a:extLst>
              <a:ext uri="{FF2B5EF4-FFF2-40B4-BE49-F238E27FC236}">
                <a16:creationId xmlns:a16="http://schemas.microsoft.com/office/drawing/2014/main" id="{2DFB891B-8661-3A4D-E959-0FA3A76AFF05}"/>
              </a:ext>
            </a:extLst>
          </p:cNvPr>
          <p:cNvSpPr/>
          <p:nvPr/>
        </p:nvSpPr>
        <p:spPr>
          <a:xfrm>
            <a:off x="8115253" y="1898599"/>
            <a:ext cx="1635431" cy="888288"/>
          </a:xfrm>
          <a:prstGeom prst="roundRect">
            <a:avLst/>
          </a:prstGeom>
          <a:noFill/>
          <a:ln>
            <a:solidFill>
              <a:srgbClr val="5B9BD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kumimoji="1" lang="zh-CN" altLang="en-US" sz="1600" dirty="0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32BEF77E-1E4C-582D-8AB8-81029F90E9E4}"/>
              </a:ext>
            </a:extLst>
          </p:cNvPr>
          <p:cNvSpPr txBox="1"/>
          <p:nvPr/>
        </p:nvSpPr>
        <p:spPr>
          <a:xfrm>
            <a:off x="8184670" y="1912184"/>
            <a:ext cx="15546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It’s ____.</a:t>
            </a:r>
          </a:p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It’s ____.</a:t>
            </a:r>
          </a:p>
        </p:txBody>
      </p:sp>
      <p:sp>
        <p:nvSpPr>
          <p:cNvPr id="36" name="圆角矩形 35">
            <a:extLst>
              <a:ext uri="{FF2B5EF4-FFF2-40B4-BE49-F238E27FC236}">
                <a16:creationId xmlns:a16="http://schemas.microsoft.com/office/drawing/2014/main" id="{75E4D545-630D-1986-FFB1-9E35A9CAA9BE}"/>
              </a:ext>
            </a:extLst>
          </p:cNvPr>
          <p:cNvSpPr/>
          <p:nvPr/>
        </p:nvSpPr>
        <p:spPr>
          <a:xfrm>
            <a:off x="9996802" y="1912183"/>
            <a:ext cx="1635431" cy="886274"/>
          </a:xfrm>
          <a:prstGeom prst="roundRect">
            <a:avLst/>
          </a:prstGeom>
          <a:noFill/>
          <a:ln>
            <a:solidFill>
              <a:srgbClr val="5B9BD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kumimoji="1" lang="zh-CN" altLang="en-US" sz="1600" dirty="0"/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0461AE12-26EB-ACE4-4D97-416C0EE6D57B}"/>
              </a:ext>
            </a:extLst>
          </p:cNvPr>
          <p:cNvSpPr txBox="1"/>
          <p:nvPr/>
        </p:nvSpPr>
        <p:spPr>
          <a:xfrm>
            <a:off x="10125595" y="1912184"/>
            <a:ext cx="16658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It’s ____.</a:t>
            </a:r>
          </a:p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It’s ____.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4EE16516-3935-18F5-29FC-A6AB1B271A42}"/>
              </a:ext>
            </a:extLst>
          </p:cNvPr>
          <p:cNvSpPr/>
          <p:nvPr/>
        </p:nvSpPr>
        <p:spPr>
          <a:xfrm>
            <a:off x="945931" y="4240837"/>
            <a:ext cx="801789" cy="344675"/>
          </a:xfrm>
          <a:prstGeom prst="rect">
            <a:avLst/>
          </a:prstGeom>
          <a:solidFill>
            <a:srgbClr val="89BFA3"/>
          </a:solidFill>
          <a:ln>
            <a:solidFill>
              <a:srgbClr val="89BFA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圆角矩形 9">
            <a:extLst>
              <a:ext uri="{FF2B5EF4-FFF2-40B4-BE49-F238E27FC236}">
                <a16:creationId xmlns:a16="http://schemas.microsoft.com/office/drawing/2014/main" id="{4389BF4B-1014-171A-6E26-E30B97D82F30}"/>
              </a:ext>
            </a:extLst>
          </p:cNvPr>
          <p:cNvSpPr/>
          <p:nvPr/>
        </p:nvSpPr>
        <p:spPr>
          <a:xfrm>
            <a:off x="8702675" y="4381499"/>
            <a:ext cx="749300" cy="120649"/>
          </a:xfrm>
          <a:prstGeom prst="roundRect">
            <a:avLst/>
          </a:prstGeom>
          <a:solidFill>
            <a:srgbClr val="A0B1CF"/>
          </a:solidFill>
          <a:ln>
            <a:solidFill>
              <a:srgbClr val="A0B1C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68A9CFDC-7713-025F-FDC4-223D95C477C8}"/>
              </a:ext>
            </a:extLst>
          </p:cNvPr>
          <p:cNvSpPr/>
          <p:nvPr/>
        </p:nvSpPr>
        <p:spPr>
          <a:xfrm>
            <a:off x="9270999" y="4592319"/>
            <a:ext cx="226059" cy="82384"/>
          </a:xfrm>
          <a:prstGeom prst="ellipse">
            <a:avLst/>
          </a:prstGeom>
          <a:solidFill>
            <a:srgbClr val="D7DEDF"/>
          </a:solidFill>
          <a:ln>
            <a:solidFill>
              <a:srgbClr val="D7DED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圆角矩形标注 14">
            <a:extLst>
              <a:ext uri="{FF2B5EF4-FFF2-40B4-BE49-F238E27FC236}">
                <a16:creationId xmlns:a16="http://schemas.microsoft.com/office/drawing/2014/main" id="{0112CC0F-3AC2-8FF3-2EBA-175409F72B55}"/>
              </a:ext>
            </a:extLst>
          </p:cNvPr>
          <p:cNvSpPr/>
          <p:nvPr/>
        </p:nvSpPr>
        <p:spPr>
          <a:xfrm>
            <a:off x="8244496" y="3836586"/>
            <a:ext cx="1550406" cy="462529"/>
          </a:xfrm>
          <a:prstGeom prst="wedgeRoundRectCallout">
            <a:avLst>
              <a:gd name="adj1" fmla="val 33783"/>
              <a:gd name="adj2" fmla="val 111704"/>
              <a:gd name="adj3" fmla="val 16667"/>
            </a:avLst>
          </a:prstGeom>
          <a:solidFill>
            <a:srgbClr val="FCFEFC"/>
          </a:solidFill>
          <a:ln>
            <a:solidFill>
              <a:srgbClr val="5B9BD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930F8BC3-9CE2-3287-9144-15B97C732674}"/>
              </a:ext>
            </a:extLst>
          </p:cNvPr>
          <p:cNvSpPr txBox="1"/>
          <p:nvPr/>
        </p:nvSpPr>
        <p:spPr>
          <a:xfrm>
            <a:off x="8244496" y="3845237"/>
            <a:ext cx="16656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Oh, ____!</a:t>
            </a:r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id="{99BA2F57-4D4A-89D7-ADC2-DCEEA6C356DF}"/>
              </a:ext>
            </a:extLst>
          </p:cNvPr>
          <p:cNvSpPr/>
          <p:nvPr/>
        </p:nvSpPr>
        <p:spPr>
          <a:xfrm>
            <a:off x="9270999" y="4502148"/>
            <a:ext cx="180976" cy="82384"/>
          </a:xfrm>
          <a:prstGeom prst="ellipse">
            <a:avLst/>
          </a:prstGeom>
          <a:solidFill>
            <a:srgbClr val="FCFEFC"/>
          </a:solidFill>
          <a:ln>
            <a:solidFill>
              <a:srgbClr val="FCFEF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圆角矩形标注 8"/>
          <p:cNvSpPr/>
          <p:nvPr/>
        </p:nvSpPr>
        <p:spPr>
          <a:xfrm>
            <a:off x="358764" y="3907692"/>
            <a:ext cx="1806098" cy="534131"/>
          </a:xfrm>
          <a:prstGeom prst="wedgeRoundRectCallout">
            <a:avLst>
              <a:gd name="adj1" fmla="val -28661"/>
              <a:gd name="adj2" fmla="val 91451"/>
              <a:gd name="adj3" fmla="val 16667"/>
            </a:avLst>
          </a:prstGeom>
          <a:solidFill>
            <a:srgbClr val="FCFEFC"/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altLang="zh-CN" sz="2400" dirty="0">
              <a:latin typeface="Arial" panose="020B0604020202020204" pitchFamily="34" charset="0"/>
              <a:ea typeface="STKaiti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18F72B31-2115-1D41-C7A9-4B477B6F04DC}"/>
              </a:ext>
            </a:extLst>
          </p:cNvPr>
          <p:cNvSpPr txBox="1"/>
          <p:nvPr/>
        </p:nvSpPr>
        <p:spPr>
          <a:xfrm>
            <a:off x="314073" y="3959324"/>
            <a:ext cx="20317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Hi, I’m ____.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968735" y="886491"/>
            <a:ext cx="2665098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practise.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椭圆形标注 6"/>
          <p:cNvSpPr/>
          <p:nvPr/>
        </p:nvSpPr>
        <p:spPr>
          <a:xfrm>
            <a:off x="8362950" y="2071022"/>
            <a:ext cx="2205355" cy="1108710"/>
          </a:xfrm>
          <a:prstGeom prst="wedgeEllipseCallout">
            <a:avLst>
              <a:gd name="adj1" fmla="val -39174"/>
              <a:gd name="adj2" fmla="val 69760"/>
            </a:avLst>
          </a:prstGeom>
          <a:solidFill>
            <a:schemeClr val="bg1"/>
          </a:solidFill>
          <a:ln w="38100" cmpd="sng">
            <a:solidFill>
              <a:schemeClr val="accent4">
                <a:lumMod val="40000"/>
                <a:lumOff val="60000"/>
              </a:schemeClr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It’s...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3381657" y="5633418"/>
            <a:ext cx="1748920" cy="43877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 / stop</a:t>
            </a:r>
          </a:p>
        </p:txBody>
      </p:sp>
      <p:sp>
        <p:nvSpPr>
          <p:cNvPr id="3" name="饼形 2">
            <a:extLst>
              <a:ext uri="{FF2B5EF4-FFF2-40B4-BE49-F238E27FC236}">
                <a16:creationId xmlns:a16="http://schemas.microsoft.com/office/drawing/2014/main" id="{0A344D90-E04B-1B5A-B76D-743DE15DC38C}"/>
              </a:ext>
            </a:extLst>
          </p:cNvPr>
          <p:cNvSpPr/>
          <p:nvPr/>
        </p:nvSpPr>
        <p:spPr>
          <a:xfrm>
            <a:off x="2239670" y="1604239"/>
            <a:ext cx="3960000" cy="3946553"/>
          </a:xfrm>
          <a:prstGeom prst="pie">
            <a:avLst>
              <a:gd name="adj1" fmla="val 0"/>
              <a:gd name="adj2" fmla="val 5434122"/>
            </a:avLst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18" name="饼形 17">
            <a:extLst>
              <a:ext uri="{FF2B5EF4-FFF2-40B4-BE49-F238E27FC236}">
                <a16:creationId xmlns:a16="http://schemas.microsoft.com/office/drawing/2014/main" id="{C6771BF5-3636-962E-8C12-E448CE2AD961}"/>
              </a:ext>
            </a:extLst>
          </p:cNvPr>
          <p:cNvSpPr/>
          <p:nvPr/>
        </p:nvSpPr>
        <p:spPr>
          <a:xfrm>
            <a:off x="2245517" y="1590792"/>
            <a:ext cx="3960000" cy="3960000"/>
          </a:xfrm>
          <a:prstGeom prst="pie">
            <a:avLst>
              <a:gd name="adj1" fmla="val 10780125"/>
              <a:gd name="adj2" fmla="val 16199998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19" name="饼形 18">
            <a:extLst>
              <a:ext uri="{FF2B5EF4-FFF2-40B4-BE49-F238E27FC236}">
                <a16:creationId xmlns:a16="http://schemas.microsoft.com/office/drawing/2014/main" id="{6A1DDB78-CB82-41FA-1686-EA7AECEA5F01}"/>
              </a:ext>
            </a:extLst>
          </p:cNvPr>
          <p:cNvSpPr/>
          <p:nvPr/>
        </p:nvSpPr>
        <p:spPr>
          <a:xfrm>
            <a:off x="2241615" y="1590792"/>
            <a:ext cx="3960000" cy="3960000"/>
          </a:xfrm>
          <a:prstGeom prst="pie">
            <a:avLst>
              <a:gd name="adj1" fmla="val 5422168"/>
              <a:gd name="adj2" fmla="val 10790482"/>
            </a:avLst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0" name="饼形 19">
            <a:extLst>
              <a:ext uri="{FF2B5EF4-FFF2-40B4-BE49-F238E27FC236}">
                <a16:creationId xmlns:a16="http://schemas.microsoft.com/office/drawing/2014/main" id="{F5290FCA-6E29-AEC5-8FDA-DD5B84254D37}"/>
              </a:ext>
            </a:extLst>
          </p:cNvPr>
          <p:cNvSpPr/>
          <p:nvPr/>
        </p:nvSpPr>
        <p:spPr>
          <a:xfrm>
            <a:off x="2243568" y="1590792"/>
            <a:ext cx="3960000" cy="3960000"/>
          </a:xfrm>
          <a:prstGeom prst="pie">
            <a:avLst>
              <a:gd name="adj1" fmla="val 16196747"/>
              <a:gd name="adj2" fmla="val 62856"/>
            </a:avLst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 rot="19380000">
            <a:off x="3450260" y="3332092"/>
            <a:ext cx="1538820" cy="490845"/>
            <a:chOff x="9085" y="4697"/>
            <a:chExt cx="1676" cy="530"/>
          </a:xfrm>
        </p:grpSpPr>
        <p:sp>
          <p:nvSpPr>
            <p:cNvPr id="8" name="右箭头 7"/>
            <p:cNvSpPr/>
            <p:nvPr/>
          </p:nvSpPr>
          <p:spPr>
            <a:xfrm>
              <a:off x="9085" y="4697"/>
              <a:ext cx="1677" cy="531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9675" y="4697"/>
              <a:ext cx="497" cy="53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9798" y="4825"/>
              <a:ext cx="259" cy="2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6" name="图片 25">
            <a:extLst>
              <a:ext uri="{FF2B5EF4-FFF2-40B4-BE49-F238E27FC236}">
                <a16:creationId xmlns:a16="http://schemas.microsoft.com/office/drawing/2014/main" id="{E5FEA91D-5BB9-7A32-2579-7DE7085C47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46274" y="3387126"/>
            <a:ext cx="2500337" cy="22032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719765" y="147057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3157054" y="121197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679449" y="890407"/>
            <a:ext cx="363737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point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85822" y="1817653"/>
            <a:ext cx="5640993" cy="39996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719765" y="147057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3157054" y="121197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957241" y="899401"/>
            <a:ext cx="3081786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match.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02951" y="1833739"/>
            <a:ext cx="5640993" cy="3999600"/>
          </a:xfrm>
          <a:prstGeom prst="rect">
            <a:avLst/>
          </a:prstGeom>
        </p:spPr>
      </p:pic>
      <p:cxnSp>
        <p:nvCxnSpPr>
          <p:cNvPr id="3" name="直接连接符 2"/>
          <p:cNvCxnSpPr/>
          <p:nvPr/>
        </p:nvCxnSpPr>
        <p:spPr>
          <a:xfrm>
            <a:off x="4787865" y="2459144"/>
            <a:ext cx="702310" cy="813435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719765" y="147057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3157054" y="121197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754684" y="886701"/>
            <a:ext cx="34869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Check the answers.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89070" y="1842317"/>
            <a:ext cx="5640993" cy="39996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736310" y="2949164"/>
            <a:ext cx="1276985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latin typeface="Times New Roman" panose="02020603050405020304"/>
                <a:ea typeface="宋体" panose="02010600030101010101" pitchFamily="2" charset="-122"/>
              </a:rPr>
              <a:t>It’s...</a:t>
            </a:r>
          </a:p>
        </p:txBody>
      </p:sp>
      <p:cxnSp>
        <p:nvCxnSpPr>
          <p:cNvPr id="3" name="直接连接符 2"/>
          <p:cNvCxnSpPr>
            <a:cxnSpLocks/>
          </p:cNvCxnSpPr>
          <p:nvPr/>
        </p:nvCxnSpPr>
        <p:spPr>
          <a:xfrm>
            <a:off x="5193467" y="2465253"/>
            <a:ext cx="702310" cy="813435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4" name="直接连接符 3"/>
          <p:cNvCxnSpPr>
            <a:cxnSpLocks/>
          </p:cNvCxnSpPr>
          <p:nvPr/>
        </p:nvCxnSpPr>
        <p:spPr>
          <a:xfrm flipH="1">
            <a:off x="5002829" y="3670179"/>
            <a:ext cx="490220" cy="101346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cxnSpLocks/>
          </p:cNvCxnSpPr>
          <p:nvPr/>
        </p:nvCxnSpPr>
        <p:spPr>
          <a:xfrm flipV="1">
            <a:off x="6445604" y="2712194"/>
            <a:ext cx="2295405" cy="584481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8" name="直接连接符 7"/>
          <p:cNvCxnSpPr>
            <a:cxnSpLocks/>
          </p:cNvCxnSpPr>
          <p:nvPr/>
        </p:nvCxnSpPr>
        <p:spPr>
          <a:xfrm>
            <a:off x="6442277" y="3550922"/>
            <a:ext cx="413889" cy="185048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9" name="直接连接符 8"/>
          <p:cNvCxnSpPr>
            <a:cxnSpLocks/>
          </p:cNvCxnSpPr>
          <p:nvPr/>
        </p:nvCxnSpPr>
        <p:spPr>
          <a:xfrm>
            <a:off x="6024550" y="4248982"/>
            <a:ext cx="0" cy="69522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cxnSpLocks/>
          </p:cNvCxnSpPr>
          <p:nvPr/>
        </p:nvCxnSpPr>
        <p:spPr>
          <a:xfrm>
            <a:off x="5141862" y="3567975"/>
            <a:ext cx="554355" cy="255905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cxnSpLocks/>
          </p:cNvCxnSpPr>
          <p:nvPr/>
        </p:nvCxnSpPr>
        <p:spPr>
          <a:xfrm flipH="1">
            <a:off x="6301871" y="2712194"/>
            <a:ext cx="630393" cy="111398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cxnSpLocks/>
          </p:cNvCxnSpPr>
          <p:nvPr/>
        </p:nvCxnSpPr>
        <p:spPr>
          <a:xfrm>
            <a:off x="4152319" y="3124640"/>
            <a:ext cx="1327999" cy="852565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cxnSpLocks/>
          </p:cNvCxnSpPr>
          <p:nvPr/>
        </p:nvCxnSpPr>
        <p:spPr>
          <a:xfrm>
            <a:off x="7593306" y="3371216"/>
            <a:ext cx="1099431" cy="62980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cxnSpLocks/>
          </p:cNvCxnSpPr>
          <p:nvPr/>
        </p:nvCxnSpPr>
        <p:spPr>
          <a:xfrm>
            <a:off x="7520482" y="3695927"/>
            <a:ext cx="439572" cy="543554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cxnSpLocks/>
          </p:cNvCxnSpPr>
          <p:nvPr/>
        </p:nvCxnSpPr>
        <p:spPr>
          <a:xfrm>
            <a:off x="7567025" y="3551236"/>
            <a:ext cx="1125712" cy="1256749"/>
          </a:xfrm>
          <a:prstGeom prst="line">
            <a:avLst/>
          </a:prstGeom>
          <a:ln w="25400">
            <a:solidFill>
              <a:schemeClr val="accent2">
                <a:lumMod val="50000"/>
              </a:schemeClr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cxnSpLocks/>
          </p:cNvCxnSpPr>
          <p:nvPr/>
        </p:nvCxnSpPr>
        <p:spPr>
          <a:xfrm>
            <a:off x="7223488" y="4248982"/>
            <a:ext cx="452878" cy="676043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cxnSpLocks/>
          </p:cNvCxnSpPr>
          <p:nvPr/>
        </p:nvCxnSpPr>
        <p:spPr>
          <a:xfrm flipV="1">
            <a:off x="7528977" y="3670179"/>
            <a:ext cx="489759" cy="322074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cxnSpLocks/>
          </p:cNvCxnSpPr>
          <p:nvPr/>
        </p:nvCxnSpPr>
        <p:spPr>
          <a:xfrm>
            <a:off x="6178429" y="2873155"/>
            <a:ext cx="479560" cy="968962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22" name="文本框 21">
            <a:extLst>
              <a:ext uri="{FF2B5EF4-FFF2-40B4-BE49-F238E27FC236}">
                <a16:creationId xmlns:a16="http://schemas.microsoft.com/office/drawing/2014/main" id="{F57E7B18-6C71-D110-BFE2-CE2560F7F79B}"/>
              </a:ext>
            </a:extLst>
          </p:cNvPr>
          <p:cNvSpPr txBox="1"/>
          <p:nvPr/>
        </p:nvSpPr>
        <p:spPr>
          <a:xfrm>
            <a:off x="9661585" y="41579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 dirty="0"/>
          </a:p>
        </p:txBody>
      </p:sp>
      <p:cxnSp>
        <p:nvCxnSpPr>
          <p:cNvPr id="6" name="直接连接符 5"/>
          <p:cNvCxnSpPr>
            <a:cxnSpLocks/>
          </p:cNvCxnSpPr>
          <p:nvPr/>
        </p:nvCxnSpPr>
        <p:spPr>
          <a:xfrm>
            <a:off x="6300823" y="4231440"/>
            <a:ext cx="190546" cy="365152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5015034" y="886701"/>
            <a:ext cx="25725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258175" y="2918954"/>
            <a:ext cx="350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US" altLang="zh-CN" sz="28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season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 is it?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258175" y="3631716"/>
            <a:ext cx="350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It’s 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autumn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94273" y="1664970"/>
            <a:ext cx="3264339" cy="42557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613523" y="869768"/>
            <a:ext cx="3375522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Colour the picture.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91449" y="1782309"/>
            <a:ext cx="3264339" cy="425577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350618" y="2936557"/>
            <a:ext cx="621516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dirty="0">
                <a:latin typeface="Arial" panose="020B0604020202020204" pitchFamily="34" charset="0"/>
                <a:ea typeface="STKaiti" panose="02010600040101010101" pitchFamily="2" charset="-122"/>
                <a:cs typeface="Arial" panose="020B0604020202020204" pitchFamily="34" charset="0"/>
              </a:rPr>
              <a:t>What colours can you see in autumn?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4C6DEA30-5091-38B5-28EA-3794B934A0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9539" y="4396129"/>
            <a:ext cx="2489460" cy="167606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5394814" y="886701"/>
            <a:ext cx="18129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Act it out.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478395" y="1934640"/>
            <a:ext cx="35052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Hi, I’m Sid.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478395" y="2566726"/>
            <a:ext cx="35052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It’s autumn. It’s cool.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58727" y="1703464"/>
            <a:ext cx="2926515" cy="426783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478395" y="3198812"/>
            <a:ext cx="4343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Look at the leaves. They are...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F4EB3BEA-4EED-EBAE-15BC-88F91CB00DFE}"/>
              </a:ext>
            </a:extLst>
          </p:cNvPr>
          <p:cNvSpPr/>
          <p:nvPr/>
        </p:nvSpPr>
        <p:spPr>
          <a:xfrm>
            <a:off x="4596223" y="2022580"/>
            <a:ext cx="732731" cy="175613"/>
          </a:xfrm>
          <a:prstGeom prst="rect">
            <a:avLst/>
          </a:prstGeom>
          <a:solidFill>
            <a:srgbClr val="C8BCAC"/>
          </a:solidFill>
          <a:ln>
            <a:solidFill>
              <a:srgbClr val="C8BCA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808652" y="887605"/>
            <a:ext cx="23380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4CA5C9A3-D4FC-3A6D-F6D8-0B8F08596701}"/>
              </a:ext>
            </a:extLst>
          </p:cNvPr>
          <p:cNvCxnSpPr>
            <a:cxnSpLocks/>
          </p:cNvCxnSpPr>
          <p:nvPr/>
        </p:nvCxnSpPr>
        <p:spPr>
          <a:xfrm flipV="1">
            <a:off x="3199290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:a16="http://schemas.microsoft.com/office/drawing/2014/main" id="{468DEABD-E6C9-43F0-B53E-3EECD0DA72FC}"/>
              </a:ext>
            </a:extLst>
          </p:cNvPr>
          <p:cNvGrpSpPr/>
          <p:nvPr/>
        </p:nvGrpSpPr>
        <p:grpSpPr>
          <a:xfrm>
            <a:off x="2559458" y="1179992"/>
            <a:ext cx="445481" cy="469613"/>
            <a:chOff x="2121873" y="1511588"/>
            <a:chExt cx="445481" cy="469613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A04D8E4C-7606-098E-66A4-0C67E17BC3A0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08945756-DD78-34DF-D974-57A9AB24328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" name="文本框 8">
            <a:extLst>
              <a:ext uri="{FF2B5EF4-FFF2-40B4-BE49-F238E27FC236}">
                <a16:creationId xmlns:a16="http://schemas.microsoft.com/office/drawing/2014/main" id="{B4FB5DE4-3169-B047-385D-677EF97842FC}"/>
              </a:ext>
            </a:extLst>
          </p:cNvPr>
          <p:cNvSpPr txBox="1"/>
          <p:nvPr/>
        </p:nvSpPr>
        <p:spPr>
          <a:xfrm>
            <a:off x="1243609" y="1989408"/>
            <a:ext cx="9511478" cy="3329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与朋友或家人玩教材第</a:t>
            </a:r>
            <a:r>
              <a:rPr lang="en-US" altLang="zh-CN" sz="24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21</a:t>
            </a:r>
            <a:r>
              <a:rPr lang="zh-CN" altLang="en-US" sz="24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页活动</a:t>
            </a:r>
            <a:r>
              <a:rPr lang="en-US" altLang="zh-CN" sz="24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en-US" sz="24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的游戏，并用核心句型介绍季节。</a:t>
            </a:r>
            <a:endParaRPr lang="en-US" altLang="zh-CN" sz="2400" dirty="0">
              <a:solidFill>
                <a:prstClr val="black"/>
              </a:solidFill>
              <a:latin typeface="STKaiti" panose="02010600040101010101" pitchFamily="2" charset="-122"/>
              <a:ea typeface="STKaiti" panose="02010600040101010101" pitchFamily="2" charset="-122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选择自己最喜欢的季节，制作一张“季节卡”，展示相关的季节元素，并用英语向同学、朋友介绍这个季节。</a:t>
            </a:r>
            <a:endParaRPr lang="en-US" altLang="zh-CN" sz="2400" dirty="0">
              <a:solidFill>
                <a:prstClr val="black"/>
              </a:solidFill>
              <a:latin typeface="STKaiti" panose="02010600040101010101" pitchFamily="2" charset="-122"/>
              <a:ea typeface="STKaiti" panose="0201060004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     提示语言：</a:t>
            </a:r>
            <a:r>
              <a:rPr lang="en-GB" sz="2400" noProof="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Look! It’s spring / summer / autumn / winter. It’s warm /   </a:t>
            </a:r>
          </a:p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      </a:t>
            </a:r>
            <a:r>
              <a:rPr lang="en-GB" sz="2400" noProof="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hot / cool / cold. I love spring / summer / autumn / winter!</a:t>
            </a:r>
          </a:p>
          <a:p>
            <a:pPr algn="just">
              <a:lnSpc>
                <a:spcPct val="150000"/>
              </a:lnSpc>
            </a:pPr>
            <a:endParaRPr lang="zh-CN" altLang="zh-CN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-1905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2 Seasons</a:t>
            </a:r>
            <a:b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Let’s practise. &amp; Let’s explore. &amp; Let’s have fun.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122" name="组合1"/>
          <p:cNvGrpSpPr/>
          <p:nvPr/>
        </p:nvGrpSpPr>
        <p:grpSpPr>
          <a:xfrm>
            <a:off x="541521" y="854917"/>
            <a:ext cx="9757410" cy="1229756"/>
            <a:chOff x="-927868" y="62754"/>
            <a:chExt cx="9757410" cy="1229756"/>
          </a:xfrm>
        </p:grpSpPr>
        <p:sp>
          <p:nvSpPr>
            <p:cNvPr id="1048590" name="形状1"/>
            <p:cNvSpPr txBox="1"/>
            <p:nvPr/>
          </p:nvSpPr>
          <p:spPr>
            <a:xfrm>
              <a:off x="-116311" y="62754"/>
              <a:ext cx="5271005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927868" y="122205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2730958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OURCE_RECORD_KEY" val="{&quot;10&quot;:[21565025,20100543],&quot;13&quot;:[4364879,4364878,4364943],&quot;8&quot;:[20475957]}"/>
  <p:tag name="COMMONDATA" val="eyJoZGlkIjoiMTU4N2UwYzA4MThhMjcwYzZmMWU2ZWY2MDVhZmNmNmQ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2140</TotalTime>
  <Words>338</Words>
  <Application>Microsoft Office PowerPoint</Application>
  <PresentationFormat>宽屏</PresentationFormat>
  <Paragraphs>58</Paragraphs>
  <Slides>13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23" baseType="lpstr">
      <vt:lpstr>黑体</vt:lpstr>
      <vt:lpstr>STKaiti</vt:lpstr>
      <vt:lpstr>STKaiti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285</cp:revision>
  <dcterms:created xsi:type="dcterms:W3CDTF">2020-02-05T11:17:00Z</dcterms:created>
  <dcterms:modified xsi:type="dcterms:W3CDTF">2026-01-13T07:02:03Z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DEB12087AE944E84B0C07BC06311F0DB_12</vt:lpwstr>
  </property>
  <property fmtid="{D5CDD505-2E9C-101B-9397-08002B2CF9AE}" pid="3" name="KSOProductBuildVer">
    <vt:lpwstr>2052-12.1.0.23542</vt:lpwstr>
  </property>
</Properties>
</file>