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256" r:id="rId2"/>
    <p:sldId id="346" r:id="rId3"/>
    <p:sldId id="347" r:id="rId4"/>
    <p:sldId id="348" r:id="rId5"/>
    <p:sldId id="257" r:id="rId6"/>
    <p:sldId id="258" r:id="rId7"/>
    <p:sldId id="307" r:id="rId8"/>
    <p:sldId id="308" r:id="rId9"/>
    <p:sldId id="311" r:id="rId10"/>
    <p:sldId id="343" r:id="rId11"/>
    <p:sldId id="312" r:id="rId12"/>
    <p:sldId id="344" r:id="rId13"/>
    <p:sldId id="313" r:id="rId14"/>
    <p:sldId id="345" r:id="rId15"/>
    <p:sldId id="314" r:id="rId16"/>
    <p:sldId id="315" r:id="rId17"/>
    <p:sldId id="265" r:id="rId18"/>
  </p:sldIdLst>
  <p:sldSz cx="1219835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3842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24726"/>
    <a:srgbClr val="E20000"/>
    <a:srgbClr val="FF5B5B"/>
    <a:srgbClr val="EE0000"/>
    <a:srgbClr val="FF8500"/>
    <a:srgbClr val="EA50D8"/>
    <a:srgbClr val="FF3B3B"/>
    <a:srgbClr val="8BAB00"/>
    <a:srgbClr val="0066FF"/>
    <a:srgbClr val="FFA84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中度样式 2 - 强调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93296810-A885-4BE3-A3E7-6D5BEEA58F35}" styleName="中度样式 2 - 强调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0A15C55-8517-42AA-B614-E9B94910E393}" styleName="中度样式 2 - 强调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D03447BB-5D67-496B-8E87-E561075AD55C}" styleName="深色样式 1 - 强调 3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wholeTbl>
    <a:band1H>
      <a:tcStyle>
        <a:tcBdr/>
        <a:fill>
          <a:solidFill>
            <a:schemeClr val="accent3">
              <a:shade val="60000"/>
            </a:schemeClr>
          </a:solidFill>
        </a:fill>
      </a:tcStyle>
    </a:band1H>
    <a:band1V>
      <a:tcStyle>
        <a:tcBdr/>
        <a:fill>
          <a:solidFill>
            <a:schemeClr val="accent3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3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3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3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1E4AEA4-8DFA-4A89-87EB-49C32662AFE0}" styleName="中度样式 2 - 强调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72833802-FEF1-4C79-8D5D-14CF1EAF98D9}" styleName="浅色样式 2 - 强调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9DCAF9ED-07DC-4A11-8D7F-57B35C25682E}" styleName="中度样式 1 - 强调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53" d="100"/>
          <a:sy n="53" d="100"/>
        </p:scale>
        <p:origin x="-658" y="-62"/>
      </p:cViewPr>
      <p:guideLst>
        <p:guide orient="horz" pos="2160"/>
        <p:guide pos="3842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3030"/>
    </p:cViewPr>
  </p:sorterViewPr>
  <p:notesViewPr>
    <p:cSldViewPr>
      <p:cViewPr varScale="1">
        <p:scale>
          <a:sx n="40" d="100"/>
          <a:sy n="40" d="100"/>
        </p:scale>
        <p:origin x="-2400" y="-77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CD1A8D0-7A45-417E-A2B9-3F6623372030}" type="doc">
      <dgm:prSet loTypeId="urn:microsoft.com/office/officeart/2005/8/layout/chevron1" loCatId="process" qsTypeId="urn:microsoft.com/office/officeart/2005/8/quickstyle/simple1" qsCatId="simple" csTypeId="urn:microsoft.com/office/officeart/2005/8/colors/colorful1" csCatId="colorful" phldr="1"/>
      <dgm:spPr/>
    </dgm:pt>
    <dgm:pt modelId="{8B3764AE-E620-407B-B815-0580655C1BD1}">
      <dgm:prSet phldrT="[文本]" custT="1"/>
      <dgm:spPr/>
      <dgm:t>
        <a:bodyPr/>
        <a:lstStyle/>
        <a:p>
          <a:r>
            <a:rPr lang="zh-CN" altLang="en-US" sz="2800" dirty="0" smtClean="0">
              <a:latin typeface="黑体" panose="02010609060101010101" pitchFamily="49" charset="-122"/>
              <a:ea typeface="黑体" panose="02010609060101010101" pitchFamily="49" charset="-122"/>
            </a:rPr>
            <a:t>目标制定</a:t>
          </a:r>
          <a:endParaRPr lang="en-US" altLang="zh-CN" sz="2800" dirty="0" smtClean="0">
            <a:latin typeface="黑体" panose="02010609060101010101" pitchFamily="49" charset="-122"/>
            <a:ea typeface="黑体" panose="02010609060101010101" pitchFamily="49" charset="-122"/>
          </a:endParaRPr>
        </a:p>
        <a:p>
          <a:r>
            <a:rPr lang="zh-CN" altLang="en-US" sz="2800" dirty="0" smtClean="0">
              <a:latin typeface="黑体" panose="02010609060101010101" pitchFamily="49" charset="-122"/>
              <a:ea typeface="黑体" panose="02010609060101010101" pitchFamily="49" charset="-122"/>
            </a:rPr>
            <a:t>（我打算做什么？）</a:t>
          </a:r>
          <a:endParaRPr lang="zh-CN" altLang="en-US" sz="2800" dirty="0">
            <a:latin typeface="黑体" panose="02010609060101010101" pitchFamily="49" charset="-122"/>
            <a:ea typeface="黑体" panose="02010609060101010101" pitchFamily="49" charset="-122"/>
          </a:endParaRPr>
        </a:p>
      </dgm:t>
    </dgm:pt>
    <dgm:pt modelId="{44532729-53E4-4746-B468-4498E4A9236D}" type="parTrans" cxnId="{E9D002EC-D045-4072-A992-7CE035DE5803}">
      <dgm:prSet/>
      <dgm:spPr/>
      <dgm:t>
        <a:bodyPr/>
        <a:lstStyle/>
        <a:p>
          <a:endParaRPr lang="zh-CN" altLang="en-US"/>
        </a:p>
      </dgm:t>
    </dgm:pt>
    <dgm:pt modelId="{55E6678F-858E-485A-9158-AD905BC4ABDF}" type="sibTrans" cxnId="{E9D002EC-D045-4072-A992-7CE035DE5803}">
      <dgm:prSet/>
      <dgm:spPr/>
      <dgm:t>
        <a:bodyPr/>
        <a:lstStyle/>
        <a:p>
          <a:endParaRPr lang="zh-CN" altLang="en-US"/>
        </a:p>
      </dgm:t>
    </dgm:pt>
    <dgm:pt modelId="{FA453144-33B3-4804-9616-BB9E4D29E3BD}">
      <dgm:prSet phldrT="[文本]" custT="1"/>
      <dgm:spPr/>
      <dgm:t>
        <a:bodyPr/>
        <a:lstStyle/>
        <a:p>
          <a:pPr algn="ctr"/>
          <a:r>
            <a:rPr lang="zh-CN" altLang="en-US" sz="2400" b="1" dirty="0" smtClean="0">
              <a:latin typeface="黑体" panose="02010609060101010101" pitchFamily="49" charset="-122"/>
              <a:ea typeface="黑体" panose="02010609060101010101" pitchFamily="49" charset="-122"/>
            </a:rPr>
            <a:t>注意力</a:t>
          </a:r>
          <a:endParaRPr lang="en-US" altLang="zh-CN" sz="2400" b="1" dirty="0" smtClean="0">
            <a:latin typeface="黑体" panose="02010609060101010101" pitchFamily="49" charset="-122"/>
            <a:ea typeface="黑体" panose="02010609060101010101" pitchFamily="49" charset="-122"/>
          </a:endParaRPr>
        </a:p>
        <a:p>
          <a:pPr algn="ctr"/>
          <a:r>
            <a:rPr lang="zh-CN" altLang="en-US" sz="2400" b="1" dirty="0" smtClean="0">
              <a:latin typeface="黑体" panose="02010609060101010101" pitchFamily="49" charset="-122"/>
              <a:ea typeface="黑体" panose="02010609060101010101" pitchFamily="49" charset="-122"/>
            </a:rPr>
            <a:t>（我准备点击什么链接？）</a:t>
          </a:r>
          <a:endParaRPr lang="zh-CN" altLang="en-US" sz="2400" b="1" dirty="0">
            <a:latin typeface="黑体" panose="02010609060101010101" pitchFamily="49" charset="-122"/>
            <a:ea typeface="黑体" panose="02010609060101010101" pitchFamily="49" charset="-122"/>
          </a:endParaRPr>
        </a:p>
      </dgm:t>
    </dgm:pt>
    <dgm:pt modelId="{897C679F-F459-4AEF-A965-074C5CB03CF9}" type="parTrans" cxnId="{B48CA293-78CF-44C3-9725-12279175CCC1}">
      <dgm:prSet/>
      <dgm:spPr/>
      <dgm:t>
        <a:bodyPr/>
        <a:lstStyle/>
        <a:p>
          <a:endParaRPr lang="zh-CN" altLang="en-US"/>
        </a:p>
      </dgm:t>
    </dgm:pt>
    <dgm:pt modelId="{4D33CEE4-5B39-48BC-B6F4-5C4C6AAF813E}" type="sibTrans" cxnId="{B48CA293-78CF-44C3-9725-12279175CCC1}">
      <dgm:prSet/>
      <dgm:spPr/>
      <dgm:t>
        <a:bodyPr/>
        <a:lstStyle/>
        <a:p>
          <a:endParaRPr lang="zh-CN" altLang="en-US"/>
        </a:p>
      </dgm:t>
    </dgm:pt>
    <dgm:pt modelId="{FD36D318-7018-40DE-BB9D-4D98E173AF07}">
      <dgm:prSet phldrT="[文本]"/>
      <dgm:spPr/>
      <dgm:t>
        <a:bodyPr/>
        <a:lstStyle/>
        <a:p>
          <a:r>
            <a:rPr lang="zh-CN" altLang="en-US" b="1" dirty="0" smtClean="0">
              <a:latin typeface="黑体" panose="02010609060101010101" pitchFamily="49" charset="-122"/>
              <a:ea typeface="黑体" panose="02010609060101010101" pitchFamily="49" charset="-122"/>
            </a:rPr>
            <a:t>意图</a:t>
          </a:r>
          <a:endParaRPr lang="en-US" altLang="zh-CN" b="1" dirty="0" smtClean="0">
            <a:latin typeface="黑体" panose="02010609060101010101" pitchFamily="49" charset="-122"/>
            <a:ea typeface="黑体" panose="02010609060101010101" pitchFamily="49" charset="-122"/>
          </a:endParaRPr>
        </a:p>
        <a:p>
          <a:r>
            <a:rPr lang="zh-CN" altLang="en-US" b="1" dirty="0" smtClean="0">
              <a:latin typeface="黑体" panose="02010609060101010101" pitchFamily="49" charset="-122"/>
              <a:ea typeface="黑体" panose="02010609060101010101" pitchFamily="49" charset="-122"/>
            </a:rPr>
            <a:t>（如何处理当前信息</a:t>
          </a:r>
          <a:r>
            <a:rPr lang="en-US" altLang="zh-CN" b="1" dirty="0" smtClean="0">
              <a:latin typeface="黑体" panose="02010609060101010101" pitchFamily="49" charset="-122"/>
              <a:ea typeface="黑体" panose="02010609060101010101" pitchFamily="49" charset="-122"/>
            </a:rPr>
            <a:t>——</a:t>
          </a:r>
          <a:r>
            <a:rPr lang="zh-CN" altLang="en-US" b="1" dirty="0" smtClean="0">
              <a:latin typeface="黑体" panose="02010609060101010101" pitchFamily="49" charset="-122"/>
              <a:ea typeface="黑体" panose="02010609060101010101" pitchFamily="49" charset="-122"/>
            </a:rPr>
            <a:t>日后处理还是当下解决）</a:t>
          </a:r>
          <a:endParaRPr lang="zh-CN" altLang="en-US" b="1" dirty="0">
            <a:latin typeface="黑体" panose="02010609060101010101" pitchFamily="49" charset="-122"/>
            <a:ea typeface="黑体" panose="02010609060101010101" pitchFamily="49" charset="-122"/>
          </a:endParaRPr>
        </a:p>
      </dgm:t>
    </dgm:pt>
    <dgm:pt modelId="{6A45427C-38C5-4C1A-8AFB-D24C1C149842}" type="parTrans" cxnId="{745BE7CB-E77A-45A6-9E69-43D7EA52C865}">
      <dgm:prSet/>
      <dgm:spPr/>
      <dgm:t>
        <a:bodyPr/>
        <a:lstStyle/>
        <a:p>
          <a:endParaRPr lang="zh-CN" altLang="en-US"/>
        </a:p>
      </dgm:t>
    </dgm:pt>
    <dgm:pt modelId="{585EAE2C-61E6-4A24-903F-7FA3425F54AD}" type="sibTrans" cxnId="{745BE7CB-E77A-45A6-9E69-43D7EA52C865}">
      <dgm:prSet/>
      <dgm:spPr/>
      <dgm:t>
        <a:bodyPr/>
        <a:lstStyle/>
        <a:p>
          <a:endParaRPr lang="zh-CN" altLang="en-US"/>
        </a:p>
      </dgm:t>
    </dgm:pt>
    <dgm:pt modelId="{F11EAA2C-42F3-4E4E-92A7-8D2B9194DFE9}" type="pres">
      <dgm:prSet presAssocID="{9CD1A8D0-7A45-417E-A2B9-3F6623372030}" presName="Name0" presStyleCnt="0">
        <dgm:presLayoutVars>
          <dgm:dir/>
          <dgm:animLvl val="lvl"/>
          <dgm:resizeHandles val="exact"/>
        </dgm:presLayoutVars>
      </dgm:prSet>
      <dgm:spPr/>
    </dgm:pt>
    <dgm:pt modelId="{822E7020-5140-48CA-AF25-6D50DCD4B55C}" type="pres">
      <dgm:prSet presAssocID="{8B3764AE-E620-407B-B815-0580655C1BD1}" presName="parTxOnly" presStyleLbl="node1" presStyleIdx="0" presStyleCnt="3" custScaleX="121000" custScaleY="12100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7AA7C370-724B-4255-AFCB-2783E98747B9}" type="pres">
      <dgm:prSet presAssocID="{55E6678F-858E-485A-9158-AD905BC4ABDF}" presName="parTxOnlySpace" presStyleCnt="0"/>
      <dgm:spPr/>
    </dgm:pt>
    <dgm:pt modelId="{9E022CEF-9B88-4F61-A5A9-AA10E465AECE}" type="pres">
      <dgm:prSet presAssocID="{FA453144-33B3-4804-9616-BB9E4D29E3BD}" presName="parTxOnly" presStyleLbl="node1" presStyleIdx="1" presStyleCnt="3" custScaleX="121000" custScaleY="121000" custLinFactNeighborX="8923" custLinFactNeighborY="188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E15AC81A-CCDB-49B4-AEDA-FB92B8B54A74}" type="pres">
      <dgm:prSet presAssocID="{4D33CEE4-5B39-48BC-B6F4-5C4C6AAF813E}" presName="parTxOnlySpace" presStyleCnt="0"/>
      <dgm:spPr/>
    </dgm:pt>
    <dgm:pt modelId="{80D56208-91FA-45E5-A9E7-2002C58533CA}" type="pres">
      <dgm:prSet presAssocID="{FD36D318-7018-40DE-BB9D-4D98E173AF07}" presName="parTxOnly" presStyleLbl="node1" presStyleIdx="2" presStyleCnt="3" custScaleX="121000" custScaleY="12100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745BE7CB-E77A-45A6-9E69-43D7EA52C865}" srcId="{9CD1A8D0-7A45-417E-A2B9-3F6623372030}" destId="{FD36D318-7018-40DE-BB9D-4D98E173AF07}" srcOrd="2" destOrd="0" parTransId="{6A45427C-38C5-4C1A-8AFB-D24C1C149842}" sibTransId="{585EAE2C-61E6-4A24-903F-7FA3425F54AD}"/>
    <dgm:cxn modelId="{18B0FB4E-0630-4C6E-A70C-73BE056672F3}" type="presOf" srcId="{8B3764AE-E620-407B-B815-0580655C1BD1}" destId="{822E7020-5140-48CA-AF25-6D50DCD4B55C}" srcOrd="0" destOrd="0" presId="urn:microsoft.com/office/officeart/2005/8/layout/chevron1"/>
    <dgm:cxn modelId="{E9D002EC-D045-4072-A992-7CE035DE5803}" srcId="{9CD1A8D0-7A45-417E-A2B9-3F6623372030}" destId="{8B3764AE-E620-407B-B815-0580655C1BD1}" srcOrd="0" destOrd="0" parTransId="{44532729-53E4-4746-B468-4498E4A9236D}" sibTransId="{55E6678F-858E-485A-9158-AD905BC4ABDF}"/>
    <dgm:cxn modelId="{7F780CC7-2550-4BFD-BCC0-2C98A3F4FEC8}" type="presOf" srcId="{9CD1A8D0-7A45-417E-A2B9-3F6623372030}" destId="{F11EAA2C-42F3-4E4E-92A7-8D2B9194DFE9}" srcOrd="0" destOrd="0" presId="urn:microsoft.com/office/officeart/2005/8/layout/chevron1"/>
    <dgm:cxn modelId="{9303BCF1-0CC0-483D-BFFE-18F1A27D3E46}" type="presOf" srcId="{FA453144-33B3-4804-9616-BB9E4D29E3BD}" destId="{9E022CEF-9B88-4F61-A5A9-AA10E465AECE}" srcOrd="0" destOrd="0" presId="urn:microsoft.com/office/officeart/2005/8/layout/chevron1"/>
    <dgm:cxn modelId="{A09159C9-480E-415F-8403-1C1CDAEF2D56}" type="presOf" srcId="{FD36D318-7018-40DE-BB9D-4D98E173AF07}" destId="{80D56208-91FA-45E5-A9E7-2002C58533CA}" srcOrd="0" destOrd="0" presId="urn:microsoft.com/office/officeart/2005/8/layout/chevron1"/>
    <dgm:cxn modelId="{B48CA293-78CF-44C3-9725-12279175CCC1}" srcId="{9CD1A8D0-7A45-417E-A2B9-3F6623372030}" destId="{FA453144-33B3-4804-9616-BB9E4D29E3BD}" srcOrd="1" destOrd="0" parTransId="{897C679F-F459-4AEF-A965-074C5CB03CF9}" sibTransId="{4D33CEE4-5B39-48BC-B6F4-5C4C6AAF813E}"/>
    <dgm:cxn modelId="{ABA5C085-0FD3-467D-B15A-8D6EF025F975}" type="presParOf" srcId="{F11EAA2C-42F3-4E4E-92A7-8D2B9194DFE9}" destId="{822E7020-5140-48CA-AF25-6D50DCD4B55C}" srcOrd="0" destOrd="0" presId="urn:microsoft.com/office/officeart/2005/8/layout/chevron1"/>
    <dgm:cxn modelId="{D25BE8DF-2893-4763-942D-B13F7F8191CD}" type="presParOf" srcId="{F11EAA2C-42F3-4E4E-92A7-8D2B9194DFE9}" destId="{7AA7C370-724B-4255-AFCB-2783E98747B9}" srcOrd="1" destOrd="0" presId="urn:microsoft.com/office/officeart/2005/8/layout/chevron1"/>
    <dgm:cxn modelId="{6D7D63EC-C832-4A09-B4B6-E867187C89D8}" type="presParOf" srcId="{F11EAA2C-42F3-4E4E-92A7-8D2B9194DFE9}" destId="{9E022CEF-9B88-4F61-A5A9-AA10E465AECE}" srcOrd="2" destOrd="0" presId="urn:microsoft.com/office/officeart/2005/8/layout/chevron1"/>
    <dgm:cxn modelId="{43843324-A2A4-4E78-AC2C-1042196FA5A4}" type="presParOf" srcId="{F11EAA2C-42F3-4E4E-92A7-8D2B9194DFE9}" destId="{E15AC81A-CCDB-49B4-AEDA-FB92B8B54A74}" srcOrd="3" destOrd="0" presId="urn:microsoft.com/office/officeart/2005/8/layout/chevron1"/>
    <dgm:cxn modelId="{73F939BD-DA23-4892-B421-CDF2331E2EE7}" type="presParOf" srcId="{F11EAA2C-42F3-4E4E-92A7-8D2B9194DFE9}" destId="{80D56208-91FA-45E5-A9E7-2002C58533CA}" srcOrd="4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22E7020-5140-48CA-AF25-6D50DCD4B55C}">
      <dsp:nvSpPr>
        <dsp:cNvPr id="0" name=""/>
        <dsp:cNvSpPr/>
      </dsp:nvSpPr>
      <dsp:spPr>
        <a:xfrm>
          <a:off x="718" y="1166115"/>
          <a:ext cx="3581208" cy="1432483"/>
        </a:xfrm>
        <a:prstGeom prst="chevron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2014" tIns="37338" rIns="37338" bIns="37338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800" kern="1200" dirty="0" smtClean="0">
              <a:latin typeface="黑体" panose="02010609060101010101" pitchFamily="49" charset="-122"/>
              <a:ea typeface="黑体" panose="02010609060101010101" pitchFamily="49" charset="-122"/>
            </a:rPr>
            <a:t>目标制定</a:t>
          </a:r>
          <a:endParaRPr lang="en-US" altLang="zh-CN" sz="2800" kern="1200" dirty="0" smtClean="0">
            <a:latin typeface="黑体" panose="02010609060101010101" pitchFamily="49" charset="-122"/>
            <a:ea typeface="黑体" panose="02010609060101010101" pitchFamily="49" charset="-122"/>
          </a:endParaRPr>
        </a:p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800" kern="1200" dirty="0" smtClean="0">
              <a:latin typeface="黑体" panose="02010609060101010101" pitchFamily="49" charset="-122"/>
              <a:ea typeface="黑体" panose="02010609060101010101" pitchFamily="49" charset="-122"/>
            </a:rPr>
            <a:t>（我打算做什么？）</a:t>
          </a:r>
          <a:endParaRPr lang="zh-CN" altLang="en-US" sz="2800" kern="1200" dirty="0">
            <a:latin typeface="黑体" panose="02010609060101010101" pitchFamily="49" charset="-122"/>
            <a:ea typeface="黑体" panose="02010609060101010101" pitchFamily="49" charset="-122"/>
          </a:endParaRPr>
        </a:p>
      </dsp:txBody>
      <dsp:txXfrm>
        <a:off x="716960" y="1166115"/>
        <a:ext cx="2148725" cy="1432483"/>
      </dsp:txXfrm>
    </dsp:sp>
    <dsp:sp modelId="{9E022CEF-9B88-4F61-A5A9-AA10E465AECE}">
      <dsp:nvSpPr>
        <dsp:cNvPr id="0" name=""/>
        <dsp:cNvSpPr/>
      </dsp:nvSpPr>
      <dsp:spPr>
        <a:xfrm>
          <a:off x="3312368" y="1188431"/>
          <a:ext cx="3581208" cy="1432483"/>
        </a:xfrm>
        <a:prstGeom prst="chevron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6012" tIns="32004" rIns="32004" bIns="32004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b="1" kern="1200" dirty="0" smtClean="0">
              <a:latin typeface="黑体" panose="02010609060101010101" pitchFamily="49" charset="-122"/>
              <a:ea typeface="黑体" panose="02010609060101010101" pitchFamily="49" charset="-122"/>
            </a:rPr>
            <a:t>注意力</a:t>
          </a:r>
          <a:endParaRPr lang="en-US" altLang="zh-CN" sz="2400" b="1" kern="1200" dirty="0" smtClean="0">
            <a:latin typeface="黑体" panose="02010609060101010101" pitchFamily="49" charset="-122"/>
            <a:ea typeface="黑体" panose="02010609060101010101" pitchFamily="49" charset="-122"/>
          </a:endParaRP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b="1" kern="1200" dirty="0" smtClean="0">
              <a:latin typeface="黑体" panose="02010609060101010101" pitchFamily="49" charset="-122"/>
              <a:ea typeface="黑体" panose="02010609060101010101" pitchFamily="49" charset="-122"/>
            </a:rPr>
            <a:t>（我准备点击什么链接？）</a:t>
          </a:r>
          <a:endParaRPr lang="zh-CN" altLang="en-US" sz="2400" b="1" kern="1200" dirty="0">
            <a:latin typeface="黑体" panose="02010609060101010101" pitchFamily="49" charset="-122"/>
            <a:ea typeface="黑体" panose="02010609060101010101" pitchFamily="49" charset="-122"/>
          </a:endParaRPr>
        </a:p>
      </dsp:txBody>
      <dsp:txXfrm>
        <a:off x="4028610" y="1188431"/>
        <a:ext cx="2148725" cy="1432483"/>
      </dsp:txXfrm>
    </dsp:sp>
    <dsp:sp modelId="{80D56208-91FA-45E5-A9E7-2002C58533CA}">
      <dsp:nvSpPr>
        <dsp:cNvPr id="0" name=""/>
        <dsp:cNvSpPr/>
      </dsp:nvSpPr>
      <dsp:spPr>
        <a:xfrm>
          <a:off x="6571200" y="1166115"/>
          <a:ext cx="3581208" cy="1432483"/>
        </a:xfrm>
        <a:prstGeom prst="chevron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4011" tIns="28004" rIns="28004" bIns="28004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100" b="1" kern="1200" dirty="0" smtClean="0">
              <a:latin typeface="黑体" panose="02010609060101010101" pitchFamily="49" charset="-122"/>
              <a:ea typeface="黑体" panose="02010609060101010101" pitchFamily="49" charset="-122"/>
            </a:rPr>
            <a:t>意图</a:t>
          </a:r>
          <a:endParaRPr lang="en-US" altLang="zh-CN" sz="2100" b="1" kern="1200" dirty="0" smtClean="0">
            <a:latin typeface="黑体" panose="02010609060101010101" pitchFamily="49" charset="-122"/>
            <a:ea typeface="黑体" panose="02010609060101010101" pitchFamily="49" charset="-122"/>
          </a:endParaRPr>
        </a:p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100" b="1" kern="1200" dirty="0" smtClean="0">
              <a:latin typeface="黑体" panose="02010609060101010101" pitchFamily="49" charset="-122"/>
              <a:ea typeface="黑体" panose="02010609060101010101" pitchFamily="49" charset="-122"/>
            </a:rPr>
            <a:t>（如何处理当前信息</a:t>
          </a:r>
          <a:r>
            <a:rPr lang="en-US" altLang="zh-CN" sz="2100" b="1" kern="1200" dirty="0" smtClean="0">
              <a:latin typeface="黑体" panose="02010609060101010101" pitchFamily="49" charset="-122"/>
              <a:ea typeface="黑体" panose="02010609060101010101" pitchFamily="49" charset="-122"/>
            </a:rPr>
            <a:t>——</a:t>
          </a:r>
          <a:r>
            <a:rPr lang="zh-CN" altLang="en-US" sz="2100" b="1" kern="1200" dirty="0" smtClean="0">
              <a:latin typeface="黑体" panose="02010609060101010101" pitchFamily="49" charset="-122"/>
              <a:ea typeface="黑体" panose="02010609060101010101" pitchFamily="49" charset="-122"/>
            </a:rPr>
            <a:t>日后处理还是当下解决）</a:t>
          </a:r>
          <a:endParaRPr lang="zh-CN" altLang="en-US" sz="2100" b="1" kern="1200" dirty="0">
            <a:latin typeface="黑体" panose="02010609060101010101" pitchFamily="49" charset="-122"/>
            <a:ea typeface="黑体" panose="02010609060101010101" pitchFamily="49" charset="-122"/>
          </a:endParaRPr>
        </a:p>
      </dsp:txBody>
      <dsp:txXfrm>
        <a:off x="7287442" y="1166115"/>
        <a:ext cx="2148725" cy="143248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5EF3725-0D92-49D9-88BD-0A725DCC5ECA}" type="datetimeFigureOut">
              <a:rPr lang="zh-CN" altLang="en-US" smtClean="0"/>
              <a:t>2013/12/24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2BA8C6-1B8B-494C-881B-33C94A7D207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496360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D534892-2594-4348-9B59-391C3F1BE7C4}" type="datetimeFigureOut">
              <a:rPr lang="zh-CN" altLang="en-US" smtClean="0"/>
              <a:t>2013/12/24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79413" y="685800"/>
            <a:ext cx="609917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BD031C7-A97A-4B3D-B11F-B8701A7D071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42248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首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6"/>
          <p:cNvSpPr/>
          <p:nvPr userDrawn="1"/>
        </p:nvSpPr>
        <p:spPr>
          <a:xfrm>
            <a:off x="775" y="0"/>
            <a:ext cx="12196800" cy="4866468"/>
          </a:xfrm>
          <a:prstGeom prst="rect">
            <a:avLst/>
          </a:prstGeom>
          <a:solidFill>
            <a:srgbClr val="D247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 userDrawn="1"/>
        </p:nvSpPr>
        <p:spPr>
          <a:xfrm>
            <a:off x="9988619" y="464354"/>
            <a:ext cx="1944722" cy="523220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 wrap="square" rtlCol="0" anchor="ctr">
            <a:spAutoFit/>
          </a:bodyPr>
          <a:lstStyle/>
          <a:p>
            <a:pPr algn="r"/>
            <a:r>
              <a:rPr lang="en-US" altLang="zh-CN" sz="2800" dirty="0" smtClean="0">
                <a:solidFill>
                  <a:schemeClr val="bg1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LOGO</a:t>
            </a:r>
            <a:endParaRPr lang="zh-CN" altLang="en-US" sz="2800" dirty="0">
              <a:solidFill>
                <a:schemeClr val="bg1"/>
              </a:solidFill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238077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90962" y="4800600"/>
            <a:ext cx="731901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90962" y="612775"/>
            <a:ext cx="731901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90962" y="5367338"/>
            <a:ext cx="731901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09917" y="6356351"/>
            <a:ext cx="2846282" cy="365125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t>2013/12/24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167770" y="6356351"/>
            <a:ext cx="3862811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742151" y="6356351"/>
            <a:ext cx="2846282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918" y="274638"/>
            <a:ext cx="10978515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918" y="1600201"/>
            <a:ext cx="10978515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917" y="6356351"/>
            <a:ext cx="2846282" cy="365125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t>2013/12/24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7770" y="6356351"/>
            <a:ext cx="3862811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42151" y="6356351"/>
            <a:ext cx="2846282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43804" y="274639"/>
            <a:ext cx="2744629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918" y="274639"/>
            <a:ext cx="803058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917" y="6356351"/>
            <a:ext cx="2846282" cy="365125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t>2013/12/24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7770" y="6356351"/>
            <a:ext cx="3862811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42151" y="6356351"/>
            <a:ext cx="2846282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 userDrawn="1"/>
        </p:nvSpPr>
        <p:spPr>
          <a:xfrm>
            <a:off x="0" y="3645024"/>
            <a:ext cx="12195175" cy="3024336"/>
          </a:xfrm>
          <a:prstGeom prst="rect">
            <a:avLst/>
          </a:prstGeom>
          <a:solidFill>
            <a:srgbClr val="FFF8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 userDrawn="1"/>
        </p:nvSpPr>
        <p:spPr>
          <a:xfrm>
            <a:off x="0" y="6669360"/>
            <a:ext cx="12195175" cy="188640"/>
          </a:xfrm>
          <a:prstGeom prst="rect">
            <a:avLst/>
          </a:prstGeom>
          <a:gradFill>
            <a:gsLst>
              <a:gs pos="0">
                <a:srgbClr val="333134"/>
              </a:gs>
              <a:gs pos="74000">
                <a:srgbClr val="39373A"/>
              </a:gs>
              <a:gs pos="83000">
                <a:srgbClr val="373538"/>
              </a:gs>
              <a:gs pos="100000">
                <a:srgbClr val="363436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 userDrawn="1"/>
        </p:nvSpPr>
        <p:spPr>
          <a:xfrm>
            <a:off x="0" y="0"/>
            <a:ext cx="12195175" cy="3645024"/>
          </a:xfrm>
          <a:prstGeom prst="rect">
            <a:avLst/>
          </a:prstGeom>
          <a:solidFill>
            <a:srgbClr val="D247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66FF"/>
              </a:solidFill>
            </a:endParaRPr>
          </a:p>
        </p:txBody>
      </p:sp>
      <p:sp>
        <p:nvSpPr>
          <p:cNvPr id="16" name="标题 1"/>
          <p:cNvSpPr txBox="1">
            <a:spLocks noChangeArrowheads="1"/>
          </p:cNvSpPr>
          <p:nvPr userDrawn="1"/>
        </p:nvSpPr>
        <p:spPr>
          <a:xfrm>
            <a:off x="4225380" y="1886967"/>
            <a:ext cx="7560839" cy="1470025"/>
          </a:xfrm>
          <a:prstGeom prst="rect">
            <a:avLst/>
          </a:prstGeom>
          <a:ln/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7200" dirty="0" smtClean="0">
                <a:solidFill>
                  <a:schemeClr val="bg1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sym typeface="Impact" pitchFamily="34" charset="0"/>
              </a:rPr>
              <a:t>Thank </a:t>
            </a:r>
            <a:r>
              <a:rPr lang="en-US" altLang="zh-CN" sz="7200" dirty="0" smtClean="0">
                <a:solidFill>
                  <a:schemeClr val="bg1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sym typeface="Impact" pitchFamily="34" charset="0"/>
              </a:rPr>
              <a:t>You</a:t>
            </a:r>
            <a:endParaRPr lang="zh-CN" altLang="en-US" sz="3200" dirty="0">
              <a:solidFill>
                <a:schemeClr val="bg1"/>
              </a:solidFill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196314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0643E-7 -1.19861 L 3.30643E-7 2.59259E-6 L 0.00039 -0.12153 L 3.30643E-7 2.59259E-6 " pathEditMode="relative" rAng="0" ptsTypes="AAAA">
                                      <p:cBhvr>
                                        <p:cTn id="8" dur="6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" y="599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6" grpId="1" animBg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26"/>
          <p:cNvSpPr/>
          <p:nvPr userDrawn="1"/>
        </p:nvSpPr>
        <p:spPr>
          <a:xfrm>
            <a:off x="0" y="0"/>
            <a:ext cx="12199975" cy="6858000"/>
          </a:xfrm>
          <a:prstGeom prst="rect">
            <a:avLst/>
          </a:prstGeom>
          <a:solidFill>
            <a:srgbClr val="FFF8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矩形 42"/>
          <p:cNvSpPr/>
          <p:nvPr userDrawn="1"/>
        </p:nvSpPr>
        <p:spPr>
          <a:xfrm>
            <a:off x="9555559" y="0"/>
            <a:ext cx="1851025" cy="117476"/>
          </a:xfrm>
          <a:prstGeom prst="rect">
            <a:avLst/>
          </a:prstGeom>
          <a:solidFill>
            <a:srgbClr val="D247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3" name="矩形 2"/>
          <p:cNvSpPr/>
          <p:nvPr userDrawn="1"/>
        </p:nvSpPr>
        <p:spPr>
          <a:xfrm>
            <a:off x="596380" y="2376749"/>
            <a:ext cx="3627083" cy="400044"/>
          </a:xfrm>
          <a:prstGeom prst="rect">
            <a:avLst/>
          </a:prstGeom>
          <a:solidFill>
            <a:srgbClr val="D247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 </a:t>
            </a:r>
            <a:endParaRPr lang="zh-CN" altLang="en-US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9" name="矩形 2"/>
          <p:cNvSpPr/>
          <p:nvPr userDrawn="1"/>
        </p:nvSpPr>
        <p:spPr>
          <a:xfrm>
            <a:off x="4300866" y="2376749"/>
            <a:ext cx="3627083" cy="400044"/>
          </a:xfrm>
          <a:prstGeom prst="rect">
            <a:avLst/>
          </a:prstGeom>
          <a:solidFill>
            <a:srgbClr val="D247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 </a:t>
            </a:r>
            <a:endParaRPr lang="zh-CN" altLang="en-US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0" name="矩形 2"/>
          <p:cNvSpPr/>
          <p:nvPr userDrawn="1"/>
        </p:nvSpPr>
        <p:spPr>
          <a:xfrm>
            <a:off x="8005353" y="2376749"/>
            <a:ext cx="3627083" cy="400044"/>
          </a:xfrm>
          <a:prstGeom prst="rect">
            <a:avLst/>
          </a:prstGeom>
          <a:solidFill>
            <a:srgbClr val="D247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 </a:t>
            </a:r>
            <a:endParaRPr lang="zh-CN" altLang="en-US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2" name="TextBox 15"/>
          <p:cNvSpPr txBox="1"/>
          <p:nvPr userDrawn="1"/>
        </p:nvSpPr>
        <p:spPr>
          <a:xfrm>
            <a:off x="698575" y="917206"/>
            <a:ext cx="129614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 smtClean="0">
                <a:solidFill>
                  <a:srgbClr val="FF8500"/>
                </a:solidFill>
                <a:latin typeface="Agency FB" panose="020B0503020202020204" pitchFamily="34" charset="0"/>
                <a:ea typeface="Adobe 宋体 Std L" pitchFamily="18" charset="-122"/>
              </a:rPr>
              <a:t>Chapter</a:t>
            </a:r>
            <a:r>
              <a:rPr lang="en-US" altLang="zh-CN" sz="1600" baseline="0" dirty="0" smtClean="0">
                <a:solidFill>
                  <a:srgbClr val="FF8500"/>
                </a:solidFill>
                <a:latin typeface="Agency FB" panose="020B0503020202020204" pitchFamily="34" charset="0"/>
                <a:ea typeface="Adobe 宋体 Std L" pitchFamily="18" charset="-122"/>
              </a:rPr>
              <a:t> Two</a:t>
            </a:r>
            <a:endParaRPr lang="zh-CN" altLang="en-US" sz="1600" dirty="0">
              <a:solidFill>
                <a:srgbClr val="FF8500"/>
              </a:solidFill>
              <a:latin typeface="Agency FB" panose="020B0503020202020204" pitchFamily="34" charset="0"/>
              <a:ea typeface="Adobe 宋体 Std L" pitchFamily="18" charset="-122"/>
            </a:endParaRPr>
          </a:p>
        </p:txBody>
      </p:sp>
      <p:sp>
        <p:nvSpPr>
          <p:cNvPr id="53" name="文本框 52"/>
          <p:cNvSpPr txBox="1"/>
          <p:nvPr userDrawn="1"/>
        </p:nvSpPr>
        <p:spPr>
          <a:xfrm>
            <a:off x="698575" y="476672"/>
            <a:ext cx="12961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rgbClr val="3B3939"/>
                </a:solidFill>
                <a:ea typeface="微软雅黑"/>
              </a:rPr>
              <a:t>第二章</a:t>
            </a:r>
            <a:endParaRPr lang="zh-CN" altLang="en-US" sz="2400" dirty="0">
              <a:solidFill>
                <a:srgbClr val="3B3939"/>
              </a:solidFill>
              <a:ea typeface="微软雅黑"/>
            </a:endParaRPr>
          </a:p>
        </p:txBody>
      </p:sp>
      <p:sp>
        <p:nvSpPr>
          <p:cNvPr id="54" name="矩形 53"/>
          <p:cNvSpPr/>
          <p:nvPr userDrawn="1"/>
        </p:nvSpPr>
        <p:spPr>
          <a:xfrm>
            <a:off x="9934074" y="186656"/>
            <a:ext cx="1093995" cy="369332"/>
          </a:xfrm>
          <a:prstGeom prst="rect">
            <a:avLst/>
          </a:prstGeom>
        </p:spPr>
        <p:txBody>
          <a:bodyPr/>
          <a:lstStyle/>
          <a:p>
            <a:pPr algn="ctr">
              <a:defRPr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第 </a:t>
            </a:r>
            <a:fld id="{2EEF1883-7A0E-4F66-9932-E581691AD397}" type="slidenum">
              <a: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</a:rPr>
              <a:pPr algn="ctr">
                <a:defRPr/>
              </a:pPr>
              <a:t>‹#›</a:t>
            </a:fld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 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页</a:t>
            </a:r>
          </a:p>
        </p:txBody>
      </p:sp>
      <p:cxnSp>
        <p:nvCxnSpPr>
          <p:cNvPr id="4" name="直接连接符 3"/>
          <p:cNvCxnSpPr/>
          <p:nvPr userDrawn="1"/>
        </p:nvCxnSpPr>
        <p:spPr>
          <a:xfrm>
            <a:off x="9555559" y="555988"/>
            <a:ext cx="1851025" cy="0"/>
          </a:xfrm>
          <a:prstGeom prst="line">
            <a:avLst/>
          </a:prstGeom>
          <a:ln>
            <a:solidFill>
              <a:srgbClr val="D2472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组合 4"/>
          <p:cNvGrpSpPr/>
          <p:nvPr userDrawn="1"/>
        </p:nvGrpSpPr>
        <p:grpSpPr>
          <a:xfrm>
            <a:off x="1077773" y="3202999"/>
            <a:ext cx="2664296" cy="2664296"/>
            <a:chOff x="925401" y="3148271"/>
            <a:chExt cx="2664296" cy="2664296"/>
          </a:xfrm>
        </p:grpSpPr>
        <p:sp>
          <p:nvSpPr>
            <p:cNvPr id="3" name="椭圆 2"/>
            <p:cNvSpPr/>
            <p:nvPr userDrawn="1"/>
          </p:nvSpPr>
          <p:spPr>
            <a:xfrm>
              <a:off x="925401" y="3148271"/>
              <a:ext cx="2664296" cy="2664296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D2472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" name="椭圆 1"/>
            <p:cNvSpPr/>
            <p:nvPr userDrawn="1"/>
          </p:nvSpPr>
          <p:spPr>
            <a:xfrm>
              <a:off x="1069417" y="3292287"/>
              <a:ext cx="2376264" cy="2376264"/>
            </a:xfrm>
            <a:prstGeom prst="ellipse">
              <a:avLst/>
            </a:prstGeom>
            <a:solidFill>
              <a:srgbClr val="D247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1" name="组合 20"/>
          <p:cNvGrpSpPr/>
          <p:nvPr userDrawn="1"/>
        </p:nvGrpSpPr>
        <p:grpSpPr>
          <a:xfrm>
            <a:off x="4782260" y="3202999"/>
            <a:ext cx="2664296" cy="2664296"/>
            <a:chOff x="925401" y="3148271"/>
            <a:chExt cx="2664296" cy="2664296"/>
          </a:xfrm>
        </p:grpSpPr>
        <p:sp>
          <p:nvSpPr>
            <p:cNvPr id="23" name="椭圆 22"/>
            <p:cNvSpPr/>
            <p:nvPr userDrawn="1"/>
          </p:nvSpPr>
          <p:spPr>
            <a:xfrm>
              <a:off x="925401" y="3148271"/>
              <a:ext cx="2664296" cy="2664296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D2472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椭圆 21"/>
            <p:cNvSpPr/>
            <p:nvPr userDrawn="1"/>
          </p:nvSpPr>
          <p:spPr>
            <a:xfrm>
              <a:off x="1069417" y="3292287"/>
              <a:ext cx="2376264" cy="2376264"/>
            </a:xfrm>
            <a:prstGeom prst="ellipse">
              <a:avLst/>
            </a:prstGeom>
            <a:solidFill>
              <a:srgbClr val="D247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4" name="组合 23"/>
          <p:cNvGrpSpPr/>
          <p:nvPr userDrawn="1"/>
        </p:nvGrpSpPr>
        <p:grpSpPr>
          <a:xfrm>
            <a:off x="8486746" y="3202999"/>
            <a:ext cx="2664296" cy="2664296"/>
            <a:chOff x="925401" y="3148271"/>
            <a:chExt cx="2664296" cy="2664296"/>
          </a:xfrm>
        </p:grpSpPr>
        <p:sp>
          <p:nvSpPr>
            <p:cNvPr id="26" name="椭圆 25"/>
            <p:cNvSpPr/>
            <p:nvPr userDrawn="1"/>
          </p:nvSpPr>
          <p:spPr>
            <a:xfrm>
              <a:off x="925401" y="3148271"/>
              <a:ext cx="2664296" cy="2664296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D2472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椭圆 24"/>
            <p:cNvSpPr/>
            <p:nvPr userDrawn="1"/>
          </p:nvSpPr>
          <p:spPr>
            <a:xfrm>
              <a:off x="1069417" y="3292287"/>
              <a:ext cx="2376264" cy="2376264"/>
            </a:xfrm>
            <a:prstGeom prst="ellipse">
              <a:avLst/>
            </a:prstGeom>
            <a:solidFill>
              <a:srgbClr val="D247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28" name="图片 27"/>
          <p:cNvPicPr>
            <a:picLocks noChangeAspect="1"/>
          </p:cNvPicPr>
          <p:nvPr userDrawn="1"/>
        </p:nvPicPr>
        <p:blipFill>
          <a:blip r:embed="rId2" cstate="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9921" y="3815147"/>
            <a:ext cx="1440000" cy="1440000"/>
          </a:xfrm>
          <a:prstGeom prst="rect">
            <a:avLst/>
          </a:prstGeom>
        </p:spPr>
      </p:pic>
      <p:cxnSp>
        <p:nvCxnSpPr>
          <p:cNvPr id="7" name="直接连接符 6"/>
          <p:cNvCxnSpPr/>
          <p:nvPr userDrawn="1"/>
        </p:nvCxnSpPr>
        <p:spPr>
          <a:xfrm>
            <a:off x="596380" y="2308238"/>
            <a:ext cx="3627083" cy="0"/>
          </a:xfrm>
          <a:prstGeom prst="line">
            <a:avLst/>
          </a:prstGeom>
          <a:ln w="19050">
            <a:solidFill>
              <a:srgbClr val="D2472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 userDrawn="1"/>
        </p:nvCxnSpPr>
        <p:spPr>
          <a:xfrm>
            <a:off x="4300867" y="2308238"/>
            <a:ext cx="3627083" cy="0"/>
          </a:xfrm>
          <a:prstGeom prst="line">
            <a:avLst/>
          </a:prstGeom>
          <a:ln w="19050">
            <a:solidFill>
              <a:srgbClr val="D2472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 userDrawn="1"/>
        </p:nvCxnSpPr>
        <p:spPr>
          <a:xfrm>
            <a:off x="8005353" y="2308238"/>
            <a:ext cx="3627083" cy="0"/>
          </a:xfrm>
          <a:prstGeom prst="line">
            <a:avLst/>
          </a:prstGeom>
          <a:ln w="19050">
            <a:solidFill>
              <a:srgbClr val="D2472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8" name="图片 37"/>
          <p:cNvPicPr>
            <a:picLocks noChangeAspect="1"/>
          </p:cNvPicPr>
          <p:nvPr userDrawn="1"/>
        </p:nvPicPr>
        <p:blipFill>
          <a:blip r:embed="rId3" cstate="print"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98894" y="3815146"/>
            <a:ext cx="1440000" cy="1440000"/>
          </a:xfrm>
          <a:prstGeom prst="rect">
            <a:avLst/>
          </a:prstGeom>
        </p:spPr>
      </p:pic>
      <p:pic>
        <p:nvPicPr>
          <p:cNvPr id="40" name="图片 39"/>
          <p:cNvPicPr>
            <a:picLocks noChangeAspect="1"/>
          </p:cNvPicPr>
          <p:nvPr userDrawn="1"/>
        </p:nvPicPr>
        <p:blipFill>
          <a:blip r:embed="rId4" cstate="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4408" y="3815147"/>
            <a:ext cx="1440000" cy="14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24693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0" y="0"/>
            <a:ext cx="12199975" cy="6858000"/>
          </a:xfrm>
          <a:prstGeom prst="rect">
            <a:avLst/>
          </a:prstGeom>
          <a:solidFill>
            <a:srgbClr val="F6F6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矩形 45"/>
          <p:cNvSpPr/>
          <p:nvPr userDrawn="1"/>
        </p:nvSpPr>
        <p:spPr>
          <a:xfrm>
            <a:off x="0" y="0"/>
            <a:ext cx="12199975" cy="6858000"/>
          </a:xfrm>
          <a:prstGeom prst="rect">
            <a:avLst/>
          </a:prstGeom>
          <a:solidFill>
            <a:srgbClr val="FFF8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42"/>
          <p:cNvSpPr/>
          <p:nvPr userDrawn="1"/>
        </p:nvSpPr>
        <p:spPr>
          <a:xfrm>
            <a:off x="9555559" y="0"/>
            <a:ext cx="1851025" cy="117476"/>
          </a:xfrm>
          <a:prstGeom prst="rect">
            <a:avLst/>
          </a:prstGeom>
          <a:solidFill>
            <a:srgbClr val="D247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8" name="矩形 27"/>
          <p:cNvSpPr/>
          <p:nvPr userDrawn="1"/>
        </p:nvSpPr>
        <p:spPr>
          <a:xfrm>
            <a:off x="9934074" y="186656"/>
            <a:ext cx="1093995" cy="369332"/>
          </a:xfrm>
          <a:prstGeom prst="rect">
            <a:avLst/>
          </a:prstGeom>
        </p:spPr>
        <p:txBody>
          <a:bodyPr/>
          <a:lstStyle/>
          <a:p>
            <a:pPr algn="ctr">
              <a:defRPr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第 </a:t>
            </a:r>
            <a:fld id="{2EEF1883-7A0E-4F66-9932-E581691AD397}" type="slidenum">
              <a: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</a:rPr>
              <a:pPr algn="ctr">
                <a:defRPr/>
              </a:pPr>
              <a:t>‹#›</a:t>
            </a:fld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 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页</a:t>
            </a:r>
          </a:p>
        </p:txBody>
      </p:sp>
      <p:cxnSp>
        <p:nvCxnSpPr>
          <p:cNvPr id="29" name="直接连接符 28"/>
          <p:cNvCxnSpPr/>
          <p:nvPr userDrawn="1"/>
        </p:nvCxnSpPr>
        <p:spPr>
          <a:xfrm>
            <a:off x="9555559" y="555988"/>
            <a:ext cx="1851025" cy="0"/>
          </a:xfrm>
          <a:prstGeom prst="line">
            <a:avLst/>
          </a:prstGeom>
          <a:ln>
            <a:solidFill>
              <a:srgbClr val="D2472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156352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 userDrawn="1"/>
        </p:nvSpPr>
        <p:spPr>
          <a:xfrm>
            <a:off x="626567" y="476672"/>
            <a:ext cx="158417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华康俪金黑W8(P)" pitchFamily="34" charset="-122"/>
                <a:ea typeface="华康俪金黑W8(P)" pitchFamily="34" charset="-122"/>
              </a:rPr>
              <a:t>第二章   </a:t>
            </a:r>
            <a:endParaRPr lang="en-US" altLang="zh-CN" sz="2000" dirty="0" smtClean="0">
              <a:solidFill>
                <a:schemeClr val="bg1"/>
              </a:solidFill>
              <a:latin typeface="华康俪金黑W8(P)" pitchFamily="34" charset="-122"/>
              <a:ea typeface="华康俪金黑W8(P)" pitchFamily="34" charset="-122"/>
            </a:endParaRPr>
          </a:p>
          <a:p>
            <a:r>
              <a:rPr lang="zh-CN" altLang="en-US" sz="2000" dirty="0" smtClean="0">
                <a:solidFill>
                  <a:schemeClr val="bg1"/>
                </a:solidFill>
                <a:latin typeface="华康俪金黑W8(P)" pitchFamily="34" charset="-122"/>
                <a:ea typeface="华康俪金黑W8(P)" pitchFamily="34" charset="-122"/>
              </a:rPr>
              <a:t>垃圾</a:t>
            </a:r>
            <a:r>
              <a:rPr lang="zh-CN" altLang="en-US" sz="2000" dirty="0">
                <a:solidFill>
                  <a:schemeClr val="bg1"/>
                </a:solidFill>
                <a:latin typeface="华康俪金黑W8(P)" pitchFamily="34" charset="-122"/>
                <a:ea typeface="华康俪金黑W8(P)" pitchFamily="34" charset="-122"/>
              </a:rPr>
              <a:t>识别术入门</a:t>
            </a:r>
          </a:p>
        </p:txBody>
      </p:sp>
    </p:spTree>
    <p:extLst>
      <p:ext uri="{BB962C8B-B14F-4D97-AF65-F5344CB8AC3E}">
        <p14:creationId xmlns:p14="http://schemas.microsoft.com/office/powerpoint/2010/main" val="37136831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0" y="914326"/>
            <a:ext cx="12198350" cy="108000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/>
          <p:cNvGrpSpPr/>
          <p:nvPr userDrawn="1"/>
        </p:nvGrpSpPr>
        <p:grpSpPr>
          <a:xfrm>
            <a:off x="410743" y="68326"/>
            <a:ext cx="1800000" cy="1800000"/>
            <a:chOff x="925401" y="3148271"/>
            <a:chExt cx="1800000" cy="1800000"/>
          </a:xfrm>
        </p:grpSpPr>
        <p:sp>
          <p:nvSpPr>
            <p:cNvPr id="8" name="椭圆 7"/>
            <p:cNvSpPr/>
            <p:nvPr userDrawn="1"/>
          </p:nvSpPr>
          <p:spPr>
            <a:xfrm>
              <a:off x="925401" y="3148271"/>
              <a:ext cx="1800000" cy="18000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椭圆 8"/>
            <p:cNvSpPr/>
            <p:nvPr userDrawn="1"/>
          </p:nvSpPr>
          <p:spPr>
            <a:xfrm>
              <a:off x="1015401" y="3238271"/>
              <a:ext cx="1620000" cy="1620000"/>
            </a:xfrm>
            <a:prstGeom prst="ellipse">
              <a:avLst/>
            </a:prstGeom>
            <a:solidFill>
              <a:srgbClr val="D247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" name="矩形 5"/>
          <p:cNvSpPr/>
          <p:nvPr userDrawn="1"/>
        </p:nvSpPr>
        <p:spPr>
          <a:xfrm>
            <a:off x="10693812" y="467380"/>
            <a:ext cx="1093995" cy="369332"/>
          </a:xfrm>
          <a:prstGeom prst="rect">
            <a:avLst/>
          </a:prstGeom>
        </p:spPr>
        <p:txBody>
          <a:bodyPr/>
          <a:lstStyle/>
          <a:p>
            <a:pPr algn="ctr">
              <a:defRPr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第 </a:t>
            </a:r>
            <a:fld id="{2EEF1883-7A0E-4F66-9932-E581691AD397}" type="slidenum">
              <a: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</a:rPr>
              <a:pPr algn="ctr">
                <a:defRPr/>
              </a:pPr>
              <a:t>‹#›</a:t>
            </a:fld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 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页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49" r:id="rId5"/>
    <p:sldLayoutId id="2147483650" r:id="rId6"/>
    <p:sldLayoutId id="2147483651" r:id="rId7"/>
    <p:sldLayoutId id="2147483652" r:id="rId8"/>
    <p:sldLayoutId id="2147483653" r:id="rId9"/>
    <p:sldLayoutId id="2147483654" r:id="rId10"/>
    <p:sldLayoutId id="2147483655" r:id="rId11"/>
    <p:sldLayoutId id="2147483656" r:id="rId12"/>
    <p:sldLayoutId id="2147483657" r:id="rId13"/>
    <p:sldLayoutId id="2147483658" r:id="rId14"/>
    <p:sldLayoutId id="2147483659" r:id="rId15"/>
    <p:sldLayoutId id="2147483665" r:id="rId16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78197" y="1772815"/>
            <a:ext cx="10399910" cy="38164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网络素养</a:t>
            </a:r>
            <a:endParaRPr lang="en-US" altLang="zh-CN" sz="8000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en-US" altLang="zh-CN" sz="5400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54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第二章 垃圾识别术入门 </a:t>
            </a:r>
            <a:endParaRPr lang="en-US" altLang="zh-CN" sz="5400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r"/>
            <a:endParaRPr lang="en-US" altLang="zh-CN" sz="54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899375" y="5445224"/>
            <a:ext cx="367240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郑策    教育管理   </a:t>
            </a:r>
            <a:r>
              <a:rPr lang="en-US" altLang="zh-CN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201221010196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50685292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2"/>
          <p:cNvSpPr/>
          <p:nvPr/>
        </p:nvSpPr>
        <p:spPr>
          <a:xfrm>
            <a:off x="596380" y="2376749"/>
            <a:ext cx="3627083" cy="400044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800" kern="1200" dirty="0" smtClean="0">
                <a:solidFill>
                  <a:schemeClr val="bg1"/>
                </a:solidFill>
                <a:latin typeface="Impact" panose="020B0806030902050204" pitchFamily="34" charset="0"/>
                <a:ea typeface="Adobe 宋体 Std L" pitchFamily="18" charset="-122"/>
                <a:cs typeface="+mn-cs"/>
              </a:rPr>
              <a:t>01   </a:t>
            </a: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如何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搜索  如何获知</a:t>
            </a:r>
          </a:p>
        </p:txBody>
      </p:sp>
      <p:sp>
        <p:nvSpPr>
          <p:cNvPr id="15" name="矩形 2"/>
          <p:cNvSpPr/>
          <p:nvPr/>
        </p:nvSpPr>
        <p:spPr>
          <a:xfrm>
            <a:off x="4300866" y="2376749"/>
            <a:ext cx="3627083" cy="400044"/>
          </a:xfrm>
          <a:prstGeom prst="rect">
            <a:avLst/>
          </a:prstGeom>
          <a:solidFill>
            <a:srgbClr val="D247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altLang="zh-CN" dirty="0" smtClean="0">
                <a:solidFill>
                  <a:schemeClr val="bg1"/>
                </a:solidFill>
                <a:latin typeface="Impact" panose="020B0806030902050204" pitchFamily="34" charset="0"/>
                <a:ea typeface="Adobe 宋体 Std L" pitchFamily="18" charset="-122"/>
              </a:rPr>
              <a:t>02   </a:t>
            </a:r>
            <a:r>
              <a:rPr lang="zh-CN" altLang="en-US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调</a:t>
            </a:r>
            <a:r>
              <a:rPr lang="zh-CN" altLang="en-US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适垃圾探测仪</a:t>
            </a:r>
          </a:p>
        </p:txBody>
      </p:sp>
      <p:grpSp>
        <p:nvGrpSpPr>
          <p:cNvPr id="17" name="组合 16"/>
          <p:cNvGrpSpPr/>
          <p:nvPr/>
        </p:nvGrpSpPr>
        <p:grpSpPr>
          <a:xfrm>
            <a:off x="1077773" y="3202999"/>
            <a:ext cx="2664296" cy="2664296"/>
            <a:chOff x="925401" y="3148271"/>
            <a:chExt cx="2664296" cy="2664296"/>
          </a:xfrm>
        </p:grpSpPr>
        <p:sp>
          <p:nvSpPr>
            <p:cNvPr id="18" name="椭圆 17"/>
            <p:cNvSpPr/>
            <p:nvPr userDrawn="1"/>
          </p:nvSpPr>
          <p:spPr>
            <a:xfrm>
              <a:off x="925401" y="3148271"/>
              <a:ext cx="2664296" cy="2664296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椭圆 18"/>
            <p:cNvSpPr/>
            <p:nvPr userDrawn="1"/>
          </p:nvSpPr>
          <p:spPr>
            <a:xfrm>
              <a:off x="1069417" y="3292287"/>
              <a:ext cx="2376264" cy="2376264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4782260" y="3202999"/>
            <a:ext cx="2664296" cy="2664296"/>
            <a:chOff x="925401" y="3148271"/>
            <a:chExt cx="2664296" cy="2664296"/>
          </a:xfrm>
        </p:grpSpPr>
        <p:sp>
          <p:nvSpPr>
            <p:cNvPr id="21" name="椭圆 20"/>
            <p:cNvSpPr/>
            <p:nvPr userDrawn="1"/>
          </p:nvSpPr>
          <p:spPr>
            <a:xfrm>
              <a:off x="925401" y="3148271"/>
              <a:ext cx="2664296" cy="2664296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D2472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椭圆 21"/>
            <p:cNvSpPr/>
            <p:nvPr userDrawn="1"/>
          </p:nvSpPr>
          <p:spPr>
            <a:xfrm>
              <a:off x="1069417" y="3292287"/>
              <a:ext cx="2376264" cy="2376264"/>
            </a:xfrm>
            <a:prstGeom prst="ellipse">
              <a:avLst/>
            </a:prstGeom>
            <a:solidFill>
              <a:srgbClr val="D247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8486746" y="3202999"/>
            <a:ext cx="2664296" cy="2664296"/>
            <a:chOff x="925401" y="3148271"/>
            <a:chExt cx="2664296" cy="2664296"/>
          </a:xfrm>
        </p:grpSpPr>
        <p:sp>
          <p:nvSpPr>
            <p:cNvPr id="24" name="椭圆 23"/>
            <p:cNvSpPr/>
            <p:nvPr userDrawn="1"/>
          </p:nvSpPr>
          <p:spPr>
            <a:xfrm>
              <a:off x="925401" y="3148271"/>
              <a:ext cx="2664296" cy="2664296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椭圆 24"/>
            <p:cNvSpPr/>
            <p:nvPr userDrawn="1"/>
          </p:nvSpPr>
          <p:spPr>
            <a:xfrm>
              <a:off x="1069417" y="3292287"/>
              <a:ext cx="2376264" cy="2376264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26" name="图片 25"/>
          <p:cNvPicPr>
            <a:picLocks noChangeAspect="1"/>
          </p:cNvPicPr>
          <p:nvPr/>
        </p:nvPicPr>
        <p:blipFill>
          <a:blip r:embed="rId2" cstate="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9921" y="3815147"/>
            <a:ext cx="1440000" cy="1440000"/>
          </a:xfrm>
          <a:prstGeom prst="rect">
            <a:avLst/>
          </a:prstGeom>
        </p:spPr>
      </p:pic>
      <p:cxnSp>
        <p:nvCxnSpPr>
          <p:cNvPr id="27" name="直接连接符 26"/>
          <p:cNvCxnSpPr/>
          <p:nvPr/>
        </p:nvCxnSpPr>
        <p:spPr>
          <a:xfrm>
            <a:off x="596380" y="2308238"/>
            <a:ext cx="3627083" cy="0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>
            <a:off x="4300867" y="2308238"/>
            <a:ext cx="3627083" cy="0"/>
          </a:xfrm>
          <a:prstGeom prst="line">
            <a:avLst/>
          </a:prstGeom>
          <a:ln w="19050">
            <a:solidFill>
              <a:srgbClr val="D2472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>
            <a:off x="8005353" y="2308238"/>
            <a:ext cx="3627083" cy="0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" name="图片 29"/>
          <p:cNvPicPr>
            <a:picLocks noChangeAspect="1"/>
          </p:cNvPicPr>
          <p:nvPr/>
        </p:nvPicPr>
        <p:blipFill>
          <a:blip r:embed="rId3" cstate="print"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98894" y="3815146"/>
            <a:ext cx="1440000" cy="1440000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/>
        </p:nvPicPr>
        <p:blipFill>
          <a:blip r:embed="rId4" cstate="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4408" y="3815147"/>
            <a:ext cx="1440000" cy="1440000"/>
          </a:xfrm>
          <a:prstGeom prst="rect">
            <a:avLst/>
          </a:prstGeom>
        </p:spPr>
      </p:pic>
      <p:sp>
        <p:nvSpPr>
          <p:cNvPr id="32" name="矩形 2"/>
          <p:cNvSpPr/>
          <p:nvPr/>
        </p:nvSpPr>
        <p:spPr>
          <a:xfrm>
            <a:off x="8005353" y="2376749"/>
            <a:ext cx="3627083" cy="400044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  <a:latin typeface="Impact" panose="020B0806030902050204" pitchFamily="34" charset="0"/>
                <a:ea typeface="Adobe 宋体 Std L" pitchFamily="18" charset="-122"/>
              </a:rPr>
              <a:t>03   </a:t>
            </a: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信息力：对信息的注意力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243633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TextBox 8"/>
          <p:cNvSpPr txBox="1"/>
          <p:nvPr/>
        </p:nvSpPr>
        <p:spPr>
          <a:xfrm>
            <a:off x="2354759" y="404664"/>
            <a:ext cx="496984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altLang="zh-CN" sz="2200" dirty="0" smtClean="0">
                <a:solidFill>
                  <a:srgbClr val="5F5E5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康俪金黑W8(P)" pitchFamily="34" charset="-122"/>
                <a:ea typeface="华康俪金黑W8(P)" pitchFamily="34" charset="-122"/>
              </a:rPr>
              <a:t>02  </a:t>
            </a:r>
            <a:r>
              <a:rPr lang="zh-CN" altLang="en-US" sz="2200" dirty="0" smtClean="0">
                <a:solidFill>
                  <a:srgbClr val="5F5E5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康俪金黑W8(P)" pitchFamily="34" charset="-122"/>
                <a:ea typeface="华康俪金黑W8(P)" pitchFamily="34" charset="-122"/>
              </a:rPr>
              <a:t>调</a:t>
            </a:r>
            <a:r>
              <a:rPr lang="zh-CN" altLang="en-US" sz="2200" dirty="0">
                <a:solidFill>
                  <a:srgbClr val="5F5E5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康俪金黑W8(P)" pitchFamily="34" charset="-122"/>
                <a:ea typeface="华康俪金黑W8(P)" pitchFamily="34" charset="-122"/>
              </a:rPr>
              <a:t>适垃圾探测仪</a:t>
            </a:r>
          </a:p>
        </p:txBody>
      </p:sp>
      <p:sp>
        <p:nvSpPr>
          <p:cNvPr id="17" name="圆角矩形 16"/>
          <p:cNvSpPr/>
          <p:nvPr/>
        </p:nvSpPr>
        <p:spPr>
          <a:xfrm>
            <a:off x="2354759" y="1253357"/>
            <a:ext cx="9001000" cy="879500"/>
          </a:xfrm>
          <a:prstGeom prst="roundRect">
            <a:avLst>
              <a:gd name="adj" fmla="val 7654"/>
            </a:avLst>
          </a:prstGeom>
          <a:solidFill>
            <a:srgbClr val="D247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400" dirty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每个人心中都应该有一个自动的垃圾探测仪</a:t>
            </a:r>
            <a:endParaRPr lang="en-US" altLang="zh-CN" sz="24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r"/>
            <a:r>
              <a:rPr lang="en-US" altLang="zh-CN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欧内斯特</a:t>
            </a:r>
            <a:r>
              <a:rPr lang="en-US" altLang="zh-CN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·</a:t>
            </a: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海明威（</a:t>
            </a:r>
            <a:r>
              <a:rPr lang="en-US" altLang="zh-CN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1965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endParaRPr lang="en-US" altLang="zh-CN" sz="28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624979" y="2487629"/>
            <a:ext cx="5400600" cy="2016224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03" y="2459564"/>
            <a:ext cx="1454400" cy="1445717"/>
          </a:xfrm>
          <a:prstGeom prst="rect">
            <a:avLst/>
          </a:prstGeom>
        </p:spPr>
      </p:pic>
      <p:sp>
        <p:nvSpPr>
          <p:cNvPr id="24" name="Text Box 44"/>
          <p:cNvSpPr txBox="1">
            <a:spLocks noChangeArrowheads="1"/>
          </p:cNvSpPr>
          <p:nvPr/>
        </p:nvSpPr>
        <p:spPr bwMode="auto">
          <a:xfrm>
            <a:off x="2442092" y="3231250"/>
            <a:ext cx="1766374" cy="6140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3000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indent="457200" defTabSz="720725">
              <a:lnSpc>
                <a:spcPct val="135000"/>
              </a:lnSpc>
              <a:defRPr sz="160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  <a:lvl2pPr defTabSz="720725" eaLnBrk="0" hangingPunct="0">
              <a:defRPr sz="1600">
                <a:latin typeface="Arial" pitchFamily="34" charset="0"/>
                <a:ea typeface="宋体" pitchFamily="2" charset="-122"/>
              </a:defRPr>
            </a:lvl2pPr>
            <a:lvl3pPr defTabSz="720725" eaLnBrk="0" hangingPunct="0">
              <a:defRPr sz="1600">
                <a:latin typeface="Arial" pitchFamily="34" charset="0"/>
                <a:ea typeface="宋体" pitchFamily="2" charset="-122"/>
              </a:defRPr>
            </a:lvl3pPr>
            <a:lvl4pPr defTabSz="720725" eaLnBrk="0" hangingPunct="0">
              <a:defRPr sz="1600">
                <a:latin typeface="Arial" pitchFamily="34" charset="0"/>
                <a:ea typeface="宋体" pitchFamily="2" charset="-122"/>
              </a:defRPr>
            </a:lvl4pPr>
            <a:lvl5pPr defTabSz="720725" eaLnBrk="0" hangingPunct="0">
              <a:defRPr sz="1600">
                <a:latin typeface="Arial" pitchFamily="34" charset="0"/>
                <a:ea typeface="宋体" pitchFamily="2" charset="-122"/>
              </a:defRPr>
            </a:lvl5pPr>
            <a:lvl6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6pPr>
            <a:lvl7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7pPr>
            <a:lvl8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8pPr>
            <a:lvl9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9pPr>
          </a:lstStyle>
          <a:p>
            <a:pPr indent="0" algn="ctr"/>
            <a:r>
              <a:rPr lang="zh-CN" altLang="en-US" sz="2800" b="1" dirty="0" smtClean="0">
                <a:solidFill>
                  <a:srgbClr val="FF0000"/>
                </a:solidFill>
              </a:rPr>
              <a:t>权       威</a:t>
            </a:r>
            <a:endParaRPr lang="en-US" altLang="zh-CN" sz="2800" b="1" dirty="0" smtClean="0">
              <a:solidFill>
                <a:srgbClr val="FF0000"/>
              </a:solidFill>
            </a:endParaRPr>
          </a:p>
        </p:txBody>
      </p:sp>
      <p:sp>
        <p:nvSpPr>
          <p:cNvPr id="26" name="TextBox 6"/>
          <p:cNvSpPr txBox="1"/>
          <p:nvPr/>
        </p:nvSpPr>
        <p:spPr>
          <a:xfrm rot="18836568">
            <a:off x="516379" y="2856039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防</a:t>
            </a:r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骗线索</a:t>
            </a:r>
            <a:endParaRPr 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27" name="直接连接符 26"/>
          <p:cNvCxnSpPr/>
          <p:nvPr/>
        </p:nvCxnSpPr>
        <p:spPr>
          <a:xfrm>
            <a:off x="6241603" y="2919677"/>
            <a:ext cx="5400000" cy="0"/>
          </a:xfrm>
          <a:prstGeom prst="line">
            <a:avLst/>
          </a:prstGeom>
          <a:solidFill>
            <a:schemeClr val="bg1"/>
          </a:solidFill>
          <a:ln w="952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28" name="Text Box 44"/>
          <p:cNvSpPr txBox="1">
            <a:spLocks noChangeArrowheads="1"/>
          </p:cNvSpPr>
          <p:nvPr/>
        </p:nvSpPr>
        <p:spPr bwMode="auto">
          <a:xfrm>
            <a:off x="6241603" y="2374912"/>
            <a:ext cx="4789122" cy="4277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3000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indent="457200" defTabSz="720725">
              <a:lnSpc>
                <a:spcPct val="135000"/>
              </a:lnSpc>
              <a:defRPr sz="160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  <a:lvl2pPr defTabSz="720725" eaLnBrk="0" hangingPunct="0">
              <a:defRPr sz="1600">
                <a:latin typeface="Arial" pitchFamily="34" charset="0"/>
                <a:ea typeface="宋体" pitchFamily="2" charset="-122"/>
              </a:defRPr>
            </a:lvl2pPr>
            <a:lvl3pPr defTabSz="720725" eaLnBrk="0" hangingPunct="0">
              <a:defRPr sz="1600">
                <a:latin typeface="Arial" pitchFamily="34" charset="0"/>
                <a:ea typeface="宋体" pitchFamily="2" charset="-122"/>
              </a:defRPr>
            </a:lvl3pPr>
            <a:lvl4pPr defTabSz="720725" eaLnBrk="0" hangingPunct="0">
              <a:defRPr sz="1600">
                <a:latin typeface="Arial" pitchFamily="34" charset="0"/>
                <a:ea typeface="宋体" pitchFamily="2" charset="-122"/>
              </a:defRPr>
            </a:lvl4pPr>
            <a:lvl5pPr defTabSz="720725" eaLnBrk="0" hangingPunct="0">
              <a:defRPr sz="1600">
                <a:latin typeface="Arial" pitchFamily="34" charset="0"/>
                <a:ea typeface="宋体" pitchFamily="2" charset="-122"/>
              </a:defRPr>
            </a:lvl5pPr>
            <a:lvl6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6pPr>
            <a:lvl7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7pPr>
            <a:lvl8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8pPr>
            <a:lvl9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9pPr>
          </a:lstStyle>
          <a:p>
            <a:pPr indent="0"/>
            <a:r>
              <a:rPr lang="zh-CN" altLang="en-US" sz="1800" b="1" dirty="0">
                <a:solidFill>
                  <a:srgbClr val="D24726"/>
                </a:solidFill>
              </a:rPr>
              <a:t>如何界定权威</a:t>
            </a:r>
            <a:r>
              <a:rPr lang="zh-CN" altLang="en-US" sz="1800" b="1" dirty="0" smtClean="0">
                <a:solidFill>
                  <a:srgbClr val="D24726"/>
                </a:solidFill>
              </a:rPr>
              <a:t>：</a:t>
            </a:r>
            <a:endParaRPr lang="en-US" altLang="zh-CN" sz="1800" b="1" dirty="0" smtClean="0">
              <a:solidFill>
                <a:srgbClr val="D24726"/>
              </a:solidFill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6241603" y="3279717"/>
            <a:ext cx="5400000" cy="33110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q"/>
            </a:pPr>
            <a:r>
              <a:rPr lang="zh-CN" altLang="en-US" sz="2400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研究人员效率索引（著作、被引用次数、所获研究资助、荣誉、奖项等）；</a:t>
            </a:r>
            <a:endParaRPr lang="en-US" sz="2400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marL="285750" lvl="0" indent="-285750">
              <a:lnSpc>
                <a:spcPct val="130000"/>
              </a:lnSpc>
              <a:spcAft>
                <a:spcPts val="600"/>
              </a:spcAft>
              <a:buFont typeface="Wingdings" pitchFamily="2" charset="2"/>
              <a:buChar char="q"/>
            </a:pPr>
            <a:r>
              <a:rPr lang="zh-CN" altLang="en-US" sz="2400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借助软件“</a:t>
            </a:r>
            <a:r>
              <a:rPr lang="en-US" altLang="zh-CN" sz="2400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Publish or Perish</a:t>
            </a:r>
            <a:r>
              <a:rPr lang="zh-CN" altLang="en-US" sz="2400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”；</a:t>
            </a:r>
            <a:endParaRPr lang="en-US" sz="2400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marL="285750" lvl="0" indent="-285750"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q"/>
            </a:pPr>
            <a:r>
              <a:rPr lang="en-US" altLang="zh-CN" sz="2400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H</a:t>
            </a:r>
            <a:r>
              <a:rPr lang="zh-CN" altLang="en-US" sz="2400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因子；</a:t>
            </a:r>
            <a:endParaRPr lang="en-US" altLang="zh-CN" sz="2400" dirty="0" smtClean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marL="285750" lvl="0" indent="-285750"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q"/>
            </a:pPr>
            <a:r>
              <a:rPr lang="zh-CN" altLang="en-US" sz="2400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“三</a:t>
            </a:r>
            <a:r>
              <a:rPr lang="zh-CN" altLang="en-US" sz="24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点定位</a:t>
            </a:r>
            <a:r>
              <a:rPr lang="zh-CN" altLang="en-US" sz="2400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法”：从三个不同的、可信的信息源处验证信息的可靠性。</a:t>
            </a:r>
            <a:endParaRPr lang="en-US" sz="2400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" name="TextBox 26"/>
          <p:cNvSpPr txBox="1"/>
          <p:nvPr/>
        </p:nvSpPr>
        <p:spPr>
          <a:xfrm>
            <a:off x="5305499" y="2055581"/>
            <a:ext cx="69762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dirty="0" smtClean="0">
                <a:ln>
                  <a:solidFill>
                    <a:srgbClr val="D24726"/>
                  </a:solidFill>
                </a:ln>
                <a:solidFill>
                  <a:schemeClr val="bg1"/>
                </a:solidFill>
                <a:effectLst>
                  <a:reflection blurRad="6350" stA="55000" endA="300" endPos="45500" dir="5400000" sy="-100000" algn="bl" rotWithShape="0"/>
                </a:effectLst>
                <a:latin typeface="Arial Black" pitchFamily="34" charset="0"/>
              </a:rPr>
              <a:t>1</a:t>
            </a:r>
            <a:endParaRPr lang="en-US" sz="6000" dirty="0">
              <a:ln>
                <a:solidFill>
                  <a:srgbClr val="D24726"/>
                </a:solidFill>
              </a:ln>
              <a:solidFill>
                <a:schemeClr val="bg1"/>
              </a:solidFill>
              <a:effectLst>
                <a:reflection blurRad="6350" stA="55000" endA="300" endPos="45500" dir="5400000" sy="-100000" algn="bl" rotWithShape="0"/>
              </a:effectLst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43846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24" grpId="0"/>
      <p:bldP spid="28" grpId="0"/>
      <p:bldP spid="2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8"/>
          <p:cNvSpPr txBox="1"/>
          <p:nvPr/>
        </p:nvSpPr>
        <p:spPr>
          <a:xfrm>
            <a:off x="2354759" y="404664"/>
            <a:ext cx="496984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altLang="zh-CN" sz="2200" dirty="0" smtClean="0">
                <a:solidFill>
                  <a:srgbClr val="5F5E5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康俪金黑W8(P)" pitchFamily="34" charset="-122"/>
                <a:ea typeface="华康俪金黑W8(P)" pitchFamily="34" charset="-122"/>
              </a:rPr>
              <a:t>02  </a:t>
            </a:r>
            <a:r>
              <a:rPr lang="zh-CN" altLang="en-US" sz="2200" dirty="0" smtClean="0">
                <a:solidFill>
                  <a:srgbClr val="5F5E5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康俪金黑W8(P)" pitchFamily="34" charset="-122"/>
                <a:ea typeface="华康俪金黑W8(P)" pitchFamily="34" charset="-122"/>
              </a:rPr>
              <a:t>调</a:t>
            </a:r>
            <a:r>
              <a:rPr lang="zh-CN" altLang="en-US" sz="2200" dirty="0">
                <a:solidFill>
                  <a:srgbClr val="5F5E5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康俪金黑W8(P)" pitchFamily="34" charset="-122"/>
                <a:ea typeface="华康俪金黑W8(P)" pitchFamily="34" charset="-122"/>
              </a:rPr>
              <a:t>适垃圾探测仪</a:t>
            </a:r>
          </a:p>
        </p:txBody>
      </p:sp>
      <p:sp>
        <p:nvSpPr>
          <p:cNvPr id="3" name="矩形 2"/>
          <p:cNvSpPr/>
          <p:nvPr/>
        </p:nvSpPr>
        <p:spPr>
          <a:xfrm>
            <a:off x="711424" y="2174310"/>
            <a:ext cx="5400600" cy="2016224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348" y="2146245"/>
            <a:ext cx="1454400" cy="1445717"/>
          </a:xfrm>
          <a:prstGeom prst="rect">
            <a:avLst/>
          </a:prstGeom>
        </p:spPr>
      </p:pic>
      <p:sp>
        <p:nvSpPr>
          <p:cNvPr id="5" name="Text Box 44"/>
          <p:cNvSpPr txBox="1">
            <a:spLocks noChangeArrowheads="1"/>
          </p:cNvSpPr>
          <p:nvPr/>
        </p:nvSpPr>
        <p:spPr bwMode="auto">
          <a:xfrm>
            <a:off x="2354759" y="2917931"/>
            <a:ext cx="2863407" cy="6740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3000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indent="457200" defTabSz="720725">
              <a:lnSpc>
                <a:spcPct val="135000"/>
              </a:lnSpc>
              <a:defRPr sz="160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  <a:lvl2pPr defTabSz="720725" eaLnBrk="0" hangingPunct="0">
              <a:defRPr sz="1600">
                <a:latin typeface="Arial" pitchFamily="34" charset="0"/>
                <a:ea typeface="宋体" pitchFamily="2" charset="-122"/>
              </a:defRPr>
            </a:lvl2pPr>
            <a:lvl3pPr defTabSz="720725" eaLnBrk="0" hangingPunct="0">
              <a:defRPr sz="1600">
                <a:latin typeface="Arial" pitchFamily="34" charset="0"/>
                <a:ea typeface="宋体" pitchFamily="2" charset="-122"/>
              </a:defRPr>
            </a:lvl3pPr>
            <a:lvl4pPr defTabSz="720725" eaLnBrk="0" hangingPunct="0">
              <a:defRPr sz="1600">
                <a:latin typeface="Arial" pitchFamily="34" charset="0"/>
                <a:ea typeface="宋体" pitchFamily="2" charset="-122"/>
              </a:defRPr>
            </a:lvl4pPr>
            <a:lvl5pPr defTabSz="720725" eaLnBrk="0" hangingPunct="0">
              <a:defRPr sz="1600">
                <a:latin typeface="Arial" pitchFamily="34" charset="0"/>
                <a:ea typeface="宋体" pitchFamily="2" charset="-122"/>
              </a:defRPr>
            </a:lvl5pPr>
            <a:lvl6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6pPr>
            <a:lvl7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7pPr>
            <a:lvl8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8pPr>
            <a:lvl9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9pPr>
          </a:lstStyle>
          <a:p>
            <a:pPr indent="0" algn="ctr"/>
            <a:r>
              <a:rPr lang="zh-CN" altLang="en-US" sz="2800" b="1" dirty="0">
                <a:solidFill>
                  <a:srgbClr val="FF0000"/>
                </a:solidFill>
              </a:rPr>
              <a:t>利用搜索引擎</a:t>
            </a:r>
            <a:endParaRPr lang="en-US" altLang="zh-CN" sz="2800" b="1" dirty="0" smtClean="0">
              <a:solidFill>
                <a:srgbClr val="FF0000"/>
              </a:solidFill>
            </a:endParaRPr>
          </a:p>
        </p:txBody>
      </p:sp>
      <p:sp>
        <p:nvSpPr>
          <p:cNvPr id="6" name="TextBox 6"/>
          <p:cNvSpPr txBox="1"/>
          <p:nvPr/>
        </p:nvSpPr>
        <p:spPr>
          <a:xfrm rot="18836568">
            <a:off x="602824" y="2542720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防</a:t>
            </a:r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骗线索</a:t>
            </a:r>
            <a:endParaRPr 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6328048" y="2606358"/>
            <a:ext cx="5400000" cy="0"/>
          </a:xfrm>
          <a:prstGeom prst="line">
            <a:avLst/>
          </a:prstGeom>
          <a:solidFill>
            <a:schemeClr val="bg1"/>
          </a:solidFill>
          <a:ln w="952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8" name="Text Box 44"/>
          <p:cNvSpPr txBox="1">
            <a:spLocks noChangeArrowheads="1"/>
          </p:cNvSpPr>
          <p:nvPr/>
        </p:nvSpPr>
        <p:spPr bwMode="auto">
          <a:xfrm>
            <a:off x="6328048" y="2061593"/>
            <a:ext cx="4789122" cy="4277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3000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indent="457200" defTabSz="720725">
              <a:lnSpc>
                <a:spcPct val="135000"/>
              </a:lnSpc>
              <a:defRPr sz="160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  <a:lvl2pPr defTabSz="720725" eaLnBrk="0" hangingPunct="0">
              <a:defRPr sz="1600">
                <a:latin typeface="Arial" pitchFamily="34" charset="0"/>
                <a:ea typeface="宋体" pitchFamily="2" charset="-122"/>
              </a:defRPr>
            </a:lvl2pPr>
            <a:lvl3pPr defTabSz="720725" eaLnBrk="0" hangingPunct="0">
              <a:defRPr sz="1600">
                <a:latin typeface="Arial" pitchFamily="34" charset="0"/>
                <a:ea typeface="宋体" pitchFamily="2" charset="-122"/>
              </a:defRPr>
            </a:lvl3pPr>
            <a:lvl4pPr defTabSz="720725" eaLnBrk="0" hangingPunct="0">
              <a:defRPr sz="1600">
                <a:latin typeface="Arial" pitchFamily="34" charset="0"/>
                <a:ea typeface="宋体" pitchFamily="2" charset="-122"/>
              </a:defRPr>
            </a:lvl4pPr>
            <a:lvl5pPr defTabSz="720725" eaLnBrk="0" hangingPunct="0">
              <a:defRPr sz="1600">
                <a:latin typeface="Arial" pitchFamily="34" charset="0"/>
                <a:ea typeface="宋体" pitchFamily="2" charset="-122"/>
              </a:defRPr>
            </a:lvl5pPr>
            <a:lvl6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6pPr>
            <a:lvl7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7pPr>
            <a:lvl8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8pPr>
            <a:lvl9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9pPr>
          </a:lstStyle>
          <a:p>
            <a:pPr indent="0"/>
            <a:r>
              <a:rPr lang="zh-CN" altLang="en-US" sz="1800" b="1" dirty="0">
                <a:solidFill>
                  <a:srgbClr val="D24726"/>
                </a:solidFill>
              </a:rPr>
              <a:t>搜索引擎</a:t>
            </a:r>
            <a:r>
              <a:rPr lang="zh-CN" altLang="en-US" sz="1800" b="1" dirty="0" smtClean="0">
                <a:solidFill>
                  <a:srgbClr val="D24726"/>
                </a:solidFill>
              </a:rPr>
              <a:t>观察（</a:t>
            </a:r>
            <a:r>
              <a:rPr lang="en-US" altLang="zh-CN" sz="1800" b="1" dirty="0" smtClean="0">
                <a:solidFill>
                  <a:srgbClr val="D24726"/>
                </a:solidFill>
              </a:rPr>
              <a:t>Search Engine Watch</a:t>
            </a:r>
            <a:r>
              <a:rPr lang="zh-CN" altLang="en-US" sz="1800" b="1" dirty="0" smtClean="0">
                <a:solidFill>
                  <a:srgbClr val="D24726"/>
                </a:solidFill>
              </a:rPr>
              <a:t>）</a:t>
            </a:r>
            <a:endParaRPr lang="en-US" altLang="zh-CN" sz="1800" b="1" dirty="0" smtClean="0">
              <a:solidFill>
                <a:srgbClr val="D24726"/>
              </a:solidFill>
            </a:endParaRPr>
          </a:p>
        </p:txBody>
      </p:sp>
      <p:sp>
        <p:nvSpPr>
          <p:cNvPr id="10" name="TextBox 26"/>
          <p:cNvSpPr txBox="1"/>
          <p:nvPr/>
        </p:nvSpPr>
        <p:spPr>
          <a:xfrm>
            <a:off x="5391944" y="1742262"/>
            <a:ext cx="69762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dirty="0">
                <a:ln>
                  <a:solidFill>
                    <a:srgbClr val="D24726"/>
                  </a:solidFill>
                </a:ln>
                <a:solidFill>
                  <a:schemeClr val="bg1"/>
                </a:solidFill>
                <a:effectLst>
                  <a:reflection blurRad="6350" stA="55000" endA="300" endPos="45500" dir="5400000" sy="-100000" algn="bl" rotWithShape="0"/>
                </a:effectLst>
                <a:latin typeface="Arial Black" pitchFamily="34" charset="0"/>
              </a:rPr>
              <a:t>2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6459215" y="3182422"/>
            <a:ext cx="511256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在你准备相信某一信息之前，先搜索一下！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62399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7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8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9" dur="10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1" presetID="2" presetClass="entr" presetSubtype="1" fill="hold" grpId="0" nodeType="afterEffect" p14:presetBounceEnd="64000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4000">
                                          <p:cBhvr additive="base">
                                            <p:cTn id="13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4000">
                                          <p:cBhvr additive="base">
                                            <p:cTn id="14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5" fill="hold">
                          <p:stCondLst>
                            <p:cond delay="indefinite"/>
                          </p:stCondLst>
                          <p:childTnLst>
                            <p:par>
                              <p:cTn id="1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7" presetID="14" presetClass="entr" presetSubtype="1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19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/>
          <p:bldP spid="8" grpId="0"/>
          <p:bldP spid="11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7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8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9" dur="10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1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5" fill="hold">
                          <p:stCondLst>
                            <p:cond delay="indefinite"/>
                          </p:stCondLst>
                          <p:childTnLst>
                            <p:par>
                              <p:cTn id="1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7" presetID="14" presetClass="entr" presetSubtype="1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19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/>
          <p:bldP spid="8" grpId="0"/>
          <p:bldP spid="11" grpId="0"/>
        </p:bldLst>
      </p:timing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624979" y="2487628"/>
            <a:ext cx="5400600" cy="3029603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03" y="2459564"/>
            <a:ext cx="1454400" cy="1445717"/>
          </a:xfrm>
          <a:prstGeom prst="rect">
            <a:avLst/>
          </a:prstGeom>
        </p:spPr>
      </p:pic>
      <p:sp>
        <p:nvSpPr>
          <p:cNvPr id="11" name="Text Box 44"/>
          <p:cNvSpPr txBox="1">
            <a:spLocks noChangeArrowheads="1"/>
          </p:cNvSpPr>
          <p:nvPr/>
        </p:nvSpPr>
        <p:spPr bwMode="auto">
          <a:xfrm>
            <a:off x="1343545" y="3374565"/>
            <a:ext cx="4223358" cy="12557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3000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indent="457200" defTabSz="720725">
              <a:lnSpc>
                <a:spcPct val="135000"/>
              </a:lnSpc>
              <a:defRPr sz="160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  <a:lvl2pPr defTabSz="720725" eaLnBrk="0" hangingPunct="0">
              <a:defRPr sz="1600">
                <a:latin typeface="Arial" pitchFamily="34" charset="0"/>
                <a:ea typeface="宋体" pitchFamily="2" charset="-122"/>
              </a:defRPr>
            </a:lvl2pPr>
            <a:lvl3pPr defTabSz="720725" eaLnBrk="0" hangingPunct="0">
              <a:defRPr sz="1600">
                <a:latin typeface="Arial" pitchFamily="34" charset="0"/>
                <a:ea typeface="宋体" pitchFamily="2" charset="-122"/>
              </a:defRPr>
            </a:lvl3pPr>
            <a:lvl4pPr defTabSz="720725" eaLnBrk="0" hangingPunct="0">
              <a:defRPr sz="1600">
                <a:latin typeface="Arial" pitchFamily="34" charset="0"/>
                <a:ea typeface="宋体" pitchFamily="2" charset="-122"/>
              </a:defRPr>
            </a:lvl4pPr>
            <a:lvl5pPr defTabSz="720725" eaLnBrk="0" hangingPunct="0">
              <a:defRPr sz="1600">
                <a:latin typeface="Arial" pitchFamily="34" charset="0"/>
                <a:ea typeface="宋体" pitchFamily="2" charset="-122"/>
              </a:defRPr>
            </a:lvl5pPr>
            <a:lvl6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6pPr>
            <a:lvl7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7pPr>
            <a:lvl8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8pPr>
            <a:lvl9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9pPr>
          </a:lstStyle>
          <a:p>
            <a:pPr indent="0" algn="ctr"/>
            <a:r>
              <a:rPr lang="zh-CN" altLang="en-US" sz="2800" b="1" dirty="0">
                <a:solidFill>
                  <a:srgbClr val="FF0000"/>
                </a:solidFill>
              </a:rPr>
              <a:t>吉尔</a:t>
            </a:r>
            <a:r>
              <a:rPr lang="zh-CN" altLang="en-US" sz="2800" b="1" dirty="0" smtClean="0">
                <a:solidFill>
                  <a:srgbClr val="FF0000"/>
                </a:solidFill>
              </a:rPr>
              <a:t>默</a:t>
            </a:r>
            <a:endParaRPr lang="en-US" altLang="zh-CN" sz="2800" b="1" dirty="0" smtClean="0">
              <a:solidFill>
                <a:srgbClr val="FF0000"/>
              </a:solidFill>
            </a:endParaRPr>
          </a:p>
          <a:p>
            <a:pPr indent="0" algn="ctr"/>
            <a:r>
              <a:rPr lang="zh-CN" altLang="en-US" sz="2800" b="1" dirty="0" smtClean="0">
                <a:solidFill>
                  <a:srgbClr val="FF0000"/>
                </a:solidFill>
              </a:rPr>
              <a:t>“消费媒体的五条原则”</a:t>
            </a:r>
            <a:endParaRPr lang="en-US" altLang="zh-CN" sz="2800" b="1" dirty="0" smtClean="0">
              <a:solidFill>
                <a:srgbClr val="FF0000"/>
              </a:solidFill>
            </a:endParaRPr>
          </a:p>
        </p:txBody>
      </p:sp>
      <p:sp>
        <p:nvSpPr>
          <p:cNvPr id="12" name="TextBox 6"/>
          <p:cNvSpPr txBox="1"/>
          <p:nvPr/>
        </p:nvSpPr>
        <p:spPr>
          <a:xfrm rot="18836568">
            <a:off x="516379" y="2856039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防</a:t>
            </a:r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骗线索</a:t>
            </a:r>
            <a:endParaRPr 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6241603" y="2919677"/>
            <a:ext cx="5400000" cy="0"/>
          </a:xfrm>
          <a:prstGeom prst="line">
            <a:avLst/>
          </a:prstGeom>
          <a:solidFill>
            <a:schemeClr val="bg1"/>
          </a:solidFill>
          <a:ln w="952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14" name="Text Box 44"/>
          <p:cNvSpPr txBox="1">
            <a:spLocks noChangeArrowheads="1"/>
          </p:cNvSpPr>
          <p:nvPr/>
        </p:nvSpPr>
        <p:spPr bwMode="auto">
          <a:xfrm>
            <a:off x="6241603" y="2374912"/>
            <a:ext cx="4789122" cy="4277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3000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indent="457200" defTabSz="720725">
              <a:lnSpc>
                <a:spcPct val="135000"/>
              </a:lnSpc>
              <a:defRPr sz="160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  <a:lvl2pPr defTabSz="720725" eaLnBrk="0" hangingPunct="0">
              <a:defRPr sz="1600">
                <a:latin typeface="Arial" pitchFamily="34" charset="0"/>
                <a:ea typeface="宋体" pitchFamily="2" charset="-122"/>
              </a:defRPr>
            </a:lvl2pPr>
            <a:lvl3pPr defTabSz="720725" eaLnBrk="0" hangingPunct="0">
              <a:defRPr sz="1600">
                <a:latin typeface="Arial" pitchFamily="34" charset="0"/>
                <a:ea typeface="宋体" pitchFamily="2" charset="-122"/>
              </a:defRPr>
            </a:lvl3pPr>
            <a:lvl4pPr defTabSz="720725" eaLnBrk="0" hangingPunct="0">
              <a:defRPr sz="1600">
                <a:latin typeface="Arial" pitchFamily="34" charset="0"/>
                <a:ea typeface="宋体" pitchFamily="2" charset="-122"/>
              </a:defRPr>
            </a:lvl4pPr>
            <a:lvl5pPr defTabSz="720725" eaLnBrk="0" hangingPunct="0">
              <a:defRPr sz="1600">
                <a:latin typeface="Arial" pitchFamily="34" charset="0"/>
                <a:ea typeface="宋体" pitchFamily="2" charset="-122"/>
              </a:defRPr>
            </a:lvl5pPr>
            <a:lvl6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6pPr>
            <a:lvl7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7pPr>
            <a:lvl8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8pPr>
            <a:lvl9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9pPr>
          </a:lstStyle>
          <a:p>
            <a:pPr indent="0"/>
            <a:r>
              <a:rPr lang="zh-CN" altLang="en-US" sz="1800" b="1" dirty="0" smtClean="0">
                <a:solidFill>
                  <a:srgbClr val="D24726"/>
                </a:solidFill>
              </a:rPr>
              <a:t>五条原则：</a:t>
            </a:r>
            <a:endParaRPr lang="en-US" altLang="zh-CN" sz="1800" b="1" dirty="0" smtClean="0">
              <a:solidFill>
                <a:srgbClr val="D24726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241603" y="3161726"/>
            <a:ext cx="5400000" cy="31165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q"/>
            </a:pP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保持怀疑</a:t>
            </a:r>
            <a:r>
              <a:rPr lang="zh-CN" altLang="en-US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；</a:t>
            </a:r>
            <a:endParaRPr lang="en-US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marL="285750" lvl="0" indent="-285750">
              <a:lnSpc>
                <a:spcPct val="130000"/>
              </a:lnSpc>
              <a:spcAft>
                <a:spcPts val="600"/>
              </a:spcAft>
              <a:buFont typeface="Wingdings" pitchFamily="2" charset="2"/>
              <a:buChar char="q"/>
            </a:pPr>
            <a:r>
              <a:rPr lang="zh-CN" altLang="en-US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主动判断（面对不可靠的网络信息，不至于愤世嫉俗）；</a:t>
            </a:r>
            <a:endParaRPr lang="en-US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marL="285750" lvl="0" indent="-285750"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q"/>
            </a:pPr>
            <a:r>
              <a:rPr lang="zh-CN" altLang="en-US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开拓思维（鼓励寻找与自己想法相悖的意见）；</a:t>
            </a:r>
            <a:endParaRPr lang="en-US" altLang="zh-CN" dirty="0" smtClean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marL="285750" lvl="0" indent="-285750"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q"/>
            </a:pPr>
            <a:r>
              <a:rPr lang="zh-CN" altLang="en-US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不断追问</a:t>
            </a:r>
            <a:r>
              <a:rPr lang="en-US" altLang="zh-CN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——</a:t>
            </a:r>
            <a:r>
              <a:rPr lang="zh-CN" altLang="en-US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侦探式思维；</a:t>
            </a:r>
            <a:endParaRPr lang="en-US" altLang="zh-CN" dirty="0" smtClean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marL="285750" lvl="0" indent="-285750"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q"/>
            </a:pP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学习媒体</a:t>
            </a:r>
            <a:r>
              <a:rPr lang="zh-CN" altLang="en-US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技能，积极投入社会化媒体，参与到文化的创造中去。</a:t>
            </a:r>
            <a:endParaRPr lang="en-US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TextBox 26"/>
          <p:cNvSpPr txBox="1"/>
          <p:nvPr/>
        </p:nvSpPr>
        <p:spPr>
          <a:xfrm>
            <a:off x="5305499" y="2055581"/>
            <a:ext cx="69762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dirty="0">
                <a:ln>
                  <a:solidFill>
                    <a:srgbClr val="D24726"/>
                  </a:solidFill>
                </a:ln>
                <a:solidFill>
                  <a:schemeClr val="bg1"/>
                </a:solidFill>
                <a:effectLst>
                  <a:reflection blurRad="6350" stA="55000" endA="300" endPos="45500" dir="5400000" sy="-100000" algn="bl" rotWithShape="0"/>
                </a:effectLst>
                <a:latin typeface="Arial Black" pitchFamily="34" charset="0"/>
              </a:rPr>
              <a:t>3</a:t>
            </a:r>
          </a:p>
        </p:txBody>
      </p:sp>
      <p:sp>
        <p:nvSpPr>
          <p:cNvPr id="18" name="TextBox 8"/>
          <p:cNvSpPr txBox="1"/>
          <p:nvPr/>
        </p:nvSpPr>
        <p:spPr>
          <a:xfrm>
            <a:off x="2354759" y="404664"/>
            <a:ext cx="496984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altLang="zh-CN" sz="2200" dirty="0" smtClean="0">
                <a:solidFill>
                  <a:srgbClr val="5F5E5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康俪金黑W8(P)" pitchFamily="34" charset="-122"/>
                <a:ea typeface="华康俪金黑W8(P)" pitchFamily="34" charset="-122"/>
              </a:rPr>
              <a:t>02  </a:t>
            </a:r>
            <a:r>
              <a:rPr lang="zh-CN" altLang="en-US" sz="2200" dirty="0" smtClean="0">
                <a:solidFill>
                  <a:srgbClr val="5F5E5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康俪金黑W8(P)" pitchFamily="34" charset="-122"/>
                <a:ea typeface="华康俪金黑W8(P)" pitchFamily="34" charset="-122"/>
              </a:rPr>
              <a:t>调</a:t>
            </a:r>
            <a:r>
              <a:rPr lang="zh-CN" altLang="en-US" sz="2200" dirty="0">
                <a:solidFill>
                  <a:srgbClr val="5F5E5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康俪金黑W8(P)" pitchFamily="34" charset="-122"/>
                <a:ea typeface="华康俪金黑W8(P)" pitchFamily="34" charset="-122"/>
              </a:rPr>
              <a:t>适垃圾探测仪</a:t>
            </a:r>
          </a:p>
        </p:txBody>
      </p:sp>
    </p:spTree>
    <p:extLst>
      <p:ext uri="{BB962C8B-B14F-4D97-AF65-F5344CB8AC3E}">
        <p14:creationId xmlns:p14="http://schemas.microsoft.com/office/powerpoint/2010/main" val="4000010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7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8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9" dur="10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1" presetID="2" presetClass="entr" presetSubtype="1" fill="hold" grpId="0" nodeType="afterEffect" p14:presetBounceEnd="64000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4000">
                                          <p:cBhvr additive="base">
                                            <p:cTn id="13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4000">
                                          <p:cBhvr additive="base">
                                            <p:cTn id="14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700"/>
                                </p:stCondLst>
                                <p:childTnLst>
                                  <p:par>
                                    <p:cTn id="16" presetID="2" presetClass="entr" presetSubtype="1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1" grpId="0"/>
          <p:bldP spid="14" grpId="0"/>
          <p:bldP spid="15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7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8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9" dur="10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1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700"/>
                                </p:stCondLst>
                                <p:childTnLst>
                                  <p:par>
                                    <p:cTn id="16" presetID="2" presetClass="entr" presetSubtype="1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1" grpId="0"/>
          <p:bldP spid="14" grpId="0"/>
          <p:bldP spid="15" grpId="0"/>
        </p:bldLst>
      </p:timing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2"/>
          <p:cNvSpPr/>
          <p:nvPr/>
        </p:nvSpPr>
        <p:spPr>
          <a:xfrm>
            <a:off x="8005353" y="2376749"/>
            <a:ext cx="3627083" cy="400044"/>
          </a:xfrm>
          <a:prstGeom prst="rect">
            <a:avLst/>
          </a:prstGeom>
          <a:solidFill>
            <a:srgbClr val="D247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800" kern="1200" dirty="0" smtClean="0">
                <a:solidFill>
                  <a:schemeClr val="bg1"/>
                </a:solidFill>
                <a:latin typeface="Impact" panose="020B0806030902050204" pitchFamily="34" charset="0"/>
                <a:ea typeface="Adobe 宋体 Std L" pitchFamily="18" charset="-122"/>
                <a:cs typeface="+mn-cs"/>
              </a:rPr>
              <a:t>03   </a:t>
            </a: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信息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力：对信息的注意力</a:t>
            </a:r>
          </a:p>
        </p:txBody>
      </p:sp>
      <p:grpSp>
        <p:nvGrpSpPr>
          <p:cNvPr id="13" name="组合 12"/>
          <p:cNvGrpSpPr/>
          <p:nvPr/>
        </p:nvGrpSpPr>
        <p:grpSpPr>
          <a:xfrm>
            <a:off x="8486746" y="3202999"/>
            <a:ext cx="2664296" cy="2664296"/>
            <a:chOff x="925401" y="3148271"/>
            <a:chExt cx="2664296" cy="2664296"/>
          </a:xfrm>
        </p:grpSpPr>
        <p:sp>
          <p:nvSpPr>
            <p:cNvPr id="14" name="椭圆 13"/>
            <p:cNvSpPr/>
            <p:nvPr userDrawn="1"/>
          </p:nvSpPr>
          <p:spPr>
            <a:xfrm>
              <a:off x="925401" y="3148271"/>
              <a:ext cx="2664296" cy="2664296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D2472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椭圆 14"/>
            <p:cNvSpPr/>
            <p:nvPr userDrawn="1"/>
          </p:nvSpPr>
          <p:spPr>
            <a:xfrm>
              <a:off x="1069417" y="3292287"/>
              <a:ext cx="2376264" cy="2376264"/>
            </a:xfrm>
            <a:prstGeom prst="ellipse">
              <a:avLst/>
            </a:prstGeom>
            <a:solidFill>
              <a:srgbClr val="D247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6" name="直接连接符 15"/>
          <p:cNvCxnSpPr/>
          <p:nvPr/>
        </p:nvCxnSpPr>
        <p:spPr>
          <a:xfrm>
            <a:off x="8005353" y="2308238"/>
            <a:ext cx="3627083" cy="0"/>
          </a:xfrm>
          <a:prstGeom prst="line">
            <a:avLst/>
          </a:prstGeom>
          <a:ln w="19050">
            <a:solidFill>
              <a:srgbClr val="D2472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8" name="图片 17"/>
          <p:cNvPicPr>
            <a:picLocks noChangeAspect="1"/>
          </p:cNvPicPr>
          <p:nvPr/>
        </p:nvPicPr>
        <p:blipFill>
          <a:blip r:embed="rId2" cstate="print"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98894" y="3815146"/>
            <a:ext cx="1440000" cy="1440000"/>
          </a:xfrm>
          <a:prstGeom prst="rect">
            <a:avLst/>
          </a:prstGeom>
        </p:spPr>
      </p:pic>
      <p:grpSp>
        <p:nvGrpSpPr>
          <p:cNvPr id="25" name="组合 24"/>
          <p:cNvGrpSpPr/>
          <p:nvPr/>
        </p:nvGrpSpPr>
        <p:grpSpPr>
          <a:xfrm>
            <a:off x="1077773" y="3202999"/>
            <a:ext cx="2664296" cy="2664296"/>
            <a:chOff x="925401" y="3148271"/>
            <a:chExt cx="2664296" cy="2664296"/>
          </a:xfrm>
        </p:grpSpPr>
        <p:sp>
          <p:nvSpPr>
            <p:cNvPr id="26" name="椭圆 25"/>
            <p:cNvSpPr/>
            <p:nvPr userDrawn="1"/>
          </p:nvSpPr>
          <p:spPr>
            <a:xfrm>
              <a:off x="925401" y="3148271"/>
              <a:ext cx="2664296" cy="2664296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椭圆 26"/>
            <p:cNvSpPr/>
            <p:nvPr userDrawn="1"/>
          </p:nvSpPr>
          <p:spPr>
            <a:xfrm>
              <a:off x="1069417" y="3292287"/>
              <a:ext cx="2376264" cy="2376264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28" name="图片 27"/>
          <p:cNvPicPr>
            <a:picLocks noChangeAspect="1"/>
          </p:cNvPicPr>
          <p:nvPr/>
        </p:nvPicPr>
        <p:blipFill>
          <a:blip r:embed="rId3" cstate="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9921" y="3815147"/>
            <a:ext cx="1440000" cy="1440000"/>
          </a:xfrm>
          <a:prstGeom prst="rect">
            <a:avLst/>
          </a:prstGeom>
        </p:spPr>
      </p:pic>
      <p:cxnSp>
        <p:nvCxnSpPr>
          <p:cNvPr id="29" name="直接连接符 28"/>
          <p:cNvCxnSpPr/>
          <p:nvPr/>
        </p:nvCxnSpPr>
        <p:spPr>
          <a:xfrm>
            <a:off x="596380" y="2308238"/>
            <a:ext cx="3627083" cy="0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矩形 2"/>
          <p:cNvSpPr/>
          <p:nvPr/>
        </p:nvSpPr>
        <p:spPr>
          <a:xfrm>
            <a:off x="4300866" y="2376749"/>
            <a:ext cx="3627083" cy="400044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altLang="zh-CN" dirty="0" smtClean="0">
                <a:solidFill>
                  <a:schemeClr val="bg1"/>
                </a:solidFill>
                <a:latin typeface="Impact" panose="020B0806030902050204" pitchFamily="34" charset="0"/>
                <a:ea typeface="Adobe 宋体 Std L" pitchFamily="18" charset="-122"/>
              </a:rPr>
              <a:t>02   </a:t>
            </a:r>
            <a:r>
              <a:rPr lang="zh-CN" altLang="en-US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调</a:t>
            </a:r>
            <a:r>
              <a:rPr lang="zh-CN" altLang="en-US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适垃圾探测仪</a:t>
            </a:r>
          </a:p>
        </p:txBody>
      </p:sp>
      <p:grpSp>
        <p:nvGrpSpPr>
          <p:cNvPr id="31" name="组合 30"/>
          <p:cNvGrpSpPr/>
          <p:nvPr/>
        </p:nvGrpSpPr>
        <p:grpSpPr>
          <a:xfrm>
            <a:off x="4782260" y="3202999"/>
            <a:ext cx="2664296" cy="2664296"/>
            <a:chOff x="925401" y="3148271"/>
            <a:chExt cx="2664296" cy="2664296"/>
          </a:xfrm>
        </p:grpSpPr>
        <p:sp>
          <p:nvSpPr>
            <p:cNvPr id="32" name="椭圆 31"/>
            <p:cNvSpPr/>
            <p:nvPr userDrawn="1"/>
          </p:nvSpPr>
          <p:spPr>
            <a:xfrm>
              <a:off x="925401" y="3148271"/>
              <a:ext cx="2664296" cy="2664296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椭圆 32"/>
            <p:cNvSpPr/>
            <p:nvPr userDrawn="1"/>
          </p:nvSpPr>
          <p:spPr>
            <a:xfrm>
              <a:off x="1069417" y="3292287"/>
              <a:ext cx="2376264" cy="2376264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34" name="直接连接符 33"/>
          <p:cNvCxnSpPr/>
          <p:nvPr/>
        </p:nvCxnSpPr>
        <p:spPr>
          <a:xfrm>
            <a:off x="4300867" y="2308238"/>
            <a:ext cx="3627083" cy="0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/>
          <p:cNvPicPr>
            <a:picLocks noChangeAspect="1"/>
          </p:cNvPicPr>
          <p:nvPr/>
        </p:nvPicPr>
        <p:blipFill>
          <a:blip r:embed="rId4" cstate="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4408" y="3815147"/>
            <a:ext cx="1440000" cy="1440000"/>
          </a:xfrm>
          <a:prstGeom prst="rect">
            <a:avLst/>
          </a:prstGeom>
        </p:spPr>
      </p:pic>
      <p:sp>
        <p:nvSpPr>
          <p:cNvPr id="21" name="矩形 2"/>
          <p:cNvSpPr/>
          <p:nvPr/>
        </p:nvSpPr>
        <p:spPr>
          <a:xfrm>
            <a:off x="596380" y="2376749"/>
            <a:ext cx="3627083" cy="400044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800" kern="1200" dirty="0" smtClean="0">
                <a:solidFill>
                  <a:schemeClr val="bg1"/>
                </a:solidFill>
                <a:latin typeface="Impact" panose="020B0806030902050204" pitchFamily="34" charset="0"/>
                <a:ea typeface="Adobe 宋体 Std L" pitchFamily="18" charset="-122"/>
                <a:cs typeface="+mn-cs"/>
              </a:rPr>
              <a:t>01   </a:t>
            </a: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如何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搜索  如何获知</a:t>
            </a:r>
          </a:p>
        </p:txBody>
      </p:sp>
    </p:spTree>
    <p:extLst>
      <p:ext uri="{BB962C8B-B14F-4D97-AF65-F5344CB8AC3E}">
        <p14:creationId xmlns:p14="http://schemas.microsoft.com/office/powerpoint/2010/main" val="40955395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8"/>
          <p:cNvSpPr txBox="1"/>
          <p:nvPr/>
        </p:nvSpPr>
        <p:spPr>
          <a:xfrm>
            <a:off x="2354759" y="404664"/>
            <a:ext cx="496984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dirty="0" smtClean="0">
                <a:solidFill>
                  <a:srgbClr val="5F5E5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康俪金黑W8(P)" pitchFamily="34" charset="-122"/>
                <a:ea typeface="华康俪金黑W8(P)" pitchFamily="34" charset="-122"/>
              </a:rPr>
              <a:t>03  </a:t>
            </a:r>
            <a:r>
              <a:rPr lang="zh-CN" altLang="en-US" sz="2200" dirty="0">
                <a:solidFill>
                  <a:srgbClr val="5F5E5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康俪金黑W8(P)" pitchFamily="34" charset="-122"/>
                <a:ea typeface="华康俪金黑W8(P)" pitchFamily="34" charset="-122"/>
              </a:rPr>
              <a:t>信息力：对信息的注意力</a:t>
            </a:r>
          </a:p>
        </p:txBody>
      </p:sp>
      <p:sp>
        <p:nvSpPr>
          <p:cNvPr id="18" name="圆角矩形 17"/>
          <p:cNvSpPr/>
          <p:nvPr/>
        </p:nvSpPr>
        <p:spPr>
          <a:xfrm>
            <a:off x="2354759" y="1253356"/>
            <a:ext cx="9001000" cy="2391667"/>
          </a:xfrm>
          <a:prstGeom prst="roundRect">
            <a:avLst>
              <a:gd name="adj" fmla="val 7654"/>
            </a:avLst>
          </a:prstGeom>
          <a:solidFill>
            <a:srgbClr val="D247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400" dirty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在信息极丰富的世界里，信息之充裕的反面是一种匮乏：对信息所消耗的东西的匮乏。而信息会消耗什么呢？这很明显：它消耗信息接受者的注意力。因此，信息的丰富带来了注意力的短缺，人们因此必须高效地在过多的信息之中分配注意力。</a:t>
            </a:r>
            <a:endParaRPr lang="en-US" altLang="zh-CN" sz="24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r"/>
            <a:r>
              <a:rPr lang="en-US" altLang="zh-CN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赫伯特</a:t>
            </a:r>
            <a:r>
              <a:rPr lang="en-US" altLang="zh-CN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·</a:t>
            </a: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西蒙（</a:t>
            </a:r>
            <a:r>
              <a:rPr lang="en-US" altLang="zh-CN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1971</a:t>
            </a: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endParaRPr lang="en-US" altLang="zh-CN" sz="28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098" name="Picture 2" descr="C:\Users\Administrator.PCOS-20130219TI\Desktop\QQ图片2013122313315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0583" y="4091731"/>
            <a:ext cx="1371600" cy="1276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C:\Users\Administrator.PCOS-20130219TI\Desktop\QQ图片20131223133225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02831" y="4120716"/>
            <a:ext cx="1302606" cy="12241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C:\Users\Administrator.PCOS-20130219TI\Desktop\QQ图片20131223133627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63071" y="4091731"/>
            <a:ext cx="1209675" cy="1152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1" name="Picture 5" descr="C:\Users\Administrator.PCOS-20130219TI\Desktop\u=3073236046,1213983622&amp;fm=21&amp;gp=0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39335" y="4071937"/>
            <a:ext cx="1296144" cy="12961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9195519" y="4314407"/>
            <a:ext cx="259228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dirty="0" smtClean="0"/>
              <a:t>……</a:t>
            </a:r>
            <a:endParaRPr lang="zh-CN" altLang="en-US" sz="4800" dirty="0"/>
          </a:p>
        </p:txBody>
      </p:sp>
    </p:spTree>
    <p:extLst>
      <p:ext uri="{BB962C8B-B14F-4D97-AF65-F5344CB8AC3E}">
        <p14:creationId xmlns:p14="http://schemas.microsoft.com/office/powerpoint/2010/main" val="7467479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5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5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extBox 8"/>
          <p:cNvSpPr txBox="1"/>
          <p:nvPr/>
        </p:nvSpPr>
        <p:spPr>
          <a:xfrm>
            <a:off x="2354759" y="404664"/>
            <a:ext cx="496984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dirty="0" smtClean="0">
                <a:solidFill>
                  <a:srgbClr val="5F5E5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康俪金黑W8(P)" pitchFamily="34" charset="-122"/>
                <a:ea typeface="华康俪金黑W8(P)" pitchFamily="34" charset="-122"/>
              </a:rPr>
              <a:t>03  </a:t>
            </a:r>
            <a:r>
              <a:rPr lang="zh-CN" altLang="en-US" sz="2200" dirty="0">
                <a:solidFill>
                  <a:srgbClr val="5F5E5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康俪金黑W8(P)" pitchFamily="34" charset="-122"/>
                <a:ea typeface="华康俪金黑W8(P)" pitchFamily="34" charset="-122"/>
              </a:rPr>
              <a:t>信息力：对信息的注意力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2570783" y="1486525"/>
            <a:ext cx="9001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如何安排你的注意力？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aphicFrame>
        <p:nvGraphicFramePr>
          <p:cNvPr id="6" name="图示 5"/>
          <p:cNvGraphicFramePr/>
          <p:nvPr>
            <p:extLst>
              <p:ext uri="{D42A27DB-BD31-4B8C-83A1-F6EECF244321}">
                <p14:modId xmlns:p14="http://schemas.microsoft.com/office/powerpoint/2010/main" val="2482786114"/>
              </p:ext>
            </p:extLst>
          </p:nvPr>
        </p:nvGraphicFramePr>
        <p:xfrm>
          <a:off x="1130623" y="2492896"/>
          <a:ext cx="10153128" cy="376471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8626367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6" grpId="0">
        <p:bldAsOne/>
      </p:bldGraphic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75788674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airplan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/>
        </p:nvSpPr>
        <p:spPr>
          <a:xfrm>
            <a:off x="966311" y="6165304"/>
            <a:ext cx="10985808" cy="99011"/>
          </a:xfrm>
          <a:prstGeom prst="rect">
            <a:avLst/>
          </a:prstGeom>
          <a:solidFill>
            <a:srgbClr val="D247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D24726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98575" y="476672"/>
            <a:ext cx="122413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作者简介</a:t>
            </a:r>
            <a:endParaRPr lang="zh-CN" altLang="en-US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1922711" y="1964611"/>
            <a:ext cx="9217024" cy="3582397"/>
            <a:chOff x="8167815" y="1516287"/>
            <a:chExt cx="3330371" cy="1998222"/>
          </a:xfrm>
        </p:grpSpPr>
        <p:sp>
          <p:nvSpPr>
            <p:cNvPr id="25" name="任意多边形 24"/>
            <p:cNvSpPr/>
            <p:nvPr/>
          </p:nvSpPr>
          <p:spPr>
            <a:xfrm>
              <a:off x="8167817" y="1516287"/>
              <a:ext cx="3330369" cy="1998222"/>
            </a:xfrm>
            <a:custGeom>
              <a:avLst/>
              <a:gdLst>
                <a:gd name="connsiteX0" fmla="*/ 0 w 3330369"/>
                <a:gd name="connsiteY0" fmla="*/ 0 h 1998222"/>
                <a:gd name="connsiteX1" fmla="*/ 3330369 w 3330369"/>
                <a:gd name="connsiteY1" fmla="*/ 0 h 1998222"/>
                <a:gd name="connsiteX2" fmla="*/ 3330369 w 3330369"/>
                <a:gd name="connsiteY2" fmla="*/ 1998222 h 1998222"/>
                <a:gd name="connsiteX3" fmla="*/ 0 w 3330369"/>
                <a:gd name="connsiteY3" fmla="*/ 1998222 h 1998222"/>
                <a:gd name="connsiteX4" fmla="*/ 0 w 3330369"/>
                <a:gd name="connsiteY4" fmla="*/ 0 h 19982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30369" h="1998222">
                  <a:moveTo>
                    <a:pt x="0" y="0"/>
                  </a:moveTo>
                  <a:lnTo>
                    <a:pt x="3330369" y="0"/>
                  </a:lnTo>
                  <a:lnTo>
                    <a:pt x="3330369" y="1998222"/>
                  </a:lnTo>
                  <a:lnTo>
                    <a:pt x="0" y="199822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24726"/>
            </a:solidFill>
            <a:ln/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spcFirstLastPara="0" vert="horz" wrap="square" lIns="121920" tIns="121920" rIns="121920" bIns="121920" numCol="1" spcCol="1270" anchor="ctr" anchorCtr="0">
              <a:noAutofit/>
            </a:bodyPr>
            <a:lstStyle/>
            <a:p>
              <a:pPr lvl="0" algn="ctr" defTabSz="14224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3200" kern="1200" dirty="0">
                <a:solidFill>
                  <a:srgbClr val="FFFFFF"/>
                </a:solidFill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>
              <a:off x="8167815" y="1628801"/>
              <a:ext cx="3330371" cy="319263"/>
            </a:xfrm>
            <a:prstGeom prst="rect">
              <a:avLst/>
            </a:prstGeom>
            <a:solidFill>
              <a:schemeClr val="bg1">
                <a:lumMod val="95000"/>
                <a:alpha val="8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7" name="TextBox 6"/>
            <p:cNvSpPr txBox="1"/>
            <p:nvPr/>
          </p:nvSpPr>
          <p:spPr>
            <a:xfrm>
              <a:off x="8239827" y="1988229"/>
              <a:ext cx="3186352" cy="2126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endPara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4" name="矩形 3"/>
          <p:cNvSpPr/>
          <p:nvPr/>
        </p:nvSpPr>
        <p:spPr>
          <a:xfrm>
            <a:off x="3653782" y="2290841"/>
            <a:ext cx="534105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霍华德</a:t>
            </a:r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·</a:t>
            </a:r>
            <a:r>
              <a:rPr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莱茵戈德</a:t>
            </a:r>
          </a:p>
        </p:txBody>
      </p:sp>
      <p:sp>
        <p:nvSpPr>
          <p:cNvPr id="5" name="矩形 4"/>
          <p:cNvSpPr/>
          <p:nvPr/>
        </p:nvSpPr>
        <p:spPr>
          <a:xfrm>
            <a:off x="2258925" y="2833329"/>
            <a:ext cx="8572651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霍华德</a:t>
            </a:r>
            <a:r>
              <a:rPr lang="en-US" altLang="zh-CN" sz="2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•</a:t>
            </a:r>
            <a:r>
              <a:rPr lang="zh-CN" altLang="en-US" sz="2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莱茵戈德（</a:t>
            </a:r>
            <a:r>
              <a:rPr lang="en-US" altLang="zh-CN" sz="2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Howard Rheingold</a:t>
            </a:r>
            <a:r>
              <a:rPr lang="zh-CN" altLang="en-US" sz="2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lang="en-US" altLang="zh-CN" sz="2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1947—</a:t>
            </a:r>
            <a:r>
              <a:rPr lang="zh-CN" altLang="en-US" sz="2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）：艺术家、作家、编辑、学者。“虚拟社区”概念的提出者。著有</a:t>
            </a:r>
            <a:r>
              <a:rPr lang="en-US" altLang="zh-CN" sz="2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2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虚拟社区</a:t>
            </a:r>
            <a:r>
              <a:rPr lang="en-US" altLang="zh-CN" sz="2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2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2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The Virtual Community</a:t>
            </a:r>
            <a:r>
              <a:rPr lang="zh-CN" altLang="en-US" sz="2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lang="en-US" altLang="zh-CN" sz="2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1993</a:t>
            </a:r>
            <a:r>
              <a:rPr lang="zh-CN" altLang="en-US" sz="2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）与</a:t>
            </a:r>
            <a:r>
              <a:rPr lang="en-US" altLang="zh-CN" sz="2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2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聪明暴民</a:t>
            </a:r>
            <a:r>
              <a:rPr lang="en-US" altLang="zh-CN" sz="2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2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2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Smart Mobs</a:t>
            </a:r>
            <a:r>
              <a:rPr lang="zh-CN" altLang="en-US" sz="2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lang="en-US" altLang="zh-CN" sz="2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2002</a:t>
            </a:r>
            <a:r>
              <a:rPr lang="zh-CN" altLang="en-US" sz="2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）等书</a:t>
            </a:r>
            <a:r>
              <a:rPr lang="zh-CN" altLang="en-US" sz="24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sz="24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9392302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/>
        </p:nvSpPr>
        <p:spPr>
          <a:xfrm>
            <a:off x="966311" y="6165304"/>
            <a:ext cx="10985808" cy="99011"/>
          </a:xfrm>
          <a:prstGeom prst="rect">
            <a:avLst/>
          </a:prstGeom>
          <a:solidFill>
            <a:srgbClr val="D247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D24726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72295" y="306345"/>
            <a:ext cx="122413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本书简介</a:t>
            </a:r>
            <a:endParaRPr lang="zh-CN" altLang="en-US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2282751" y="1378379"/>
            <a:ext cx="9374342" cy="5151458"/>
            <a:chOff x="4504410" y="1516287"/>
            <a:chExt cx="3330370" cy="1998222"/>
          </a:xfrm>
        </p:grpSpPr>
        <p:sp>
          <p:nvSpPr>
            <p:cNvPr id="19" name="任意多边形 18"/>
            <p:cNvSpPr/>
            <p:nvPr/>
          </p:nvSpPr>
          <p:spPr>
            <a:xfrm>
              <a:off x="4504410" y="1516287"/>
              <a:ext cx="3330369" cy="1998222"/>
            </a:xfrm>
            <a:custGeom>
              <a:avLst/>
              <a:gdLst>
                <a:gd name="connsiteX0" fmla="*/ 0 w 3330369"/>
                <a:gd name="connsiteY0" fmla="*/ 0 h 1998222"/>
                <a:gd name="connsiteX1" fmla="*/ 3330369 w 3330369"/>
                <a:gd name="connsiteY1" fmla="*/ 0 h 1998222"/>
                <a:gd name="connsiteX2" fmla="*/ 3330369 w 3330369"/>
                <a:gd name="connsiteY2" fmla="*/ 1998222 h 1998222"/>
                <a:gd name="connsiteX3" fmla="*/ 0 w 3330369"/>
                <a:gd name="connsiteY3" fmla="*/ 1998222 h 1998222"/>
                <a:gd name="connsiteX4" fmla="*/ 0 w 3330369"/>
                <a:gd name="connsiteY4" fmla="*/ 0 h 19982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30369" h="1998222">
                  <a:moveTo>
                    <a:pt x="0" y="0"/>
                  </a:moveTo>
                  <a:lnTo>
                    <a:pt x="3330369" y="0"/>
                  </a:lnTo>
                  <a:lnTo>
                    <a:pt x="3330369" y="1998222"/>
                  </a:lnTo>
                  <a:lnTo>
                    <a:pt x="0" y="199822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D7A2A"/>
            </a:soli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style>
            <a:lnRef idx="0">
              <a:scrgbClr r="0" g="0" b="0"/>
            </a:lnRef>
            <a:fillRef idx="3">
              <a:scrgbClr r="0" g="0" b="0"/>
            </a:fillRef>
            <a:effectRef idx="2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21920" tIns="121920" rIns="121920" bIns="121920" numCol="1" spcCol="1270" anchor="ctr" anchorCtr="0">
              <a:noAutofit/>
            </a:bodyPr>
            <a:lstStyle/>
            <a:p>
              <a:pPr lvl="0" algn="ctr" defTabSz="14224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3200" kern="1200" dirty="0">
                <a:solidFill>
                  <a:srgbClr val="FFFFFF"/>
                </a:solidFill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4504411" y="1628801"/>
              <a:ext cx="3330369" cy="249170"/>
            </a:xfrm>
            <a:prstGeom prst="rect">
              <a:avLst/>
            </a:prstGeom>
            <a:solidFill>
              <a:schemeClr val="bg1">
                <a:lumMod val="95000"/>
                <a:alpha val="8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1" name="TextBox 6"/>
            <p:cNvSpPr txBox="1"/>
            <p:nvPr/>
          </p:nvSpPr>
          <p:spPr>
            <a:xfrm>
              <a:off x="4576419" y="1988229"/>
              <a:ext cx="3186352" cy="2126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endPara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6" name="矩形 5"/>
          <p:cNvSpPr/>
          <p:nvPr/>
        </p:nvSpPr>
        <p:spPr>
          <a:xfrm>
            <a:off x="3866927" y="1758791"/>
            <a:ext cx="669766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《</a:t>
            </a:r>
            <a:r>
              <a:rPr lang="zh-CN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网络素养</a:t>
            </a:r>
            <a:r>
              <a:rPr lang="en-US" altLang="zh-CN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--</a:t>
            </a:r>
            <a:r>
              <a:rPr lang="zh-CN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数字公民</a:t>
            </a:r>
            <a:r>
              <a:rPr lang="en-US" altLang="zh-CN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.</a:t>
            </a:r>
            <a:r>
              <a:rPr lang="zh-CN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集体智慧和联网的力量</a:t>
            </a:r>
            <a:r>
              <a:rPr lang="en-US" altLang="zh-CN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》</a:t>
            </a:r>
          </a:p>
        </p:txBody>
      </p:sp>
      <p:sp>
        <p:nvSpPr>
          <p:cNvPr id="7" name="矩形 6"/>
          <p:cNvSpPr/>
          <p:nvPr/>
        </p:nvSpPr>
        <p:spPr>
          <a:xfrm>
            <a:off x="2570783" y="2637966"/>
            <a:ext cx="8883618" cy="38318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 smtClean="0"/>
              <a:t>       </a:t>
            </a:r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有人</a:t>
            </a: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说</a:t>
            </a:r>
            <a:r>
              <a:rPr lang="en-US" altLang="zh-CN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Google</a:t>
            </a: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让我们变得更笨，有人说</a:t>
            </a:r>
            <a:r>
              <a:rPr lang="en-US" altLang="zh-CN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Facebook</a:t>
            </a: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出卖了我们的隐私，有人说</a:t>
            </a:r>
            <a:r>
              <a:rPr lang="en-US" altLang="zh-CN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Twitter</a:t>
            </a: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将我们的注意力碎片化。在你担忧这些社会化媒体让我们变得“浅薄”的时候，有没问过自己，是否真正地掌握了使用社会化媒体的方式？</a:t>
            </a: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/>
            </a:r>
            <a:b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/>
            </a:r>
            <a:b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这</a:t>
            </a: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书将介绍五种正在改变我们这个世界的素养：注意力、对垃圾信息的识别能力、参与力、协作力和联网智慧。当有足够多的人学会并且能够熟练的使用这些技术之后，将成为真正的数字公民。而健康的新经济、政治、社会、以及文化将会由此出现。而假如这样的素养不能够在我们的社会中得到传播，那么我们将会自我淹没在虚假信息、广告、垃圾信息、噪音和瞎扯当中。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8366814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42591" y="692696"/>
            <a:ext cx="9361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282751" y="1628800"/>
            <a:ext cx="9793088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 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引言：我们为什么需要数字素养？</a:t>
            </a: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 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第一章 关注你的注意力！为何及如何控制你最强大的思维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工具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 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第二章 垃圾识别术入门：如何找到需要的信息及如何辨别信息真伪</a:t>
            </a: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 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第三章 参与的力量</a:t>
            </a: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 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第四章 社会数字指南：集体智慧的科学与艺术</a:t>
            </a: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 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第五章 社会的形状：为什么网络很重要</a:t>
            </a: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 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第六章 （有意识地使用）网络能让你更聪明</a:t>
            </a:r>
          </a:p>
          <a:p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27861262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2"/>
          <p:cNvSpPr/>
          <p:nvPr/>
        </p:nvSpPr>
        <p:spPr>
          <a:xfrm>
            <a:off x="596380" y="2376749"/>
            <a:ext cx="3627083" cy="400044"/>
          </a:xfrm>
          <a:prstGeom prst="rect">
            <a:avLst/>
          </a:prstGeom>
          <a:solidFill>
            <a:srgbClr val="D247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800" kern="1200" dirty="0" smtClean="0">
                <a:solidFill>
                  <a:schemeClr val="bg1"/>
                </a:solidFill>
                <a:latin typeface="Impact" panose="020B0806030902050204" pitchFamily="34" charset="0"/>
                <a:ea typeface="Adobe 宋体 Std L" pitchFamily="18" charset="-122"/>
                <a:cs typeface="+mn-cs"/>
              </a:rPr>
              <a:t>01</a:t>
            </a:r>
            <a:r>
              <a:rPr lang="en-US" altLang="zh-CN" dirty="0" smtClean="0"/>
              <a:t>  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如何搜索  如何获知</a:t>
            </a:r>
          </a:p>
        </p:txBody>
      </p:sp>
      <p:sp>
        <p:nvSpPr>
          <p:cNvPr id="4" name="矩形 2"/>
          <p:cNvSpPr/>
          <p:nvPr/>
        </p:nvSpPr>
        <p:spPr>
          <a:xfrm>
            <a:off x="4300866" y="2376749"/>
            <a:ext cx="3627083" cy="400044"/>
          </a:xfrm>
          <a:prstGeom prst="rect">
            <a:avLst/>
          </a:prstGeom>
          <a:solidFill>
            <a:srgbClr val="D247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altLang="zh-CN" sz="2000" dirty="0" smtClean="0">
                <a:solidFill>
                  <a:schemeClr val="bg1"/>
                </a:solidFill>
                <a:latin typeface="Impact" panose="020B0806030902050204" pitchFamily="34" charset="0"/>
                <a:ea typeface="Adobe 宋体 Std L" pitchFamily="18" charset="-122"/>
              </a:rPr>
              <a:t>02 </a:t>
            </a:r>
            <a:r>
              <a:rPr lang="en-US" altLang="zh-CN" sz="2000" b="1" dirty="0" smtClean="0">
                <a:solidFill>
                  <a:schemeClr val="bg1"/>
                </a:solidFill>
                <a:latin typeface="Impact" panose="020B0806030902050204" pitchFamily="34" charset="0"/>
                <a:ea typeface="Adobe 宋体 Std L" pitchFamily="18" charset="-122"/>
              </a:rPr>
              <a:t> </a:t>
            </a:r>
            <a:r>
              <a:rPr lang="zh-CN" altLang="en-US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调</a:t>
            </a:r>
            <a:r>
              <a:rPr lang="zh-CN" altLang="en-US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适垃圾探测仪</a:t>
            </a:r>
          </a:p>
        </p:txBody>
      </p:sp>
      <p:sp>
        <p:nvSpPr>
          <p:cNvPr id="5" name="矩形 2"/>
          <p:cNvSpPr/>
          <p:nvPr/>
        </p:nvSpPr>
        <p:spPr>
          <a:xfrm>
            <a:off x="8005353" y="2376749"/>
            <a:ext cx="3627083" cy="400044"/>
          </a:xfrm>
          <a:prstGeom prst="rect">
            <a:avLst/>
          </a:prstGeom>
          <a:solidFill>
            <a:srgbClr val="D247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800" kern="1200" dirty="0" smtClean="0">
                <a:solidFill>
                  <a:schemeClr val="bg1"/>
                </a:solidFill>
                <a:latin typeface="Impact" panose="020B0806030902050204" pitchFamily="34" charset="0"/>
                <a:ea typeface="Adobe 宋体 Std L" pitchFamily="18" charset="-122"/>
                <a:cs typeface="+mn-cs"/>
              </a:rPr>
              <a:t>03</a:t>
            </a:r>
            <a:r>
              <a:rPr lang="en-US" altLang="zh-CN" dirty="0" smtClean="0"/>
              <a:t>  </a:t>
            </a: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信息力：对信息的注意力</a:t>
            </a:r>
          </a:p>
        </p:txBody>
      </p:sp>
    </p:spTree>
    <p:extLst>
      <p:ext uri="{BB962C8B-B14F-4D97-AF65-F5344CB8AC3E}">
        <p14:creationId xmlns:p14="http://schemas.microsoft.com/office/powerpoint/2010/main" val="3932913982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2"/>
          <p:cNvSpPr/>
          <p:nvPr/>
        </p:nvSpPr>
        <p:spPr>
          <a:xfrm>
            <a:off x="4300866" y="2376749"/>
            <a:ext cx="3627083" cy="400044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altLang="zh-CN" dirty="0" smtClean="0">
                <a:solidFill>
                  <a:schemeClr val="bg1"/>
                </a:solidFill>
                <a:latin typeface="Impact" panose="020B0806030902050204" pitchFamily="34" charset="0"/>
                <a:ea typeface="Adobe 宋体 Std L" pitchFamily="18" charset="-122"/>
              </a:rPr>
              <a:t>02   </a:t>
            </a:r>
            <a:r>
              <a:rPr lang="zh-CN" altLang="en-US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调</a:t>
            </a:r>
            <a:r>
              <a:rPr lang="zh-CN" altLang="en-US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适垃圾探测仪</a:t>
            </a:r>
          </a:p>
        </p:txBody>
      </p:sp>
      <p:sp>
        <p:nvSpPr>
          <p:cNvPr id="13" name="矩形 2"/>
          <p:cNvSpPr/>
          <p:nvPr/>
        </p:nvSpPr>
        <p:spPr>
          <a:xfrm>
            <a:off x="8005353" y="2376749"/>
            <a:ext cx="3627083" cy="400044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  <a:latin typeface="Impact" panose="020B0806030902050204" pitchFamily="34" charset="0"/>
                <a:ea typeface="Adobe 宋体 Std L" pitchFamily="18" charset="-122"/>
              </a:rPr>
              <a:t>03   </a:t>
            </a: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信息力：对信息的注意力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1077773" y="3202999"/>
            <a:ext cx="2664296" cy="2664296"/>
            <a:chOff x="925401" y="3148271"/>
            <a:chExt cx="2664296" cy="2664296"/>
          </a:xfrm>
        </p:grpSpPr>
        <p:sp>
          <p:nvSpPr>
            <p:cNvPr id="15" name="椭圆 14"/>
            <p:cNvSpPr/>
            <p:nvPr userDrawn="1"/>
          </p:nvSpPr>
          <p:spPr>
            <a:xfrm>
              <a:off x="925401" y="3148271"/>
              <a:ext cx="2664296" cy="2664296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D2472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椭圆 15"/>
            <p:cNvSpPr/>
            <p:nvPr userDrawn="1"/>
          </p:nvSpPr>
          <p:spPr>
            <a:xfrm>
              <a:off x="1069417" y="3292287"/>
              <a:ext cx="2376264" cy="2376264"/>
            </a:xfrm>
            <a:prstGeom prst="ellipse">
              <a:avLst/>
            </a:prstGeom>
            <a:solidFill>
              <a:srgbClr val="D247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4782260" y="3202999"/>
            <a:ext cx="2664296" cy="2664296"/>
            <a:chOff x="925401" y="3148271"/>
            <a:chExt cx="2664296" cy="2664296"/>
          </a:xfrm>
        </p:grpSpPr>
        <p:sp>
          <p:nvSpPr>
            <p:cNvPr id="18" name="椭圆 17"/>
            <p:cNvSpPr/>
            <p:nvPr userDrawn="1"/>
          </p:nvSpPr>
          <p:spPr>
            <a:xfrm>
              <a:off x="925401" y="3148271"/>
              <a:ext cx="2664296" cy="2664296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椭圆 18"/>
            <p:cNvSpPr/>
            <p:nvPr userDrawn="1"/>
          </p:nvSpPr>
          <p:spPr>
            <a:xfrm>
              <a:off x="1069417" y="3292287"/>
              <a:ext cx="2376264" cy="2376264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8486746" y="3202999"/>
            <a:ext cx="2664296" cy="2664296"/>
            <a:chOff x="925401" y="3148271"/>
            <a:chExt cx="2664296" cy="2664296"/>
          </a:xfrm>
        </p:grpSpPr>
        <p:sp>
          <p:nvSpPr>
            <p:cNvPr id="21" name="椭圆 20"/>
            <p:cNvSpPr/>
            <p:nvPr userDrawn="1"/>
          </p:nvSpPr>
          <p:spPr>
            <a:xfrm>
              <a:off x="925401" y="3148271"/>
              <a:ext cx="2664296" cy="2664296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椭圆 21"/>
            <p:cNvSpPr/>
            <p:nvPr userDrawn="1"/>
          </p:nvSpPr>
          <p:spPr>
            <a:xfrm>
              <a:off x="1069417" y="3292287"/>
              <a:ext cx="2376264" cy="2376264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23" name="图片 22"/>
          <p:cNvPicPr>
            <a:picLocks noChangeAspect="1"/>
          </p:cNvPicPr>
          <p:nvPr/>
        </p:nvPicPr>
        <p:blipFill>
          <a:blip r:embed="rId2" cstate="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9921" y="3815147"/>
            <a:ext cx="1440000" cy="1440000"/>
          </a:xfrm>
          <a:prstGeom prst="rect">
            <a:avLst/>
          </a:prstGeom>
        </p:spPr>
      </p:pic>
      <p:cxnSp>
        <p:nvCxnSpPr>
          <p:cNvPr id="24" name="直接连接符 23"/>
          <p:cNvCxnSpPr/>
          <p:nvPr/>
        </p:nvCxnSpPr>
        <p:spPr>
          <a:xfrm>
            <a:off x="596380" y="2308238"/>
            <a:ext cx="3627083" cy="0"/>
          </a:xfrm>
          <a:prstGeom prst="line">
            <a:avLst/>
          </a:prstGeom>
          <a:ln w="19050">
            <a:solidFill>
              <a:srgbClr val="D2472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>
            <a:off x="4300867" y="2308238"/>
            <a:ext cx="3627083" cy="0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>
            <a:off x="8005353" y="2308238"/>
            <a:ext cx="3627083" cy="0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7" name="图片 26"/>
          <p:cNvPicPr>
            <a:picLocks noChangeAspect="1"/>
          </p:cNvPicPr>
          <p:nvPr/>
        </p:nvPicPr>
        <p:blipFill>
          <a:blip r:embed="rId3" cstate="print"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98894" y="3815146"/>
            <a:ext cx="1440000" cy="1440000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4" cstate="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4408" y="3815147"/>
            <a:ext cx="1440000" cy="1440000"/>
          </a:xfrm>
          <a:prstGeom prst="rect">
            <a:avLst/>
          </a:prstGeom>
        </p:spPr>
      </p:pic>
      <p:sp>
        <p:nvSpPr>
          <p:cNvPr id="29" name="矩形 2"/>
          <p:cNvSpPr/>
          <p:nvPr/>
        </p:nvSpPr>
        <p:spPr>
          <a:xfrm>
            <a:off x="596380" y="2376749"/>
            <a:ext cx="3627083" cy="400044"/>
          </a:xfrm>
          <a:prstGeom prst="rect">
            <a:avLst/>
          </a:prstGeom>
          <a:solidFill>
            <a:srgbClr val="D247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800" kern="1200" dirty="0" smtClean="0">
                <a:solidFill>
                  <a:schemeClr val="bg1"/>
                </a:solidFill>
                <a:latin typeface="Impact" panose="020B0806030902050204" pitchFamily="34" charset="0"/>
                <a:ea typeface="Adobe 宋体 Std L" pitchFamily="18" charset="-122"/>
                <a:cs typeface="+mn-cs"/>
              </a:rPr>
              <a:t>01</a:t>
            </a:r>
            <a:r>
              <a:rPr lang="en-US" altLang="zh-CN" dirty="0" smtClean="0"/>
              <a:t>  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如何搜索  如何获知</a:t>
            </a:r>
          </a:p>
        </p:txBody>
      </p:sp>
    </p:spTree>
    <p:extLst>
      <p:ext uri="{BB962C8B-B14F-4D97-AF65-F5344CB8AC3E}">
        <p14:creationId xmlns:p14="http://schemas.microsoft.com/office/powerpoint/2010/main" val="40221484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8"/>
          <p:cNvSpPr txBox="1"/>
          <p:nvPr/>
        </p:nvSpPr>
        <p:spPr>
          <a:xfrm>
            <a:off x="2354759" y="404664"/>
            <a:ext cx="496984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dirty="0" smtClean="0">
                <a:solidFill>
                  <a:srgbClr val="5F5E5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康俪金黑W8(P)" pitchFamily="34" charset="-122"/>
                <a:ea typeface="华康俪金黑W8(P)" pitchFamily="34" charset="-122"/>
              </a:rPr>
              <a:t>01   </a:t>
            </a:r>
            <a:r>
              <a:rPr lang="zh-CN" altLang="en-US" sz="2200" dirty="0" smtClean="0">
                <a:solidFill>
                  <a:srgbClr val="5F5E5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康俪金黑W8(P)" pitchFamily="34" charset="-122"/>
                <a:ea typeface="华康俪金黑W8(P)" pitchFamily="34" charset="-122"/>
              </a:rPr>
              <a:t>如何搜索  如何</a:t>
            </a:r>
            <a:r>
              <a:rPr lang="zh-CN" altLang="en-US" sz="2200" dirty="0">
                <a:solidFill>
                  <a:srgbClr val="5F5E5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康俪金黑W8(P)" pitchFamily="34" charset="-122"/>
                <a:ea typeface="华康俪金黑W8(P)" pitchFamily="34" charset="-122"/>
              </a:rPr>
              <a:t>获知</a:t>
            </a:r>
          </a:p>
        </p:txBody>
      </p:sp>
      <p:sp>
        <p:nvSpPr>
          <p:cNvPr id="18" name="矩形 17"/>
          <p:cNvSpPr/>
          <p:nvPr/>
        </p:nvSpPr>
        <p:spPr>
          <a:xfrm rot="1047274">
            <a:off x="1592502" y="1891588"/>
            <a:ext cx="1370710" cy="37702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zh-CN" altLang="en-US" sz="239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？</a:t>
            </a:r>
            <a:endParaRPr lang="zh-CN" altLang="en-US" sz="239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182824" y="1621428"/>
            <a:ext cx="806489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你会使用搜索引擎么？</a:t>
            </a:r>
            <a:endParaRPr lang="zh-CN" altLang="en-US" sz="4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0" name="Picture 2" descr="C:\Users\Administrator.PCOS-20130219TI\Desktop\QQ图片2013122312014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82824" y="2525821"/>
            <a:ext cx="3096344" cy="1258275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Administrator.PCOS-20130219TI\Desktop\QQ图片2013122312022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15272" y="2525821"/>
            <a:ext cx="3476466" cy="1272090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Administrator.PCOS-20130219TI\Desktop\QQ图片20131223120456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7100" y="4329100"/>
            <a:ext cx="2714085" cy="15121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Administrator.PCOS-20130219TI\Desktop\QQ图片20131223120622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93127" y="4425587"/>
            <a:ext cx="3905250" cy="1323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1690565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5" dur="5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8"/>
          <p:cNvSpPr txBox="1"/>
          <p:nvPr/>
        </p:nvSpPr>
        <p:spPr>
          <a:xfrm>
            <a:off x="2354759" y="404664"/>
            <a:ext cx="496984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dirty="0" smtClean="0">
                <a:solidFill>
                  <a:srgbClr val="5F5E5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康俪金黑W8(P)" pitchFamily="34" charset="-122"/>
                <a:ea typeface="华康俪金黑W8(P)" pitchFamily="34" charset="-122"/>
              </a:rPr>
              <a:t>01   </a:t>
            </a:r>
            <a:r>
              <a:rPr lang="zh-CN" altLang="en-US" sz="2200" dirty="0" smtClean="0">
                <a:solidFill>
                  <a:srgbClr val="5F5E5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康俪金黑W8(P)" pitchFamily="34" charset="-122"/>
                <a:ea typeface="华康俪金黑W8(P)" pitchFamily="34" charset="-122"/>
              </a:rPr>
              <a:t>如何搜索  如何</a:t>
            </a:r>
            <a:r>
              <a:rPr lang="zh-CN" altLang="en-US" sz="2200" dirty="0">
                <a:solidFill>
                  <a:srgbClr val="5F5E5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康俪金黑W8(P)" pitchFamily="34" charset="-122"/>
                <a:ea typeface="华康俪金黑W8(P)" pitchFamily="34" charset="-122"/>
              </a:rPr>
              <a:t>获知</a:t>
            </a:r>
          </a:p>
        </p:txBody>
      </p:sp>
      <p:sp>
        <p:nvSpPr>
          <p:cNvPr id="23" name="圆角矩形 22"/>
          <p:cNvSpPr/>
          <p:nvPr/>
        </p:nvSpPr>
        <p:spPr>
          <a:xfrm>
            <a:off x="2354759" y="1253357"/>
            <a:ext cx="9001000" cy="720080"/>
          </a:xfrm>
          <a:prstGeom prst="roundRect">
            <a:avLst>
              <a:gd name="adj" fmla="val 7654"/>
            </a:avLst>
          </a:prstGeom>
          <a:solidFill>
            <a:srgbClr val="D247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en-US" altLang="zh-CN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如何区分赞助商广告和普通搜索信息？</a:t>
            </a:r>
            <a:endParaRPr lang="en-US" altLang="zh-CN" sz="24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050" name="Picture 2" descr="C:\Users\Administrator.PCOS-20130219TI\Desktop\QQ图片2013122312105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8575" y="1973436"/>
            <a:ext cx="6400800" cy="4581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矩形 2"/>
          <p:cNvSpPr/>
          <p:nvPr/>
        </p:nvSpPr>
        <p:spPr>
          <a:xfrm>
            <a:off x="2198911" y="3645024"/>
            <a:ext cx="936104" cy="36004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2066727" y="4365104"/>
            <a:ext cx="936104" cy="36004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2375099" y="5301208"/>
            <a:ext cx="936104" cy="36004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2666963" y="6191870"/>
            <a:ext cx="936104" cy="36004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051" name="Picture 3" descr="C:\Users\Administrator.PCOS-20130219TI\Desktop\QQ图片2013122312141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98782" y="2813509"/>
            <a:ext cx="3256977" cy="1008112"/>
          </a:xfrm>
          <a:prstGeom prst="rect">
            <a:avLst/>
          </a:prstGeom>
          <a:noFill/>
          <a:ln w="2540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Users\Administrator.PCOS-20130219TI\Desktop\QQ图片20131223121522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6860" y="1902330"/>
            <a:ext cx="6035402" cy="49255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649515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1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4" grpId="0" animBg="1"/>
      <p:bldP spid="25" grpId="0" animBg="1"/>
      <p:bldP spid="2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圆角矩形 14"/>
          <p:cNvSpPr/>
          <p:nvPr/>
        </p:nvSpPr>
        <p:spPr>
          <a:xfrm>
            <a:off x="2354759" y="1253357"/>
            <a:ext cx="9001000" cy="720080"/>
          </a:xfrm>
          <a:prstGeom prst="roundRect">
            <a:avLst>
              <a:gd name="adj" fmla="val 7654"/>
            </a:avLst>
          </a:prstGeom>
          <a:solidFill>
            <a:srgbClr val="D247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400" dirty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2.</a:t>
            </a: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高级搜索</a:t>
            </a:r>
            <a:endParaRPr lang="en-US" altLang="zh-CN" sz="24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6" name="TextBox 8"/>
          <p:cNvSpPr txBox="1"/>
          <p:nvPr/>
        </p:nvSpPr>
        <p:spPr>
          <a:xfrm>
            <a:off x="2354759" y="404664"/>
            <a:ext cx="496984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dirty="0" smtClean="0">
                <a:solidFill>
                  <a:srgbClr val="5F5E5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康俪金黑W8(P)" pitchFamily="34" charset="-122"/>
                <a:ea typeface="华康俪金黑W8(P)" pitchFamily="34" charset="-122"/>
              </a:rPr>
              <a:t>01   </a:t>
            </a:r>
            <a:r>
              <a:rPr lang="zh-CN" altLang="en-US" sz="2200" dirty="0" smtClean="0">
                <a:solidFill>
                  <a:srgbClr val="5F5E5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康俪金黑W8(P)" pitchFamily="34" charset="-122"/>
                <a:ea typeface="华康俪金黑W8(P)" pitchFamily="34" charset="-122"/>
              </a:rPr>
              <a:t>如何搜索  如何</a:t>
            </a:r>
            <a:r>
              <a:rPr lang="zh-CN" altLang="en-US" sz="2200" dirty="0">
                <a:solidFill>
                  <a:srgbClr val="5F5E5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康俪金黑W8(P)" pitchFamily="34" charset="-122"/>
                <a:ea typeface="华康俪金黑W8(P)" pitchFamily="34" charset="-122"/>
              </a:rPr>
              <a:t>获知</a:t>
            </a:r>
          </a:p>
        </p:txBody>
      </p:sp>
      <p:pic>
        <p:nvPicPr>
          <p:cNvPr id="3074" name="Picture 2" descr="C:\Users\Administrator.PCOS-20130219TI\Desktop\QQ图片2013122312254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4519" y="2132856"/>
            <a:ext cx="9073007" cy="4210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Administrator.PCOS-20130219TI\Desktop\QQ图片2013122312260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98775" y="2132856"/>
            <a:ext cx="9323771" cy="4162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071188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CCE8C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CCE8C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CCE8C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6631</TotalTime>
  <Words>699</Words>
  <Application>Microsoft Office PowerPoint</Application>
  <PresentationFormat>自定义</PresentationFormat>
  <Paragraphs>77</Paragraphs>
  <Slides>17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18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user</dc:creator>
  <cp:lastModifiedBy>zc</cp:lastModifiedBy>
  <cp:revision>1738</cp:revision>
  <dcterms:modified xsi:type="dcterms:W3CDTF">2013-12-24T00:48:39Z</dcterms:modified>
</cp:coreProperties>
</file>