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dp" ContentType="image/vnd.ms-photo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61" r:id="rId5"/>
    <p:sldId id="289" r:id="rId6"/>
    <p:sldId id="268" r:id="rId7"/>
    <p:sldId id="293" r:id="rId8"/>
    <p:sldId id="305" r:id="rId9"/>
    <p:sldId id="319" r:id="rId10"/>
    <p:sldId id="265" r:id="rId11"/>
    <p:sldId id="306" r:id="rId12"/>
    <p:sldId id="284" r:id="rId13"/>
    <p:sldId id="297" r:id="rId14"/>
    <p:sldId id="300" r:id="rId15"/>
    <p:sldId id="301" r:id="rId16"/>
    <p:sldId id="302" r:id="rId17"/>
    <p:sldId id="307" r:id="rId18"/>
    <p:sldId id="298" r:id="rId19"/>
    <p:sldId id="308" r:id="rId20"/>
    <p:sldId id="312" r:id="rId21"/>
    <p:sldId id="309" r:id="rId22"/>
    <p:sldId id="292" r:id="rId23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48E93670-9E65-4DF6-8840-DED35024AEEA}">
          <p14:sldIdLst>
            <p14:sldId id="261"/>
            <p14:sldId id="289"/>
            <p14:sldId id="268"/>
            <p14:sldId id="293"/>
            <p14:sldId id="305"/>
            <p14:sldId id="265"/>
            <p14:sldId id="306"/>
            <p14:sldId id="284"/>
            <p14:sldId id="297"/>
            <p14:sldId id="301"/>
            <p14:sldId id="302"/>
            <p14:sldId id="298"/>
            <p14:sldId id="308"/>
            <p14:sldId id="312"/>
            <p14:sldId id="309"/>
            <p14:sldId id="292"/>
            <p14:sldId id="319"/>
            <p14:sldId id="256"/>
            <p14:sldId id="300"/>
            <p14:sldId id="30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D3D4"/>
    <a:srgbClr val="C4F2FE"/>
    <a:srgbClr val="37B5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51" autoAdjust="0"/>
    <p:restoredTop sz="94660"/>
  </p:normalViewPr>
  <p:slideViewPr>
    <p:cSldViewPr snapToGrid="0">
      <p:cViewPr varScale="1">
        <p:scale>
          <a:sx n="95" d="100"/>
          <a:sy n="95" d="100"/>
        </p:scale>
        <p:origin x="102" y="60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46BEDE-76C3-4B61-8574-B88A1F7133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FBE8AA-52C3-4508-A74C-9B5F5222967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FBE8AA-52C3-4508-A74C-9B5F522296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FBE8AA-52C3-4508-A74C-9B5F522296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FBE8AA-52C3-4508-A74C-9B5F522296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FBE8AA-52C3-4508-A74C-9B5F522296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FBE8AA-52C3-4508-A74C-9B5F522296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FBE8AA-52C3-4508-A74C-9B5F522296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FBE8AA-52C3-4508-A74C-9B5F522296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FBE8AA-52C3-4508-A74C-9B5F522296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FBE8AA-52C3-4508-A74C-9B5F522296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FBE8AA-52C3-4508-A74C-9B5F522296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FBE8AA-52C3-4508-A74C-9B5F522296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FBE8AA-52C3-4508-A74C-9B5F522296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FBE8AA-52C3-4508-A74C-9B5F522296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FBE8AA-52C3-4508-A74C-9B5F522296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FBE8AA-52C3-4508-A74C-9B5F522296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FBE8AA-52C3-4508-A74C-9B5F522296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FBE8AA-52C3-4508-A74C-9B5F522296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FBE8AA-52C3-4508-A74C-9B5F522296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FBE8AA-52C3-4508-A74C-9B5F522296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FBE8AA-52C3-4508-A74C-9B5F5222967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tags" Target="../tags/tag4.xml"/><Relationship Id="rId7" Type="http://schemas.openxmlformats.org/officeDocument/2006/relationships/tags" Target="../tags/tag3.xml"/><Relationship Id="rId6" Type="http://schemas.openxmlformats.org/officeDocument/2006/relationships/image" Target="../media/image3.png"/><Relationship Id="rId5" Type="http://schemas.openxmlformats.org/officeDocument/2006/relationships/tags" Target="../tags/tag2.xml"/><Relationship Id="rId4" Type="http://schemas.openxmlformats.org/officeDocument/2006/relationships/image" Target="../media/image2.png"/><Relationship Id="rId3" Type="http://schemas.openxmlformats.org/officeDocument/2006/relationships/tags" Target="../tags/tag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8A32B-6C14-4A1A-AD4B-7E4A7F404B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49411-AE92-4663-ADC7-57909B54A0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8A32B-6C14-4A1A-AD4B-7E4A7F404B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49411-AE92-4663-ADC7-57909B54A0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8A32B-6C14-4A1A-AD4B-7E4A7F404B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49411-AE92-4663-ADC7-57909B54A0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8A32B-6C14-4A1A-AD4B-7E4A7F404B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49411-AE92-4663-ADC7-57909B54A0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8A32B-6C14-4A1A-AD4B-7E4A7F404B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49411-AE92-4663-ADC7-57909B54A0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8A32B-6C14-4A1A-AD4B-7E4A7F404B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49411-AE92-4663-ADC7-57909B54A0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8A32B-6C14-4A1A-AD4B-7E4A7F404B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49411-AE92-4663-ADC7-57909B54A0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8A32B-6C14-4A1A-AD4B-7E4A7F404B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49411-AE92-4663-ADC7-57909B54A0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/>
          <a:srcRect b="14392"/>
          <a:stretch>
            <a:fillRect/>
          </a:stretch>
        </p:blipFill>
        <p:spPr>
          <a:xfrm>
            <a:off x="670222" y="216704"/>
            <a:ext cx="7803556" cy="4926796"/>
          </a:xfrm>
          <a:prstGeom prst="rect">
            <a:avLst/>
          </a:prstGeom>
        </p:spPr>
      </p:pic>
      <p:pic>
        <p:nvPicPr>
          <p:cNvPr id="6" name="PA_图片 2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rot="2120131" flipH="1">
            <a:off x="73577" y="3869738"/>
            <a:ext cx="831290" cy="1392043"/>
          </a:xfrm>
          <a:prstGeom prst="rect">
            <a:avLst/>
          </a:prstGeom>
        </p:spPr>
      </p:pic>
      <p:pic>
        <p:nvPicPr>
          <p:cNvPr id="7" name="PA_图片 25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7543" y="3517"/>
            <a:ext cx="929282" cy="897959"/>
          </a:xfrm>
          <a:prstGeom prst="rect">
            <a:avLst/>
          </a:prstGeom>
        </p:spPr>
      </p:pic>
      <p:pic>
        <p:nvPicPr>
          <p:cNvPr id="8" name="PA_图片 26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8163180" y="0"/>
            <a:ext cx="894850" cy="864686"/>
          </a:xfrm>
          <a:prstGeom prst="rect">
            <a:avLst/>
          </a:prstGeom>
        </p:spPr>
      </p:pic>
      <p:pic>
        <p:nvPicPr>
          <p:cNvPr id="9" name="PA_图片 27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4"/>
          <a:stretch>
            <a:fillRect/>
          </a:stretch>
        </p:blipFill>
        <p:spPr>
          <a:xfrm rot="19479869">
            <a:off x="8239132" y="3862787"/>
            <a:ext cx="831290" cy="139204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8A32B-6C14-4A1A-AD4B-7E4A7F404B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49411-AE92-4663-ADC7-57909B54A0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8A32B-6C14-4A1A-AD4B-7E4A7F404B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249411-AE92-4663-ADC7-57909B54A03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E8A32B-6C14-4A1A-AD4B-7E4A7F404B2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249411-AE92-4663-ADC7-57909B54A03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themeOverride" Target="../theme/themeOverride1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1.xml"/><Relationship Id="rId8" Type="http://schemas.openxmlformats.org/officeDocument/2006/relationships/tags" Target="../tags/tag20.xml"/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image" Target="../media/image20.png"/><Relationship Id="rId12" Type="http://schemas.openxmlformats.org/officeDocument/2006/relationships/notesSlide" Target="../notesSlides/notesSlide10.xml"/><Relationship Id="rId11" Type="http://schemas.openxmlformats.org/officeDocument/2006/relationships/slideLayout" Target="../slideLayouts/slideLayout7.xml"/><Relationship Id="rId10" Type="http://schemas.openxmlformats.org/officeDocument/2006/relationships/tags" Target="../tags/tag22.xml"/><Relationship Id="rId1" Type="http://schemas.openxmlformats.org/officeDocument/2006/relationships/tags" Target="../tags/tag14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Relationship Id="rId3" Type="http://schemas.microsoft.com/office/2007/relationships/hdphoto" Target="../media/hdphoto2.wdp"/><Relationship Id="rId2" Type="http://schemas.openxmlformats.org/officeDocument/2006/relationships/image" Target="../media/image21.png"/><Relationship Id="rId1" Type="http://schemas.openxmlformats.org/officeDocument/2006/relationships/tags" Target="../tags/tag23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7.xml"/><Relationship Id="rId3" Type="http://schemas.microsoft.com/office/2007/relationships/hdphoto" Target="../media/hdphoto2.wdp"/><Relationship Id="rId2" Type="http://schemas.openxmlformats.org/officeDocument/2006/relationships/image" Target="../media/image21.png"/><Relationship Id="rId1" Type="http://schemas.openxmlformats.org/officeDocument/2006/relationships/tags" Target="../tags/tag24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7.xml"/><Relationship Id="rId3" Type="http://schemas.microsoft.com/office/2007/relationships/hdphoto" Target="../media/hdphoto2.wdp"/><Relationship Id="rId2" Type="http://schemas.openxmlformats.org/officeDocument/2006/relationships/image" Target="../media/image21.png"/><Relationship Id="rId1" Type="http://schemas.openxmlformats.org/officeDocument/2006/relationships/tags" Target="../tags/tag25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7.xml"/><Relationship Id="rId3" Type="http://schemas.microsoft.com/office/2007/relationships/hdphoto" Target="../media/hdphoto2.wdp"/><Relationship Id="rId2" Type="http://schemas.openxmlformats.org/officeDocument/2006/relationships/image" Target="../media/image21.png"/><Relationship Id="rId1" Type="http://schemas.openxmlformats.org/officeDocument/2006/relationships/tags" Target="../tags/tag26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33.xml"/><Relationship Id="rId7" Type="http://schemas.openxmlformats.org/officeDocument/2006/relationships/tags" Target="../tags/tag32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3" Type="http://schemas.openxmlformats.org/officeDocument/2006/relationships/tags" Target="../tags/tag28.xml"/><Relationship Id="rId2" Type="http://schemas.openxmlformats.org/officeDocument/2006/relationships/image" Target="../media/image20.png"/><Relationship Id="rId10" Type="http://schemas.openxmlformats.org/officeDocument/2006/relationships/notesSlide" Target="../notesSlides/notesSlide16.xml"/><Relationship Id="rId1" Type="http://schemas.openxmlformats.org/officeDocument/2006/relationships/tags" Target="../tags/tag27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microsoft.com/office/2007/relationships/hdphoto" Target="../media/hdphoto3.wdp"/><Relationship Id="rId2" Type="http://schemas.openxmlformats.org/officeDocument/2006/relationships/image" Target="../media/image22.png"/><Relationship Id="rId1" Type="http://schemas.openxmlformats.org/officeDocument/2006/relationships/tags" Target="../tags/tag34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7.xml"/><Relationship Id="rId3" Type="http://schemas.microsoft.com/office/2007/relationships/hdphoto" Target="../media/hdphoto2.wdp"/><Relationship Id="rId2" Type="http://schemas.openxmlformats.org/officeDocument/2006/relationships/image" Target="../media/image21.png"/><Relationship Id="rId1" Type="http://schemas.openxmlformats.org/officeDocument/2006/relationships/tags" Target="../tags/tag38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hemeOverride" Target="../theme/themeOverride2.xml"/><Relationship Id="rId7" Type="http://schemas.openxmlformats.org/officeDocument/2006/relationships/tags" Target="../tags/tag6.xml"/><Relationship Id="rId6" Type="http://schemas.microsoft.com/office/2007/relationships/hdphoto" Target="../media/hdphoto1.wdp"/><Relationship Id="rId5" Type="http://schemas.openxmlformats.org/officeDocument/2006/relationships/image" Target="../media/image12.png"/><Relationship Id="rId4" Type="http://schemas.openxmlformats.org/officeDocument/2006/relationships/tags" Target="../tags/tag5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0" Type="http://schemas.openxmlformats.org/officeDocument/2006/relationships/notesSlide" Target="../notesSlides/notesSlide2.xml"/><Relationship Id="rId1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9" Type="http://schemas.microsoft.com/office/2007/relationships/hdphoto" Target="../media/hdphoto5.wdp"/><Relationship Id="rId8" Type="http://schemas.openxmlformats.org/officeDocument/2006/relationships/image" Target="../media/image25.png"/><Relationship Id="rId7" Type="http://schemas.openxmlformats.org/officeDocument/2006/relationships/tags" Target="../tags/tag40.xml"/><Relationship Id="rId6" Type="http://schemas.microsoft.com/office/2007/relationships/hdphoto" Target="../media/hdphoto4.wdp"/><Relationship Id="rId5" Type="http://schemas.openxmlformats.org/officeDocument/2006/relationships/image" Target="../media/image24.png"/><Relationship Id="rId4" Type="http://schemas.openxmlformats.org/officeDocument/2006/relationships/tags" Target="../tags/tag39.xml"/><Relationship Id="rId3" Type="http://schemas.openxmlformats.org/officeDocument/2006/relationships/image" Target="../media/image5.png"/><Relationship Id="rId2" Type="http://schemas.openxmlformats.org/officeDocument/2006/relationships/image" Target="../media/image23.png"/><Relationship Id="rId11" Type="http://schemas.openxmlformats.org/officeDocument/2006/relationships/notesSlide" Target="../notesSlides/notesSlide20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7.xml"/><Relationship Id="rId4" Type="http://schemas.microsoft.com/office/2007/relationships/hdphoto" Target="../media/hdphoto1.wdp"/><Relationship Id="rId3" Type="http://schemas.openxmlformats.org/officeDocument/2006/relationships/image" Target="../media/image12.png"/><Relationship Id="rId2" Type="http://schemas.openxmlformats.org/officeDocument/2006/relationships/tags" Target="../tags/tag7.xml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microsoft.com/office/2007/relationships/hdphoto" Target="../media/hdphoto1.wdp"/><Relationship Id="rId7" Type="http://schemas.openxmlformats.org/officeDocument/2006/relationships/image" Target="../media/image12.png"/><Relationship Id="rId6" Type="http://schemas.openxmlformats.org/officeDocument/2006/relationships/tags" Target="../tags/tag8.xml"/><Relationship Id="rId5" Type="http://schemas.openxmlformats.org/officeDocument/2006/relationships/image" Target="../media/image18.jpeg"/><Relationship Id="rId4" Type="http://schemas.openxmlformats.org/officeDocument/2006/relationships/image" Target="../media/image17.png"/><Relationship Id="rId3" Type="http://schemas.openxmlformats.org/officeDocument/2006/relationships/image" Target="../media/image16.wmf"/><Relationship Id="rId2" Type="http://schemas.openxmlformats.org/officeDocument/2006/relationships/oleObject" Target="../embeddings/oleObject1.bin"/><Relationship Id="rId11" Type="http://schemas.openxmlformats.org/officeDocument/2006/relationships/notesSlide" Target="../notesSlides/notesSlide5.xml"/><Relationship Id="rId10" Type="http://schemas.openxmlformats.org/officeDocument/2006/relationships/vmlDrawing" Target="../drawings/vmlDrawing1.vml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3.xml"/><Relationship Id="rId4" Type="http://schemas.openxmlformats.org/officeDocument/2006/relationships/image" Target="../media/image18.jpeg"/><Relationship Id="rId3" Type="http://schemas.openxmlformats.org/officeDocument/2006/relationships/image" Target="../media/image13.png"/><Relationship Id="rId2" Type="http://schemas.openxmlformats.org/officeDocument/2006/relationships/image" Target="../media/image19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8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microsoft.com/office/2007/relationships/hdphoto" Target="../media/hdphoto1.wdp"/><Relationship Id="rId3" Type="http://schemas.openxmlformats.org/officeDocument/2006/relationships/image" Target="../media/image12.png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1162" y="187022"/>
            <a:ext cx="7803556" cy="495647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5626" y="2049250"/>
            <a:ext cx="3572566" cy="3005588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114737" y="1030000"/>
            <a:ext cx="3909808" cy="1035049"/>
          </a:xfrm>
          <a:prstGeom prst="rect">
            <a:avLst/>
          </a:prstGeom>
          <a:solidFill>
            <a:schemeClr val="accent5">
              <a:lumMod val="20000"/>
              <a:lumOff val="80000"/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7"/>
          <p:cNvSpPr>
            <a:spLocks noChangeArrowheads="1"/>
          </p:cNvSpPr>
          <p:nvPr/>
        </p:nvSpPr>
        <p:spPr bwMode="auto">
          <a:xfrm>
            <a:off x="2400300" y="3481070"/>
            <a:ext cx="5833745" cy="307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tx1"/>
                </a:solidFill>
                <a:latin typeface="锐字工房云字库行楷GBK" panose="02010604000000000000" charset="-122"/>
                <a:ea typeface="锐字工房云字库行楷GBK" panose="02010604000000000000" charset="-122"/>
                <a:sym typeface="微软雅黑" panose="020B0503020204020204" pitchFamily="34" charset="-122"/>
              </a:rPr>
              <a:t>四川省成都市三原外国语学校附属小学   李发英</a:t>
            </a:r>
            <a:endParaRPr lang="zh-CN" altLang="en-US" sz="2000" dirty="0">
              <a:solidFill>
                <a:schemeClr val="tx1"/>
              </a:solidFill>
              <a:latin typeface="锐字工房云字库行楷GBK" panose="02010604000000000000" charset="-122"/>
              <a:ea typeface="锐字工房云字库行楷GBK" panose="02010604000000000000" charset="-122"/>
              <a:sym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334920" y="917563"/>
            <a:ext cx="341632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0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课例解说</a:t>
            </a:r>
            <a:endParaRPr lang="zh-CN" altLang="en-US" sz="6000" b="1" spc="3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1793326" y="2177669"/>
            <a:ext cx="4608512" cy="0"/>
          </a:xfrm>
          <a:prstGeom prst="line">
            <a:avLst/>
          </a:prstGeom>
          <a:ln w="127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6"/>
          <p:cNvSpPr txBox="1"/>
          <p:nvPr/>
        </p:nvSpPr>
        <p:spPr>
          <a:xfrm>
            <a:off x="1848464" y="2291813"/>
            <a:ext cx="4449585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Multidimensional Reading  Level 4</a:t>
            </a:r>
            <a:br>
              <a:rPr lang="en-US" altLang="zh-CN" dirty="0"/>
            </a:br>
            <a:endParaRPr lang="en-US" altLang="zh-CN" dirty="0"/>
          </a:p>
        </p:txBody>
      </p:sp>
      <p:pic>
        <p:nvPicPr>
          <p:cNvPr id="34" name="图片 33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75" y="132148"/>
            <a:ext cx="1985280" cy="1381776"/>
          </a:xfrm>
          <a:prstGeom prst="rect">
            <a:avLst/>
          </a:prstGeom>
        </p:spPr>
      </p:pic>
      <p:pic>
        <p:nvPicPr>
          <p:cNvPr id="35" name="图片 34" descr="201809151534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65" y="3034196"/>
            <a:ext cx="2505123" cy="2109734"/>
          </a:xfrm>
          <a:prstGeom prst="rect">
            <a:avLst/>
          </a:prstGeom>
        </p:spPr>
      </p:pic>
      <p:pic>
        <p:nvPicPr>
          <p:cNvPr id="36" name="图片 35" descr="2018091515503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93126" y="419100"/>
            <a:ext cx="721848" cy="904216"/>
          </a:xfrm>
          <a:prstGeom prst="rect">
            <a:avLst/>
          </a:prstGeo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2" presetClass="entr" presetSubtype="0" fill="hold" grpId="0" nodeType="withEffect">
                                  <p:stCondLst>
                                    <p:cond delay="4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9" grpId="0"/>
      <p:bldP spid="24" grpId="0"/>
      <p:bldP spid="2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4915" y="996282"/>
            <a:ext cx="1440417" cy="1230780"/>
          </a:xfrm>
          <a:prstGeom prst="rect">
            <a:avLst/>
          </a:prstGeom>
        </p:spPr>
      </p:pic>
      <p:pic>
        <p:nvPicPr>
          <p:cNvPr id="6" name="PA_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930357" y="1672408"/>
            <a:ext cx="1417831" cy="1211481"/>
          </a:xfrm>
          <a:prstGeom prst="rect">
            <a:avLst/>
          </a:prstGeom>
        </p:spPr>
      </p:pic>
      <p:pic>
        <p:nvPicPr>
          <p:cNvPr id="7" name="PA_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5966" y="3011742"/>
            <a:ext cx="1440417" cy="123078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823522" y="2219210"/>
            <a:ext cx="2044959" cy="46544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</a:rPr>
              <a:t>教学目标</a:t>
            </a:r>
            <a:endParaRPr lang="zh-CN" altLang="en-US" sz="1200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4" name="PA_直接连接符 3"/>
          <p:cNvCxnSpPr/>
          <p:nvPr>
            <p:custDataLst>
              <p:tags r:id="rId5"/>
            </p:custDataLst>
          </p:nvPr>
        </p:nvCxnSpPr>
        <p:spPr>
          <a:xfrm>
            <a:off x="4572000" y="1338578"/>
            <a:ext cx="0" cy="4008122"/>
          </a:xfrm>
          <a:prstGeom prst="line">
            <a:avLst/>
          </a:prstGeom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360008" y="1525523"/>
            <a:ext cx="2044959" cy="46544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</a:rPr>
              <a:t>教材分析</a:t>
            </a:r>
            <a:endParaRPr lang="en-US" altLang="zh-CN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110436" y="3817118"/>
            <a:ext cx="2044959" cy="46544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</a:rPr>
              <a:t>教学重、难点</a:t>
            </a:r>
            <a:endParaRPr lang="zh-CN" altLang="en-US" sz="12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" name="PA_椭圆 4"/>
          <p:cNvSpPr/>
          <p:nvPr>
            <p:custDataLst>
              <p:tags r:id="rId6"/>
            </p:custDataLst>
          </p:nvPr>
        </p:nvSpPr>
        <p:spPr>
          <a:xfrm>
            <a:off x="4483098" y="1700921"/>
            <a:ext cx="195935" cy="195935"/>
          </a:xfrm>
          <a:prstGeom prst="ellipse">
            <a:avLst/>
          </a:prstGeom>
          <a:solidFill>
            <a:schemeClr val="bg1"/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A_椭圆 4"/>
          <p:cNvSpPr/>
          <p:nvPr>
            <p:custDataLst>
              <p:tags r:id="rId7"/>
            </p:custDataLst>
          </p:nvPr>
        </p:nvSpPr>
        <p:spPr>
          <a:xfrm>
            <a:off x="4483099" y="2813658"/>
            <a:ext cx="195935" cy="195935"/>
          </a:xfrm>
          <a:prstGeom prst="ellipse">
            <a:avLst/>
          </a:prstGeom>
          <a:solidFill>
            <a:schemeClr val="bg1"/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PA_椭圆 4"/>
          <p:cNvSpPr/>
          <p:nvPr>
            <p:custDataLst>
              <p:tags r:id="rId8"/>
            </p:custDataLst>
          </p:nvPr>
        </p:nvSpPr>
        <p:spPr>
          <a:xfrm>
            <a:off x="4474031" y="3747860"/>
            <a:ext cx="195935" cy="195935"/>
          </a:xfrm>
          <a:prstGeom prst="ellipse">
            <a:avLst/>
          </a:prstGeom>
          <a:solidFill>
            <a:schemeClr val="bg1"/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2824679" y="100699"/>
            <a:ext cx="3494640" cy="763987"/>
            <a:chOff x="4348680" y="311149"/>
            <a:chExt cx="3494640" cy="763987"/>
          </a:xfrm>
        </p:grpSpPr>
        <p:sp>
          <p:nvSpPr>
            <p:cNvPr id="17" name="矩形 16"/>
            <p:cNvSpPr/>
            <p:nvPr/>
          </p:nvSpPr>
          <p:spPr>
            <a:xfrm>
              <a:off x="4898399" y="736582"/>
              <a:ext cx="239520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</a:rPr>
                <a:t>The analysis of teaching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348680" y="311149"/>
              <a:ext cx="349464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14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2565018" y="100699"/>
            <a:ext cx="34946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</a:t>
            </a: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教学分析</a:t>
            </a:r>
            <a:endParaRPr lang="zh-CN" altLang="en-US" sz="14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4" name="PA_图片 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096321" y="3415357"/>
            <a:ext cx="1323002" cy="1130453"/>
          </a:xfrm>
          <a:prstGeom prst="rect">
            <a:avLst/>
          </a:prstGeom>
        </p:spPr>
      </p:pic>
      <p:sp>
        <p:nvSpPr>
          <p:cNvPr id="35" name="PA_椭圆 4"/>
          <p:cNvSpPr/>
          <p:nvPr>
            <p:custDataLst>
              <p:tags r:id="rId10"/>
            </p:custDataLst>
          </p:nvPr>
        </p:nvSpPr>
        <p:spPr>
          <a:xfrm flipH="1">
            <a:off x="4572000" y="4678376"/>
            <a:ext cx="195935" cy="195935"/>
          </a:xfrm>
          <a:prstGeom prst="ellipse">
            <a:avLst/>
          </a:prstGeom>
          <a:solidFill>
            <a:schemeClr val="bg1"/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1265377" y="3515136"/>
            <a:ext cx="2044959" cy="46544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schemeClr val="accent5">
                    <a:lumMod val="75000"/>
                  </a:schemeClr>
                </a:solidFill>
              </a:rPr>
              <a:t>学情分析</a:t>
            </a:r>
            <a:endParaRPr lang="en-US" altLang="zh-CN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5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3" grpId="0"/>
      <p:bldP spid="5" grpId="0" animBg="1"/>
      <p:bldP spid="14" grpId="0" animBg="1"/>
      <p:bldP spid="15" grpId="0" animBg="1"/>
      <p:bldP spid="35" grpId="0" animBg="1"/>
      <p:bldP spid="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75510" y1="36508" x2="75510" y2="36508"/>
                        <a14:foregroundMark x1="81633" y1="41270" x2="81633" y2="41270"/>
                        <a14:foregroundMark x1="78912" y1="41270" x2="78912" y2="4127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2753249"/>
            <a:ext cx="1442298" cy="1236256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2824679" y="100699"/>
            <a:ext cx="3494640" cy="763987"/>
            <a:chOff x="4348680" y="311149"/>
            <a:chExt cx="3494640" cy="763987"/>
          </a:xfrm>
        </p:grpSpPr>
        <p:sp>
          <p:nvSpPr>
            <p:cNvPr id="14" name="矩形 13"/>
            <p:cNvSpPr/>
            <p:nvPr/>
          </p:nvSpPr>
          <p:spPr>
            <a:xfrm>
              <a:off x="4726880" y="736582"/>
              <a:ext cx="273825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</a:rPr>
                <a:t>The</a:t>
              </a: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</a:rPr>
                <a:t> </a:t>
              </a: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</a:rPr>
                <a:t>analysis of picture book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348680" y="311149"/>
              <a:ext cx="349464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14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2565018" y="100699"/>
            <a:ext cx="34946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</a:t>
            </a: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教材分析</a:t>
            </a:r>
            <a:endParaRPr lang="zh-CN" altLang="en-US" sz="14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9"/>
          <p:cNvSpPr>
            <a:spLocks noChangeArrowheads="1"/>
          </p:cNvSpPr>
          <p:nvPr/>
        </p:nvSpPr>
        <p:spPr bwMode="auto">
          <a:xfrm>
            <a:off x="1562735" y="1356995"/>
            <a:ext cx="5989320" cy="2999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>
                <a:solidFill>
                  <a:srgbClr val="0C0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zh-CN" dirty="0">
                <a:solidFill>
                  <a:srgbClr val="0C0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该绘本以主人公</a:t>
            </a:r>
            <a:r>
              <a:rPr lang="en-US" altLang="zh-CN" dirty="0">
                <a:solidFill>
                  <a:srgbClr val="0C0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octopus</a:t>
            </a:r>
            <a:r>
              <a:rPr lang="zh-CN" altLang="zh-CN" dirty="0">
                <a:solidFill>
                  <a:srgbClr val="0C0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情绪变化为线索，讲述了没有朋友的八爪鱼通过勇敢救出被鲨鱼吞掉的斑点鱼，最终和斑点鱼建立友谊的故事。情节惊险有趣，非常符合小学生的好奇心强的心理特点，教师通过大量图文和音频互现、问题导学等策略帮助学生理解故事大意、体验故事乐趣、激发创新思维、挖掘情感内涵。 </a:t>
            </a:r>
            <a:endParaRPr lang="zh-CN" altLang="zh-CN" dirty="0">
              <a:solidFill>
                <a:srgbClr val="0C0C0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dirty="0">
              <a:solidFill>
                <a:srgbClr val="0C0C0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75510" y1="36508" x2="75510" y2="36508"/>
                        <a14:foregroundMark x1="81633" y1="41270" x2="81633" y2="41270"/>
                        <a14:foregroundMark x1="78912" y1="41270" x2="78912" y2="4127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2290865"/>
            <a:ext cx="2040908" cy="174935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2824679" y="100699"/>
            <a:ext cx="3494640" cy="763987"/>
            <a:chOff x="4348680" y="311149"/>
            <a:chExt cx="3494640" cy="763987"/>
          </a:xfrm>
        </p:grpSpPr>
        <p:sp>
          <p:nvSpPr>
            <p:cNvPr id="14" name="矩形 13"/>
            <p:cNvSpPr/>
            <p:nvPr/>
          </p:nvSpPr>
          <p:spPr>
            <a:xfrm>
              <a:off x="4897598" y="736582"/>
              <a:ext cx="239681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</a:rPr>
                <a:t>The analysis of students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348680" y="311149"/>
              <a:ext cx="349464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14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2565018" y="100699"/>
            <a:ext cx="34946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</a:t>
            </a: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学情分析</a:t>
            </a:r>
            <a:endParaRPr lang="zh-CN" altLang="en-US" sz="14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9"/>
          <p:cNvSpPr>
            <a:spLocks noChangeArrowheads="1"/>
          </p:cNvSpPr>
          <p:nvPr/>
        </p:nvSpPr>
        <p:spPr bwMode="auto">
          <a:xfrm>
            <a:off x="1951990" y="1591945"/>
            <a:ext cx="5239385" cy="216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>
                <a:solidFill>
                  <a:srgbClr val="0C0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dirty="0">
                <a:solidFill>
                  <a:srgbClr val="0C0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dirty="0">
                <a:solidFill>
                  <a:srgbClr val="0C0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本课所授学生虽为六年级学生，但是他们从三年级才开始接触英语，孩子们初步具备了一定的英语表达，能在老师的带领下参与课堂活动，但语言量与产出能力有限，所以对绘本进行了降级使用。</a:t>
            </a:r>
            <a:endParaRPr lang="zh-CN" altLang="zh-CN" dirty="0">
              <a:solidFill>
                <a:srgbClr val="0C0C0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dirty="0">
              <a:solidFill>
                <a:srgbClr val="0C0C0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75510" y1="36508" x2="75510" y2="36508"/>
                        <a14:foregroundMark x1="81633" y1="41270" x2="81633" y2="41270"/>
                        <a14:foregroundMark x1="78912" y1="41270" x2="78912" y2="4127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0269" y="2866913"/>
            <a:ext cx="1543803" cy="132326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2824679" y="100699"/>
            <a:ext cx="3494640" cy="763987"/>
            <a:chOff x="4348680" y="311149"/>
            <a:chExt cx="3494640" cy="763987"/>
          </a:xfrm>
        </p:grpSpPr>
        <p:sp>
          <p:nvSpPr>
            <p:cNvPr id="14" name="矩形 13"/>
            <p:cNvSpPr/>
            <p:nvPr/>
          </p:nvSpPr>
          <p:spPr>
            <a:xfrm>
              <a:off x="5349000" y="736582"/>
              <a:ext cx="149400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</a:rPr>
                <a:t>Teaching aims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348680" y="311149"/>
              <a:ext cx="349464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14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2565018" y="100699"/>
            <a:ext cx="34946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3.3</a:t>
            </a: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教学目标</a:t>
            </a:r>
            <a:endParaRPr lang="zh-CN" altLang="en-US" sz="14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9"/>
          <p:cNvSpPr>
            <a:spLocks noChangeArrowheads="1"/>
          </p:cNvSpPr>
          <p:nvPr/>
        </p:nvSpPr>
        <p:spPr bwMode="auto">
          <a:xfrm>
            <a:off x="1847215" y="1052195"/>
            <a:ext cx="6403340" cy="3138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b="1" dirty="0">
                <a:solidFill>
                  <a:srgbClr val="0C0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语言及学习能力目标：</a:t>
            </a:r>
            <a:endParaRPr lang="en-US" altLang="zh-CN" dirty="0">
              <a:solidFill>
                <a:srgbClr val="0C0C0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solidFill>
                  <a:srgbClr val="0C0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dirty="0">
                <a:solidFill>
                  <a:srgbClr val="0C0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学生能在故事情境中，理解并运用</a:t>
            </a:r>
            <a:r>
              <a:rPr lang="en-US" altLang="zh-CN" dirty="0">
                <a:solidFill>
                  <a:srgbClr val="0C0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sad, happy, kind, friends</a:t>
            </a:r>
            <a:r>
              <a:rPr lang="zh-CN" altLang="zh-CN" dirty="0">
                <a:solidFill>
                  <a:srgbClr val="0C0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等词汇，对故事人物进行初步描述。</a:t>
            </a:r>
            <a:endParaRPr lang="zh-CN" altLang="zh-CN" dirty="0">
              <a:solidFill>
                <a:srgbClr val="0C0C0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solidFill>
                  <a:srgbClr val="0C0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dirty="0">
                <a:solidFill>
                  <a:srgbClr val="0C0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学生能借助图片和其他阅读策略读懂故事。</a:t>
            </a:r>
            <a:endParaRPr lang="zh-CN" altLang="zh-CN" dirty="0">
              <a:solidFill>
                <a:srgbClr val="0C0C0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solidFill>
                  <a:srgbClr val="0C0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dirty="0">
                <a:solidFill>
                  <a:srgbClr val="0C0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学生能有感情地进行角色朗读。</a:t>
            </a:r>
            <a:endParaRPr lang="zh-CN" altLang="zh-CN" dirty="0">
              <a:solidFill>
                <a:srgbClr val="0C0C0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solidFill>
                  <a:srgbClr val="0C0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zh-CN" dirty="0">
                <a:solidFill>
                  <a:srgbClr val="0C0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部分学生能在情境下进行故事情节表演或创编。</a:t>
            </a:r>
            <a:endParaRPr lang="en-US" altLang="zh-CN" dirty="0">
              <a:solidFill>
                <a:srgbClr val="0C0C0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zh-CN" dirty="0">
              <a:solidFill>
                <a:srgbClr val="0C0C0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b="1" dirty="0">
                <a:solidFill>
                  <a:srgbClr val="0C0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思维品质目标：</a:t>
            </a:r>
            <a:r>
              <a:rPr lang="zh-CN" altLang="zh-CN" dirty="0">
                <a:solidFill>
                  <a:srgbClr val="0C0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学生能在学习和理解故事的过程中，有机会发展分析、推理、预测、创新等思维能力。</a:t>
            </a:r>
            <a:endParaRPr lang="en-US" altLang="zh-CN" dirty="0">
              <a:solidFill>
                <a:srgbClr val="0C0C0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zh-CN" b="1" dirty="0">
              <a:solidFill>
                <a:srgbClr val="0C0C0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b="1" dirty="0">
                <a:solidFill>
                  <a:srgbClr val="0C0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文化品格目标：</a:t>
            </a:r>
            <a:r>
              <a:rPr lang="zh-CN" altLang="zh-CN" dirty="0">
                <a:solidFill>
                  <a:srgbClr val="0C0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学生能通过本课的学习体验到拥有朋友的快乐。</a:t>
            </a:r>
            <a:endParaRPr lang="zh-CN" altLang="zh-CN" dirty="0">
              <a:solidFill>
                <a:srgbClr val="0C0C0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75510" y1="36508" x2="75510" y2="36508"/>
                        <a14:foregroundMark x1="81633" y1="41270" x2="81633" y2="41270"/>
                        <a14:foregroundMark x1="78912" y1="41270" x2="78912" y2="4127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68986" y="3786691"/>
            <a:ext cx="1650484" cy="1414701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2824679" y="100699"/>
            <a:ext cx="3494640" cy="763987"/>
            <a:chOff x="4348680" y="311149"/>
            <a:chExt cx="3494640" cy="763987"/>
          </a:xfrm>
        </p:grpSpPr>
        <p:sp>
          <p:nvSpPr>
            <p:cNvPr id="14" name="矩形 13"/>
            <p:cNvSpPr/>
            <p:nvPr/>
          </p:nvSpPr>
          <p:spPr>
            <a:xfrm>
              <a:off x="4381850" y="736582"/>
              <a:ext cx="342831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</a:rPr>
                <a:t>Teaching importance and difficulties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348680" y="311149"/>
              <a:ext cx="349464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14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2565018" y="100699"/>
            <a:ext cx="34946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3.4</a:t>
            </a: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教学重、难点</a:t>
            </a:r>
            <a:endParaRPr lang="zh-CN" altLang="en-US" sz="14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9"/>
          <p:cNvSpPr>
            <a:spLocks noChangeArrowheads="1"/>
          </p:cNvSpPr>
          <p:nvPr/>
        </p:nvSpPr>
        <p:spPr bwMode="auto">
          <a:xfrm>
            <a:off x="2034072" y="1519542"/>
            <a:ext cx="5644039" cy="2183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/>
              <a:t>教学</a:t>
            </a:r>
            <a:r>
              <a:rPr lang="zh-CN" altLang="zh-CN" b="1" dirty="0"/>
              <a:t>重点：</a:t>
            </a:r>
            <a:endParaRPr lang="zh-CN" altLang="zh-CN" dirty="0"/>
          </a:p>
          <a:p>
            <a:r>
              <a:rPr lang="en-US" altLang="zh-CN" dirty="0"/>
              <a:t>1.</a:t>
            </a:r>
            <a:r>
              <a:rPr lang="zh-CN" altLang="zh-CN" dirty="0">
                <a:solidFill>
                  <a:srgbClr val="0C0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学生能借助图片和其他阅读策略读懂故事。</a:t>
            </a:r>
            <a:endParaRPr lang="zh-CN" altLang="zh-CN" dirty="0">
              <a:solidFill>
                <a:srgbClr val="0C0C0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solidFill>
                  <a:srgbClr val="0C0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dirty="0">
                <a:solidFill>
                  <a:srgbClr val="0C0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学生能有感情地进行角色朗读。</a:t>
            </a:r>
            <a:endParaRPr lang="en-US" altLang="zh-CN" dirty="0">
              <a:solidFill>
                <a:srgbClr val="0C0C0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400" dirty="0">
              <a:solidFill>
                <a:srgbClr val="0C0C0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zh-CN" sz="1400" dirty="0">
              <a:solidFill>
                <a:srgbClr val="0C0C0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/>
              <a:t>教学</a:t>
            </a:r>
            <a:r>
              <a:rPr lang="zh-CN" altLang="zh-CN" b="1" dirty="0"/>
              <a:t>难点：</a:t>
            </a:r>
            <a:endParaRPr lang="zh-CN" altLang="zh-CN" dirty="0"/>
          </a:p>
          <a:p>
            <a:r>
              <a:rPr lang="zh-CN" altLang="zh-CN" dirty="0">
                <a:solidFill>
                  <a:srgbClr val="0C0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学生能在故事情境中预测情节的发展，并表达出自己的观点。</a:t>
            </a:r>
            <a:endParaRPr lang="zh-CN" altLang="zh-CN" dirty="0">
              <a:solidFill>
                <a:srgbClr val="0C0C0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0954" y="-272040"/>
            <a:ext cx="7803556" cy="5755123"/>
          </a:xfrm>
          <a:prstGeom prst="rect">
            <a:avLst/>
          </a:prstGeom>
        </p:spPr>
      </p:pic>
      <p:sp>
        <p:nvSpPr>
          <p:cNvPr id="45" name="矩形 44"/>
          <p:cNvSpPr/>
          <p:nvPr/>
        </p:nvSpPr>
        <p:spPr>
          <a:xfrm>
            <a:off x="2754148" y="3583711"/>
            <a:ext cx="3753291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Teaching procedures 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548753" y="81876"/>
            <a:ext cx="2164080" cy="2888079"/>
            <a:chOff x="3769781" y="666826"/>
            <a:chExt cx="1604437" cy="237317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9781" y="666826"/>
              <a:ext cx="1604437" cy="1938696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3820046" y="2281285"/>
              <a:ext cx="1503907" cy="7587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chemeClr val="accent3"/>
                  </a:solidFill>
                  <a:latin typeface="Arial Rounded MT Bold" panose="020F0704030504030204" pitchFamily="34" charset="0"/>
                </a:rPr>
                <a:t>04</a:t>
              </a:r>
              <a:endParaRPr lang="en-US" altLang="zh-CN" sz="5400" dirty="0">
                <a:solidFill>
                  <a:schemeClr val="accent3"/>
                </a:solidFill>
                <a:latin typeface="Arial Rounded MT Bold" panose="020F0704030504030204" pitchFamily="34" charset="0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4404" y="4107656"/>
            <a:ext cx="1560711" cy="1036410"/>
          </a:xfrm>
          <a:prstGeom prst="rect">
            <a:avLst/>
          </a:prstGeom>
        </p:spPr>
      </p:pic>
      <p:sp>
        <p:nvSpPr>
          <p:cNvPr id="11" name="TextBox 1"/>
          <p:cNvSpPr txBox="1"/>
          <p:nvPr/>
        </p:nvSpPr>
        <p:spPr>
          <a:xfrm>
            <a:off x="3567829" y="2847712"/>
            <a:ext cx="21852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3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教学过程</a:t>
            </a:r>
            <a:endParaRPr lang="zh-CN" altLang="en-US" sz="3600" b="1" spc="3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 descr="201809151534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72" y="3113045"/>
            <a:ext cx="2410986" cy="2030455"/>
          </a:xfrm>
          <a:prstGeom prst="rect">
            <a:avLst/>
          </a:prstGeom>
        </p:spPr>
      </p:pic>
      <p:pic>
        <p:nvPicPr>
          <p:cNvPr id="12" name="图片 11" descr="2018091515503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61640" y="81876"/>
            <a:ext cx="1103090" cy="13817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A_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4915" y="996282"/>
            <a:ext cx="1440417" cy="1230780"/>
          </a:xfrm>
          <a:prstGeom prst="rect">
            <a:avLst/>
          </a:prstGeom>
        </p:spPr>
      </p:pic>
      <p:pic>
        <p:nvPicPr>
          <p:cNvPr id="5" name="PA_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930357" y="1672408"/>
            <a:ext cx="1417831" cy="1211481"/>
          </a:xfrm>
          <a:prstGeom prst="rect">
            <a:avLst/>
          </a:prstGeom>
        </p:spPr>
      </p:pic>
      <p:pic>
        <p:nvPicPr>
          <p:cNvPr id="6" name="PA_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5966" y="3011742"/>
            <a:ext cx="1440417" cy="123078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888068" y="1834444"/>
            <a:ext cx="2044959" cy="46544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b="1" dirty="0">
                <a:solidFill>
                  <a:schemeClr val="accent5">
                    <a:lumMod val="75000"/>
                  </a:schemeClr>
                </a:solidFill>
              </a:rPr>
              <a:t>While-reading</a:t>
            </a:r>
            <a:endParaRPr lang="zh-CN" altLang="en-US" sz="1200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8" name="PA_直接连接符 3"/>
          <p:cNvCxnSpPr/>
          <p:nvPr>
            <p:custDataLst>
              <p:tags r:id="rId5"/>
            </p:custDataLst>
          </p:nvPr>
        </p:nvCxnSpPr>
        <p:spPr>
          <a:xfrm>
            <a:off x="4572000" y="1338578"/>
            <a:ext cx="9065" cy="3804922"/>
          </a:xfrm>
          <a:prstGeom prst="line">
            <a:avLst/>
          </a:prstGeom>
          <a:ln w="381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019669" y="763558"/>
            <a:ext cx="2044959" cy="46544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b="1" dirty="0">
                <a:solidFill>
                  <a:schemeClr val="accent5">
                    <a:lumMod val="75000"/>
                  </a:schemeClr>
                </a:solidFill>
              </a:rPr>
              <a:t>Pre-reading</a:t>
            </a:r>
            <a:endParaRPr lang="en-US" altLang="zh-CN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1" name="PA_椭圆 4"/>
          <p:cNvSpPr/>
          <p:nvPr>
            <p:custDataLst>
              <p:tags r:id="rId6"/>
            </p:custDataLst>
          </p:nvPr>
        </p:nvSpPr>
        <p:spPr>
          <a:xfrm>
            <a:off x="4483098" y="1700921"/>
            <a:ext cx="195935" cy="195935"/>
          </a:xfrm>
          <a:prstGeom prst="ellipse">
            <a:avLst/>
          </a:prstGeom>
          <a:solidFill>
            <a:schemeClr val="bg1"/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PA_椭圆 4"/>
          <p:cNvSpPr/>
          <p:nvPr>
            <p:custDataLst>
              <p:tags r:id="rId7"/>
            </p:custDataLst>
          </p:nvPr>
        </p:nvSpPr>
        <p:spPr>
          <a:xfrm>
            <a:off x="4483099" y="2813658"/>
            <a:ext cx="195935" cy="195935"/>
          </a:xfrm>
          <a:prstGeom prst="ellipse">
            <a:avLst/>
          </a:prstGeom>
          <a:solidFill>
            <a:schemeClr val="bg1"/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PA_椭圆 4"/>
          <p:cNvSpPr/>
          <p:nvPr>
            <p:custDataLst>
              <p:tags r:id="rId8"/>
            </p:custDataLst>
          </p:nvPr>
        </p:nvSpPr>
        <p:spPr>
          <a:xfrm>
            <a:off x="4474031" y="3747860"/>
            <a:ext cx="195935" cy="195935"/>
          </a:xfrm>
          <a:prstGeom prst="ellipse">
            <a:avLst/>
          </a:prstGeom>
          <a:solidFill>
            <a:schemeClr val="bg1"/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265377" y="3515136"/>
            <a:ext cx="2044959" cy="46544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b="1" dirty="0">
                <a:solidFill>
                  <a:schemeClr val="accent5">
                    <a:lumMod val="75000"/>
                  </a:schemeClr>
                </a:solidFill>
              </a:rPr>
              <a:t>Post-reading</a:t>
            </a:r>
            <a:endParaRPr lang="en-US" altLang="zh-CN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17581" y="1274300"/>
            <a:ext cx="2449137" cy="46544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zh-CN" b="1" dirty="0"/>
              <a:t>激发兴趣，聚焦主题。</a:t>
            </a:r>
            <a:endParaRPr lang="en-US" altLang="zh-CN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110436" y="2191296"/>
            <a:ext cx="2449137" cy="46544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zh-CN" b="1" dirty="0"/>
              <a:t>读图理解，培养技能。</a:t>
            </a:r>
            <a:endParaRPr lang="en-US" altLang="zh-CN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860703" y="4089612"/>
            <a:ext cx="2449137" cy="46544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zh-CN" b="1" dirty="0"/>
              <a:t>关注语用，促进思维。</a:t>
            </a:r>
            <a:endParaRPr lang="en-US" altLang="zh-CN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07219" y="160230"/>
            <a:ext cx="35113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Teaching procedures</a:t>
            </a:r>
            <a:endParaRPr lang="zh-CN" altLang="en-US" sz="20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 animBg="1"/>
      <p:bldP spid="12" grpId="0" animBg="1"/>
      <p:bldP spid="13" grpId="0" animBg="1"/>
      <p:bldP spid="16" grpId="0"/>
      <p:bldP spid="17" grpId="0"/>
      <p:bldP spid="19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0954" y="-272040"/>
            <a:ext cx="7803556" cy="5755123"/>
          </a:xfrm>
          <a:prstGeom prst="rect">
            <a:avLst/>
          </a:prstGeom>
        </p:spPr>
      </p:pic>
      <p:sp>
        <p:nvSpPr>
          <p:cNvPr id="45" name="矩形 44"/>
          <p:cNvSpPr/>
          <p:nvPr/>
        </p:nvSpPr>
        <p:spPr>
          <a:xfrm>
            <a:off x="3588962" y="3494043"/>
            <a:ext cx="2164081" cy="3168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Teaching reflections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548753" y="81876"/>
            <a:ext cx="2164080" cy="2888079"/>
            <a:chOff x="3769781" y="666826"/>
            <a:chExt cx="1604437" cy="237317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9781" y="666826"/>
              <a:ext cx="1604437" cy="1938696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3820046" y="2281285"/>
              <a:ext cx="1503907" cy="7587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chemeClr val="accent3"/>
                  </a:solidFill>
                  <a:latin typeface="Arial Rounded MT Bold" panose="020F0704030504030204" pitchFamily="34" charset="0"/>
                </a:rPr>
                <a:t>05</a:t>
              </a:r>
              <a:endParaRPr lang="en-US" altLang="zh-CN" sz="5400" dirty="0">
                <a:solidFill>
                  <a:schemeClr val="accent3"/>
                </a:solidFill>
                <a:latin typeface="Arial Rounded MT Bold" panose="020F0704030504030204" pitchFamily="34" charset="0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4404" y="4107656"/>
            <a:ext cx="1560711" cy="1036410"/>
          </a:xfrm>
          <a:prstGeom prst="rect">
            <a:avLst/>
          </a:prstGeom>
        </p:spPr>
      </p:pic>
      <p:sp>
        <p:nvSpPr>
          <p:cNvPr id="11" name="TextBox 1"/>
          <p:cNvSpPr txBox="1"/>
          <p:nvPr/>
        </p:nvSpPr>
        <p:spPr>
          <a:xfrm>
            <a:off x="3567829" y="2847712"/>
            <a:ext cx="21852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3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教学反思</a:t>
            </a:r>
            <a:endParaRPr lang="zh-CN" altLang="en-US" sz="3600" b="1" spc="3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 descr="201809151534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72" y="3113045"/>
            <a:ext cx="2410986" cy="2030455"/>
          </a:xfrm>
          <a:prstGeom prst="rect">
            <a:avLst/>
          </a:prstGeom>
        </p:spPr>
      </p:pic>
      <p:pic>
        <p:nvPicPr>
          <p:cNvPr id="12" name="图片 11" descr="2018091515503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61640" y="81876"/>
            <a:ext cx="1103090" cy="13817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70060" y1="19463" x2="70060" y2="19463"/>
                        <a14:foregroundMark x1="75449" y1="21477" x2="75449" y2="2147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8744127">
            <a:off x="729146" y="1510851"/>
            <a:ext cx="3059247" cy="2755628"/>
          </a:xfrm>
          <a:prstGeom prst="rect">
            <a:avLst/>
          </a:prstGeom>
        </p:spPr>
      </p:pic>
      <p:sp>
        <p:nvSpPr>
          <p:cNvPr id="3" name="空心弧 2"/>
          <p:cNvSpPr/>
          <p:nvPr/>
        </p:nvSpPr>
        <p:spPr>
          <a:xfrm>
            <a:off x="1252118" y="2045196"/>
            <a:ext cx="1482734" cy="1480136"/>
          </a:xfrm>
          <a:prstGeom prst="blockArc">
            <a:avLst>
              <a:gd name="adj1" fmla="val 17957045"/>
              <a:gd name="adj2" fmla="val 14248684"/>
              <a:gd name="adj3" fmla="val 2181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522971" y="2323968"/>
            <a:ext cx="1039097" cy="922591"/>
            <a:chOff x="1792526" y="2354315"/>
            <a:chExt cx="1039097" cy="922591"/>
          </a:xfrm>
        </p:grpSpPr>
        <p:sp>
          <p:nvSpPr>
            <p:cNvPr id="4" name="PA_椭圆 3"/>
            <p:cNvSpPr/>
            <p:nvPr>
              <p:custDataLst>
                <p:tags r:id="rId4"/>
              </p:custDataLst>
            </p:nvPr>
          </p:nvSpPr>
          <p:spPr>
            <a:xfrm>
              <a:off x="1792526" y="2354315"/>
              <a:ext cx="941028" cy="922591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848630" y="2584777"/>
              <a:ext cx="9829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80%</a:t>
              </a:r>
              <a:endParaRPr lang="zh-CN" altLang="en-US" sz="2400" b="1" dirty="0">
                <a:solidFill>
                  <a:schemeClr val="bg1"/>
                </a:solidFill>
                <a:latin typeface="Arial Rounded MT Bold" panose="020F0704030504030204" pitchFamily="34" charset="0"/>
              </a:endParaRPr>
            </a:p>
          </p:txBody>
        </p:sp>
      </p:grpSp>
      <p:pic>
        <p:nvPicPr>
          <p:cNvPr id="17" name="PA_图片 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70060" y1="19463" x2="70060" y2="19463"/>
                        <a14:foregroundMark x1="75449" y1="21477" x2="75449" y2="2147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8744127">
            <a:off x="4638267" y="1211569"/>
            <a:ext cx="3059247" cy="2755628"/>
          </a:xfrm>
          <a:prstGeom prst="rect">
            <a:avLst/>
          </a:prstGeom>
        </p:spPr>
      </p:pic>
      <p:sp>
        <p:nvSpPr>
          <p:cNvPr id="20" name="空心弧 19"/>
          <p:cNvSpPr/>
          <p:nvPr/>
        </p:nvSpPr>
        <p:spPr>
          <a:xfrm>
            <a:off x="5211650" y="1849316"/>
            <a:ext cx="1482734" cy="1480136"/>
          </a:xfrm>
          <a:prstGeom prst="blockArc">
            <a:avLst>
              <a:gd name="adj1" fmla="val 1198991"/>
              <a:gd name="adj2" fmla="val 11598902"/>
              <a:gd name="adj3" fmla="val 2122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482436" y="2093475"/>
            <a:ext cx="1025845" cy="922591"/>
            <a:chOff x="4070006" y="2256794"/>
            <a:chExt cx="1025845" cy="922591"/>
          </a:xfrm>
        </p:grpSpPr>
        <p:sp>
          <p:nvSpPr>
            <p:cNvPr id="21" name="PA_椭圆 3"/>
            <p:cNvSpPr/>
            <p:nvPr>
              <p:custDataLst>
                <p:tags r:id="rId6"/>
              </p:custDataLst>
            </p:nvPr>
          </p:nvSpPr>
          <p:spPr>
            <a:xfrm>
              <a:off x="4070006" y="2256794"/>
              <a:ext cx="941028" cy="922591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112858" y="2553520"/>
              <a:ext cx="9829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Arial Rounded MT Bold" panose="020F0704030504030204" pitchFamily="34" charset="0"/>
                </a:rPr>
                <a:t>50%</a:t>
              </a:r>
              <a:endParaRPr lang="zh-CN" altLang="en-US" sz="2400" b="1" dirty="0">
                <a:solidFill>
                  <a:schemeClr val="bg1"/>
                </a:solidFill>
                <a:latin typeface="Arial Rounded MT Bold" panose="020F0704030504030204" pitchFamily="34" charset="0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1136472" y="3569355"/>
            <a:ext cx="2333365" cy="9220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schemeClr val="accent5">
                    <a:lumMod val="75000"/>
                  </a:schemeClr>
                </a:solidFill>
              </a:rPr>
              <a:t>学生能运用关键词</a:t>
            </a:r>
            <a:endParaRPr lang="zh-CN" altLang="zh-CN" b="1" dirty="0">
              <a:solidFill>
                <a:schemeClr val="accent5">
                  <a:lumMod val="75000"/>
                </a:schemeClr>
              </a:solidFill>
            </a:endParaRPr>
          </a:p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schemeClr val="accent5">
                    <a:lumMod val="75000"/>
                  </a:schemeClr>
                </a:solidFill>
              </a:rPr>
              <a:t>描述角色情感</a:t>
            </a:r>
            <a:endParaRPr lang="zh-CN" altLang="en-US" sz="12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853985" y="3361605"/>
            <a:ext cx="2722641" cy="129644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zh-CN" b="1" dirty="0">
                <a:solidFill>
                  <a:schemeClr val="accent5">
                    <a:lumMod val="75000"/>
                  </a:schemeClr>
                </a:solidFill>
              </a:rPr>
              <a:t>学生能在设问中大胆猜测、推理、判断等，发展创新思维能力</a:t>
            </a:r>
            <a:endParaRPr lang="zh-CN" altLang="en-US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469105" y="374940"/>
            <a:ext cx="34946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目标预设</a:t>
            </a:r>
            <a:endParaRPr lang="zh-CN" altLang="en-US" sz="36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0" grpId="0" animBg="1"/>
      <p:bldP spid="34" grpId="0"/>
      <p:bldP spid="3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_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75510" y1="36508" x2="75510" y2="36508"/>
                        <a14:foregroundMark x1="81633" y1="41270" x2="81633" y2="41270"/>
                        <a14:foregroundMark x1="78912" y1="41270" x2="78912" y2="4127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1962" y="1802327"/>
            <a:ext cx="2040908" cy="1749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73275" y="1802130"/>
            <a:ext cx="556260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0C0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2400" dirty="0">
                <a:solidFill>
                  <a:srgbClr val="0C0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境随文，潜移默化地引导学生环游图片、大胆思索、紧紧跟随故事情节发展，体验人物的态度与情感变化，启发对朋友的深刻感悟。通过听、说、读、演等方式指导学生理解故事、有情感地朗读，谈论自己生活中的友谊</a:t>
            </a:r>
            <a:r>
              <a:rPr lang="zh-CN" altLang="en-US" sz="2400" dirty="0">
                <a:solidFill>
                  <a:srgbClr val="0C0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solidFill>
                <a:srgbClr val="0C0C0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00188" y="703600"/>
            <a:ext cx="34946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本课亮点</a:t>
            </a:r>
            <a:endParaRPr lang="zh-CN" altLang="en-US" sz="40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/>
          <a:srcRect l="45559" t="6591" b="4038"/>
          <a:stretch>
            <a:fillRect/>
          </a:stretch>
        </p:blipFill>
        <p:spPr>
          <a:xfrm>
            <a:off x="0" y="0"/>
            <a:ext cx="4251631" cy="5143500"/>
          </a:xfrm>
          <a:prstGeom prst="rect">
            <a:avLst/>
          </a:prstGeom>
        </p:spPr>
      </p:pic>
      <p:sp>
        <p:nvSpPr>
          <p:cNvPr id="53" name="TextBox 18"/>
          <p:cNvSpPr txBox="1"/>
          <p:nvPr/>
        </p:nvSpPr>
        <p:spPr>
          <a:xfrm>
            <a:off x="5088777" y="411685"/>
            <a:ext cx="2872340" cy="492329"/>
          </a:xfrm>
          <a:prstGeom prst="rect">
            <a:avLst/>
          </a:prstGeom>
          <a:noFill/>
        </p:spPr>
        <p:txBody>
          <a:bodyPr wrap="square" lIns="121810" tIns="60904" rIns="121810" bIns="60904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+mj-ea"/>
                <a:ea typeface="+mj-ea"/>
              </a:rPr>
              <a:t>设计理念</a:t>
            </a:r>
            <a:endParaRPr lang="zh-CN" altLang="en-US" sz="2400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58" name="TextBox 18"/>
          <p:cNvSpPr txBox="1"/>
          <p:nvPr/>
        </p:nvSpPr>
        <p:spPr>
          <a:xfrm>
            <a:off x="5695519" y="1652372"/>
            <a:ext cx="2872340" cy="492329"/>
          </a:xfrm>
          <a:prstGeom prst="rect">
            <a:avLst/>
          </a:prstGeom>
          <a:noFill/>
        </p:spPr>
        <p:txBody>
          <a:bodyPr wrap="square" lIns="121810" tIns="60904" rIns="121810" bIns="60904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+mj-ea"/>
                <a:ea typeface="+mj-ea"/>
              </a:rPr>
              <a:t>教材特点</a:t>
            </a:r>
            <a:endParaRPr lang="zh-CN" altLang="en-US" sz="2400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59" name="TextBox 18"/>
          <p:cNvSpPr txBox="1"/>
          <p:nvPr/>
        </p:nvSpPr>
        <p:spPr>
          <a:xfrm>
            <a:off x="5746801" y="3025722"/>
            <a:ext cx="2872340" cy="492329"/>
          </a:xfrm>
          <a:prstGeom prst="rect">
            <a:avLst/>
          </a:prstGeom>
          <a:noFill/>
        </p:spPr>
        <p:txBody>
          <a:bodyPr wrap="square" lIns="121810" tIns="60904" rIns="121810" bIns="60904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+mj-ea"/>
                <a:ea typeface="+mj-ea"/>
              </a:rPr>
              <a:t>教学过程</a:t>
            </a:r>
            <a:endParaRPr lang="zh-CN" altLang="en-US" sz="2400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60" name="TextBox 18"/>
          <p:cNvSpPr txBox="1"/>
          <p:nvPr/>
        </p:nvSpPr>
        <p:spPr>
          <a:xfrm>
            <a:off x="5165939" y="4252568"/>
            <a:ext cx="2872340" cy="492329"/>
          </a:xfrm>
          <a:prstGeom prst="rect">
            <a:avLst/>
          </a:prstGeom>
          <a:noFill/>
        </p:spPr>
        <p:txBody>
          <a:bodyPr wrap="square" lIns="121810" tIns="60904" rIns="121810" bIns="60904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+mj-ea"/>
                <a:ea typeface="+mj-ea"/>
              </a:rPr>
              <a:t>教学反思</a:t>
            </a:r>
            <a:endParaRPr lang="zh-CN" altLang="en-US" sz="2400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/>
          <a:srcRect t="4941" r="81278" b="5687"/>
          <a:stretch>
            <a:fillRect/>
          </a:stretch>
        </p:blipFill>
        <p:spPr>
          <a:xfrm>
            <a:off x="7681875" y="0"/>
            <a:ext cx="1462126" cy="514350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0" y="-120128"/>
            <a:ext cx="31059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dirty="0">
                <a:solidFill>
                  <a:srgbClr val="F9D3D4"/>
                </a:solidFill>
                <a:latin typeface="Brush Script MT" panose="03060802040406070304" pitchFamily="66" charset="0"/>
              </a:rPr>
              <a:t>Contents</a:t>
            </a:r>
            <a:endParaRPr lang="zh-CN" altLang="en-US" sz="7200" dirty="0">
              <a:solidFill>
                <a:srgbClr val="F9D3D4"/>
              </a:solidFill>
              <a:latin typeface="Brush Script MT" panose="03060802040406070304" pitchFamily="66" charset="0"/>
            </a:endParaRPr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9687" y="279865"/>
            <a:ext cx="625630" cy="755970"/>
          </a:xfrm>
          <a:prstGeom prst="rect">
            <a:avLst/>
          </a:prstGeom>
        </p:spPr>
      </p:pic>
      <p:pic>
        <p:nvPicPr>
          <p:cNvPr id="52" name="PA_图片 13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5602" b="96266" l="3318" r="92891">
                        <a14:foregroundMark x1="3318" y1="85270" x2="3318" y2="85270"/>
                        <a14:foregroundMark x1="53555" y1="96473" x2="53555" y2="96473"/>
                        <a14:foregroundMark x1="92891" y1="79253" x2="92891" y2="79253"/>
                      </a14:backgroundRemoval>
                    </a14:imgEffect>
                  </a14:imgLayer>
                </a14:imgProps>
              </a:ext>
            </a:extLst>
          </a:blip>
          <a:srcRect t="50796" b="-1197"/>
          <a:stretch>
            <a:fillRect/>
          </a:stretch>
        </p:blipFill>
        <p:spPr>
          <a:xfrm>
            <a:off x="119371" y="767469"/>
            <a:ext cx="2767930" cy="3353279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7711" y="1613614"/>
            <a:ext cx="625630" cy="755970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9025" y="2867181"/>
            <a:ext cx="625630" cy="755970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8004" y="4120748"/>
            <a:ext cx="625630" cy="75597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707079" y="2378134"/>
            <a:ext cx="1509486" cy="1295175"/>
            <a:chOff x="1707079" y="2378134"/>
            <a:chExt cx="1509486" cy="1295175"/>
          </a:xfrm>
        </p:grpSpPr>
        <p:sp>
          <p:nvSpPr>
            <p:cNvPr id="31" name="PA_椭圆 1"/>
            <p:cNvSpPr/>
            <p:nvPr>
              <p:custDataLst>
                <p:tags r:id="rId7"/>
              </p:custDataLst>
            </p:nvPr>
          </p:nvSpPr>
          <p:spPr>
            <a:xfrm>
              <a:off x="1761736" y="2378134"/>
              <a:ext cx="1295175" cy="129517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707079" y="2605136"/>
              <a:ext cx="1509486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C00000"/>
                  </a:solidFill>
                  <a:latin typeface="迷你简细倩" panose="03000509000000000000" pitchFamily="65" charset="-122"/>
                  <a:ea typeface="迷你简细倩" panose="03000509000000000000" pitchFamily="65" charset="-122"/>
                </a:rPr>
                <a:t>目录</a:t>
              </a:r>
              <a:endParaRPr lang="en-US" altLang="zh-CN" sz="3600" b="1" dirty="0">
                <a:solidFill>
                  <a:srgbClr val="C00000"/>
                </a:solidFill>
                <a:latin typeface="迷你简细倩" panose="03000509000000000000" pitchFamily="65" charset="-122"/>
                <a:ea typeface="迷你简细倩" panose="03000509000000000000" pitchFamily="65" charset="-122"/>
              </a:endParaRPr>
            </a:p>
            <a:p>
              <a:pPr algn="ctr"/>
              <a:r>
                <a:rPr lang="en-US" altLang="zh-CN" sz="2000" b="1" dirty="0">
                  <a:solidFill>
                    <a:srgbClr val="C00000"/>
                  </a:solidFill>
                  <a:latin typeface="迷你简细倩" panose="03000509000000000000" pitchFamily="65" charset="-122"/>
                  <a:ea typeface="迷你简细倩" panose="03000509000000000000" pitchFamily="65" charset="-122"/>
                </a:rPr>
                <a:t>contents</a:t>
              </a:r>
              <a:endParaRPr lang="zh-CN" altLang="en-US" sz="2000" b="1" dirty="0">
                <a:solidFill>
                  <a:srgbClr val="C00000"/>
                </a:solidFill>
                <a:latin typeface="迷你简细倩" panose="03000509000000000000" pitchFamily="65" charset="-122"/>
                <a:ea typeface="迷你简细倩" panose="03000509000000000000" pitchFamily="65" charset="-122"/>
              </a:endParaRPr>
            </a:p>
          </p:txBody>
        </p:sp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5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350"/>
                            </p:stCondLst>
                            <p:childTnLst>
                              <p:par>
                                <p:cTn id="3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850"/>
                            </p:stCondLst>
                            <p:childTnLst>
                              <p:par>
                                <p:cTn id="3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350"/>
                            </p:stCondLst>
                            <p:childTnLst>
                              <p:par>
                                <p:cTn id="44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850"/>
                            </p:stCondLst>
                            <p:childTnLst>
                              <p:par>
                                <p:cTn id="5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350"/>
                            </p:stCondLst>
                            <p:childTnLst>
                              <p:par>
                                <p:cTn id="56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850"/>
                            </p:stCondLst>
                            <p:childTnLst>
                              <p:par>
                                <p:cTn id="6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350"/>
                            </p:stCondLst>
                            <p:childTnLst>
                              <p:par>
                                <p:cTn id="6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850"/>
                            </p:stCondLst>
                            <p:childTnLst>
                              <p:par>
                                <p:cTn id="7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8" grpId="0"/>
      <p:bldP spid="59" grpId="0"/>
      <p:bldP spid="60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0223" y="-164282"/>
            <a:ext cx="7803556" cy="495647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" y="2138094"/>
            <a:ext cx="3578662" cy="300558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0827" y="2138094"/>
            <a:ext cx="3572566" cy="3005588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430767" y="1724339"/>
            <a:ext cx="6624661" cy="1018862"/>
          </a:xfrm>
          <a:prstGeom prst="rect">
            <a:avLst/>
          </a:prstGeom>
          <a:solidFill>
            <a:srgbClr val="F9D3D4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161143" y="1786607"/>
            <a:ext cx="72197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solidFill>
                  <a:srgbClr val="C00000"/>
                </a:solidFill>
                <a:latin typeface="迷你简细倩" panose="03000509000000000000" pitchFamily="65" charset="-122"/>
                <a:ea typeface="迷你简细倩" panose="03000509000000000000" pitchFamily="65" charset="-122"/>
              </a:rPr>
              <a:t>Thanks for listening!</a:t>
            </a:r>
            <a:r>
              <a:rPr lang="en-US" altLang="zh-CN" sz="4800" b="1" dirty="0">
                <a:solidFill>
                  <a:schemeClr val="bg1"/>
                </a:solidFill>
                <a:latin typeface="迷你简细倩" panose="03000509000000000000" pitchFamily="65" charset="-122"/>
                <a:ea typeface="迷你简细倩" panose="03000509000000000000" pitchFamily="65" charset="-122"/>
              </a:rPr>
              <a:t> </a:t>
            </a:r>
            <a:endParaRPr lang="zh-CN" altLang="en-US" sz="4400" b="1" dirty="0">
              <a:solidFill>
                <a:schemeClr val="bg1"/>
              </a:solidFill>
              <a:latin typeface="迷你简细倩" panose="03000509000000000000" pitchFamily="65" charset="-122"/>
              <a:ea typeface="迷你简细倩" panose="03000509000000000000" pitchFamily="65" charset="-122"/>
            </a:endParaRPr>
          </a:p>
        </p:txBody>
      </p:sp>
      <p:pic>
        <p:nvPicPr>
          <p:cNvPr id="13" name="PA_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7769" b="89841" l="8719" r="91815">
                        <a14:foregroundMark x1="32918" y1="52390" x2="32918" y2="53984"/>
                        <a14:foregroundMark x1="49644" y1="8167" x2="54626" y2="8167"/>
                        <a14:foregroundMark x1="89502" y1="22112" x2="89502" y2="23307"/>
                        <a14:foregroundMark x1="8719" y1="61952" x2="10854" y2="62749"/>
                        <a14:foregroundMark x1="13345" y1="58367" x2="13345" y2="58367"/>
                        <a14:foregroundMark x1="91281" y1="20120" x2="91281" y2="20120"/>
                        <a14:foregroundMark x1="91815" y1="20120" x2="91815" y2="20120"/>
                        <a14:foregroundMark x1="32740" y1="55179" x2="33630" y2="5856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782056" y="137109"/>
            <a:ext cx="1383441" cy="1235743"/>
          </a:xfrm>
          <a:prstGeom prst="rect">
            <a:avLst/>
          </a:prstGeom>
        </p:spPr>
      </p:pic>
      <p:pic>
        <p:nvPicPr>
          <p:cNvPr id="16" name="PA_图片 1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776787" y="3668745"/>
            <a:ext cx="1590423" cy="14747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75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4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4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17" decel="50000" autoRev="1" fill="hold">
                                          <p:stCondLst>
                                            <p:cond delay="341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2" fill="hold">
                                          <p:stCondLst>
                                            <p:cond delay="64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506"/>
                            </p:stCondLst>
                            <p:childTnLst>
                              <p:par>
                                <p:cTn id="3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0222" y="-357452"/>
            <a:ext cx="7803556" cy="5755123"/>
          </a:xfrm>
          <a:prstGeom prst="rect">
            <a:avLst/>
          </a:prstGeom>
        </p:spPr>
      </p:pic>
      <p:sp>
        <p:nvSpPr>
          <p:cNvPr id="45" name="矩形 44"/>
          <p:cNvSpPr/>
          <p:nvPr/>
        </p:nvSpPr>
        <p:spPr>
          <a:xfrm>
            <a:off x="2754148" y="3583711"/>
            <a:ext cx="3753291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Design Purposes 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548753" y="81876"/>
            <a:ext cx="2164080" cy="3124420"/>
            <a:chOff x="3769781" y="666826"/>
            <a:chExt cx="1604437" cy="2567374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9781" y="666826"/>
              <a:ext cx="1604437" cy="1938696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3776457" y="2310870"/>
              <a:ext cx="150390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chemeClr val="accent3"/>
                  </a:solidFill>
                  <a:latin typeface="Arial Rounded MT Bold" panose="020F0704030504030204" pitchFamily="34" charset="0"/>
                </a:rPr>
                <a:t>01</a:t>
              </a:r>
              <a:endParaRPr lang="en-US" altLang="zh-CN" sz="5400" dirty="0">
                <a:solidFill>
                  <a:schemeClr val="accent3"/>
                </a:solidFill>
                <a:latin typeface="Arial Rounded MT Bold" panose="020F0704030504030204" pitchFamily="34" charset="0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4404" y="4107656"/>
            <a:ext cx="1560711" cy="1036410"/>
          </a:xfrm>
          <a:prstGeom prst="rect">
            <a:avLst/>
          </a:prstGeom>
        </p:spPr>
      </p:pic>
      <p:sp>
        <p:nvSpPr>
          <p:cNvPr id="11" name="TextBox 1"/>
          <p:cNvSpPr txBox="1"/>
          <p:nvPr/>
        </p:nvSpPr>
        <p:spPr>
          <a:xfrm>
            <a:off x="3567829" y="2847712"/>
            <a:ext cx="2164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3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设计理念</a:t>
            </a:r>
            <a:endParaRPr lang="zh-CN" altLang="en-US" sz="3600" b="1" spc="3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 descr="201809151534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72" y="3113045"/>
            <a:ext cx="2410986" cy="2030455"/>
          </a:xfrm>
          <a:prstGeom prst="rect">
            <a:avLst/>
          </a:prstGeom>
        </p:spPr>
      </p:pic>
      <p:pic>
        <p:nvPicPr>
          <p:cNvPr id="16" name="图片 15" descr="2018091515503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29374" y="220687"/>
            <a:ext cx="909827" cy="11396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/>
          <a:srcRect b="11340"/>
          <a:stretch>
            <a:fillRect/>
          </a:stretch>
        </p:blipFill>
        <p:spPr>
          <a:xfrm>
            <a:off x="2462844" y="956647"/>
            <a:ext cx="4721727" cy="401714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" name="文本框 37"/>
          <p:cNvSpPr txBox="1"/>
          <p:nvPr/>
        </p:nvSpPr>
        <p:spPr>
          <a:xfrm>
            <a:off x="962707" y="169707"/>
            <a:ext cx="20166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核心素养</a:t>
            </a:r>
            <a:endParaRPr lang="zh-CN" altLang="en-US" sz="1400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9" name="PA_图片 13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5602" b="96266" l="3318" r="92891">
                        <a14:foregroundMark x1="3318" y1="85270" x2="3318" y2="85270"/>
                        <a14:foregroundMark x1="53555" y1="96473" x2="53555" y2="96473"/>
                        <a14:foregroundMark x1="92891" y1="79253" x2="92891" y2="79253"/>
                      </a14:backgroundRemoval>
                    </a14:imgEffect>
                  </a14:imgLayer>
                </a14:imgProps>
              </a:ext>
            </a:extLst>
          </a:blip>
          <a:srcRect t="50796" b="-1197"/>
          <a:stretch>
            <a:fillRect/>
          </a:stretch>
        </p:blipFill>
        <p:spPr>
          <a:xfrm>
            <a:off x="920362" y="3732038"/>
            <a:ext cx="1268071" cy="15362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4" descr="201803211709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4088" y="3194050"/>
            <a:ext cx="2211387" cy="1893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右箭头 10"/>
          <p:cNvSpPr/>
          <p:nvPr/>
        </p:nvSpPr>
        <p:spPr>
          <a:xfrm rot="10800000">
            <a:off x="3530600" y="3644900"/>
            <a:ext cx="1662113" cy="649288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5" name="文本框 14"/>
          <p:cNvSpPr txBox="1"/>
          <p:nvPr/>
        </p:nvSpPr>
        <p:spPr>
          <a:xfrm>
            <a:off x="8226822" y="1871663"/>
            <a:ext cx="615553" cy="1528624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r>
              <a:rPr lang="zh-CN" altLang="en-US" sz="2800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解读教材</a:t>
            </a:r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15"/>
          <p:cNvSpPr txBox="1"/>
          <p:nvPr/>
        </p:nvSpPr>
        <p:spPr>
          <a:xfrm>
            <a:off x="3797300" y="4476750"/>
            <a:ext cx="1620957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教学设计</a:t>
            </a:r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7"/>
          <p:cNvSpPr txBox="1"/>
          <p:nvPr/>
        </p:nvSpPr>
        <p:spPr>
          <a:xfrm>
            <a:off x="338535" y="1971675"/>
            <a:ext cx="615553" cy="1528624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lstStyle/>
          <a:p>
            <a:r>
              <a:rPr lang="zh-CN" altLang="en-US" sz="280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课堂实施</a:t>
            </a:r>
            <a:endParaRPr lang="zh-CN" altLang="en-US" sz="280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对象 1"/>
          <p:cNvGraphicFramePr/>
          <p:nvPr/>
        </p:nvGraphicFramePr>
        <p:xfrm>
          <a:off x="1280795" y="133350"/>
          <a:ext cx="1592263" cy="209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" name="" r:id="rId2" imgW="2162175" imgH="3067050" progId="Paint.Picture">
                  <p:embed/>
                </p:oleObj>
              </mc:Choice>
              <mc:Fallback>
                <p:oleObj name="" r:id="rId2" imgW="2162175" imgH="3067050" progId="Paint.Picture">
                  <p:embed/>
                  <p:pic>
                    <p:nvPicPr>
                      <p:cNvPr id="0" name="对象 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280795" y="133350"/>
                        <a:ext cx="1592263" cy="20986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图片 6" descr="2018032117135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5495" y="3194050"/>
            <a:ext cx="2363788" cy="1973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右箭头 6"/>
          <p:cNvSpPr/>
          <p:nvPr/>
        </p:nvSpPr>
        <p:spPr>
          <a:xfrm>
            <a:off x="3757295" y="866775"/>
            <a:ext cx="1663700" cy="633413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11" name="右箭头 7"/>
          <p:cNvSpPr/>
          <p:nvPr/>
        </p:nvSpPr>
        <p:spPr>
          <a:xfrm rot="5400000">
            <a:off x="6598126" y="2396331"/>
            <a:ext cx="631825" cy="465138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12" name="文本框 11"/>
          <p:cNvSpPr txBox="1"/>
          <p:nvPr/>
        </p:nvSpPr>
        <p:spPr>
          <a:xfrm>
            <a:off x="3604895" y="269875"/>
            <a:ext cx="1620957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研读课标</a:t>
            </a:r>
            <a:endParaRPr lang="zh-CN" altLang="en-US" sz="2800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右箭头 11"/>
          <p:cNvSpPr/>
          <p:nvPr/>
        </p:nvSpPr>
        <p:spPr>
          <a:xfrm rot="16200000">
            <a:off x="1644333" y="2395538"/>
            <a:ext cx="631825" cy="466725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7430" y="81386"/>
            <a:ext cx="1612900" cy="2150533"/>
          </a:xfrm>
          <a:prstGeom prst="rect">
            <a:avLst/>
          </a:prstGeom>
        </p:spPr>
      </p:pic>
      <p:pic>
        <p:nvPicPr>
          <p:cNvPr id="22" name="PA_图片 13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55602" b="96266" l="3318" r="92891">
                        <a14:foregroundMark x1="3318" y1="85270" x2="3318" y2="85270"/>
                        <a14:foregroundMark x1="53555" y1="96473" x2="53555" y2="96473"/>
                        <a14:foregroundMark x1="92891" y1="79253" x2="92891" y2="79253"/>
                      </a14:backgroundRemoval>
                    </a14:imgEffect>
                  </a14:imgLayer>
                </a14:imgProps>
              </a:ext>
            </a:extLst>
          </a:blip>
          <a:srcRect t="50796" b="-1197"/>
          <a:stretch>
            <a:fillRect/>
          </a:stretch>
        </p:blipFill>
        <p:spPr>
          <a:xfrm>
            <a:off x="3770630" y="1682750"/>
            <a:ext cx="1454456" cy="1762037"/>
          </a:xfrm>
          <a:prstGeom prst="rect">
            <a:avLst/>
          </a:prstGeom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/>
      <p:bldP spid="10" grpId="0" animBg="1"/>
      <p:bldP spid="11" grpId="0" animBg="1"/>
      <p:bldP spid="12" grpId="0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0222" y="-369272"/>
            <a:ext cx="7803556" cy="5755123"/>
          </a:xfrm>
          <a:prstGeom prst="rect">
            <a:avLst/>
          </a:prstGeom>
        </p:spPr>
      </p:pic>
      <p:sp>
        <p:nvSpPr>
          <p:cNvPr id="45" name="矩形 44"/>
          <p:cNvSpPr/>
          <p:nvPr/>
        </p:nvSpPr>
        <p:spPr>
          <a:xfrm>
            <a:off x="2754148" y="3583711"/>
            <a:ext cx="3753291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features of the picture book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548753" y="81876"/>
            <a:ext cx="2164080" cy="2888079"/>
            <a:chOff x="3769781" y="666826"/>
            <a:chExt cx="1604437" cy="237317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9781" y="666826"/>
              <a:ext cx="1604437" cy="1938696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3820046" y="2281285"/>
              <a:ext cx="1503907" cy="7587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chemeClr val="accent3"/>
                  </a:solidFill>
                  <a:latin typeface="Arial Rounded MT Bold" panose="020F0704030504030204" pitchFamily="34" charset="0"/>
                </a:rPr>
                <a:t>02</a:t>
              </a:r>
              <a:endParaRPr lang="en-US" altLang="zh-CN" sz="5400" dirty="0">
                <a:solidFill>
                  <a:schemeClr val="accent3"/>
                </a:solidFill>
                <a:latin typeface="Arial Rounded MT Bold" panose="020F0704030504030204" pitchFamily="34" charset="0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4404" y="4107656"/>
            <a:ext cx="1560711" cy="1036410"/>
          </a:xfrm>
          <a:prstGeom prst="rect">
            <a:avLst/>
          </a:prstGeom>
        </p:spPr>
      </p:pic>
      <p:sp>
        <p:nvSpPr>
          <p:cNvPr id="11" name="TextBox 1"/>
          <p:cNvSpPr txBox="1"/>
          <p:nvPr/>
        </p:nvSpPr>
        <p:spPr>
          <a:xfrm>
            <a:off x="3567829" y="2847712"/>
            <a:ext cx="21852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3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教材特点</a:t>
            </a:r>
            <a:endParaRPr lang="zh-CN" altLang="en-US" sz="3600" b="1" spc="3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 descr="201809151534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092428"/>
            <a:ext cx="2410986" cy="2030455"/>
          </a:xfrm>
          <a:prstGeom prst="rect">
            <a:avLst/>
          </a:prstGeom>
        </p:spPr>
      </p:pic>
      <p:pic>
        <p:nvPicPr>
          <p:cNvPr id="16" name="图片 15" descr="2018091515503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06357" y="135057"/>
            <a:ext cx="1103090" cy="13817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7395" y="-280754"/>
            <a:ext cx="7626605" cy="562462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15" y="4107656"/>
            <a:ext cx="1560711" cy="103641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4404" y="4107656"/>
            <a:ext cx="1560711" cy="103641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04" y="483349"/>
            <a:ext cx="2663825" cy="3551766"/>
          </a:xfrm>
          <a:prstGeom prst="rect">
            <a:avLst/>
          </a:prstGeom>
        </p:spPr>
      </p:pic>
      <p:sp>
        <p:nvSpPr>
          <p:cNvPr id="14" name="TextBox 9"/>
          <p:cNvSpPr>
            <a:spLocks noChangeArrowheads="1"/>
          </p:cNvSpPr>
          <p:nvPr/>
        </p:nvSpPr>
        <p:spPr bwMode="auto">
          <a:xfrm>
            <a:off x="3210649" y="1577965"/>
            <a:ext cx="4534857" cy="32859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>
                <a:solidFill>
                  <a:srgbClr val="0C0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zh-CN" sz="1400" dirty="0">
                <a:solidFill>
                  <a:srgbClr val="0C0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《多维阅读》是基础英语分社引进新西兰学乐出版社出版的</a:t>
            </a:r>
            <a:r>
              <a:rPr lang="en-US" altLang="zh-CN" sz="1400" dirty="0">
                <a:solidFill>
                  <a:srgbClr val="0C0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Key Links</a:t>
            </a:r>
            <a:r>
              <a:rPr lang="zh-CN" altLang="zh-CN" sz="1400" dirty="0">
                <a:solidFill>
                  <a:srgbClr val="0C0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系列读物，这是一套在全世界广受欢迎的课堂阅读教材。《多维阅读》覆盖小学、初中、高中三个学段，分</a:t>
            </a:r>
            <a:r>
              <a:rPr lang="en-US" altLang="zh-CN" sz="1400" dirty="0">
                <a:solidFill>
                  <a:srgbClr val="0C0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22</a:t>
            </a:r>
            <a:r>
              <a:rPr lang="zh-CN" altLang="zh-CN" sz="1400" dirty="0">
                <a:solidFill>
                  <a:srgbClr val="0C0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个级别，主题丰富，内容生动鲜活，体裁和题材多样，是一套高品质的阅读丛书。本课教学内容选自外研社多维阅读第</a:t>
            </a:r>
            <a:r>
              <a:rPr lang="en-US" altLang="zh-CN" sz="1400" dirty="0">
                <a:solidFill>
                  <a:srgbClr val="0C0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1400" dirty="0">
                <a:solidFill>
                  <a:srgbClr val="0C0C0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级。该级绘本故事情节有趣、由直观的图片以及丰富的情境语言构成，有助于培养孩子的阅读兴趣与能力。</a:t>
            </a:r>
            <a:endParaRPr lang="zh-CN" altLang="zh-CN" sz="1400" dirty="0">
              <a:solidFill>
                <a:srgbClr val="0C0C0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400" dirty="0">
              <a:solidFill>
                <a:srgbClr val="0C0C0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400" dirty="0">
              <a:solidFill>
                <a:srgbClr val="0C0C0C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TextBox 6"/>
          <p:cNvSpPr txBox="1"/>
          <p:nvPr/>
        </p:nvSpPr>
        <p:spPr>
          <a:xfrm>
            <a:off x="3252477" y="1039693"/>
            <a:ext cx="4449585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defRPr sz="20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Multidimensional Reading  Level 4</a:t>
            </a:r>
            <a:br>
              <a:rPr lang="en-US" altLang="zh-CN" dirty="0"/>
            </a:br>
            <a:endParaRPr lang="en-US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1" presetClass="entr" presetSubtype="0" fill="hold" grpId="0" nodeType="withEffect">
                                  <p:stCondLst>
                                    <p:cond delay="13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899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824679" y="100699"/>
            <a:ext cx="3494640" cy="763987"/>
            <a:chOff x="4348680" y="311149"/>
            <a:chExt cx="3494640" cy="763987"/>
          </a:xfrm>
        </p:grpSpPr>
        <p:sp>
          <p:nvSpPr>
            <p:cNvPr id="29" name="矩形 28"/>
            <p:cNvSpPr/>
            <p:nvPr/>
          </p:nvSpPr>
          <p:spPr>
            <a:xfrm>
              <a:off x="4553759" y="736582"/>
              <a:ext cx="308449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</a:rPr>
                <a:t>The</a:t>
              </a: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</a:rPr>
                <a:t> </a:t>
              </a: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</a:rPr>
                <a:t>features</a:t>
              </a: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</a:rPr>
                <a:t> </a:t>
              </a: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</a:rPr>
                <a:t>of</a:t>
              </a: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</a:rPr>
                <a:t> </a:t>
              </a: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</a:rPr>
                <a:t>the</a:t>
              </a: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</a:rPr>
                <a:t> </a:t>
              </a:r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rial" panose="020B0604020202020204" pitchFamily="34" charset="0"/>
                </a:rPr>
                <a:t>picture book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4348680" y="311149"/>
              <a:ext cx="349464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14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4" name="PA_直接连接符 3"/>
          <p:cNvCxnSpPr/>
          <p:nvPr>
            <p:custDataLst>
              <p:tags r:id="rId1"/>
            </p:custDataLst>
          </p:nvPr>
        </p:nvCxnSpPr>
        <p:spPr>
          <a:xfrm>
            <a:off x="611130" y="1691775"/>
            <a:ext cx="2944870" cy="202388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3570514" y="2423886"/>
            <a:ext cx="1901372" cy="1320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471886" y="2444579"/>
            <a:ext cx="2691294" cy="18734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404664" y="2803860"/>
            <a:ext cx="2044959" cy="58984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任务为目标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498328" y="1979215"/>
            <a:ext cx="2044959" cy="58984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结构清晰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375225" y="3040019"/>
            <a:ext cx="2044959" cy="58984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指示明确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508879" y="2034852"/>
            <a:ext cx="2044959" cy="58984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内容丰富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565018" y="100699"/>
            <a:ext cx="34946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教材特点</a:t>
            </a:r>
            <a:endParaRPr lang="zh-CN" altLang="en-US" sz="14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PA_图片 13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5602" b="96266" l="3318" r="92891">
                        <a14:foregroundMark x1="3318" y1="85270" x2="3318" y2="85270"/>
                        <a14:foregroundMark x1="53555" y1="96473" x2="53555" y2="96473"/>
                        <a14:foregroundMark x1="92891" y1="79253" x2="92891" y2="79253"/>
                      </a14:backgroundRemoval>
                    </a14:imgEffect>
                  </a14:imgLayer>
                </a14:imgProps>
              </a:ext>
            </a:extLst>
          </a:blip>
          <a:srcRect t="50796" b="-1197"/>
          <a:stretch>
            <a:fillRect/>
          </a:stretch>
        </p:blipFill>
        <p:spPr>
          <a:xfrm>
            <a:off x="926223" y="1390529"/>
            <a:ext cx="1268071" cy="1536236"/>
          </a:xfrm>
          <a:prstGeom prst="rect">
            <a:avLst/>
          </a:prstGeom>
        </p:spPr>
      </p:pic>
      <p:pic>
        <p:nvPicPr>
          <p:cNvPr id="19" name="PA_图片 13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5602" b="96266" l="3318" r="92891">
                        <a14:foregroundMark x1="3318" y1="85270" x2="3318" y2="85270"/>
                        <a14:foregroundMark x1="53555" y1="96473" x2="53555" y2="96473"/>
                        <a14:foregroundMark x1="92891" y1="79253" x2="92891" y2="79253"/>
                      </a14:backgroundRemoval>
                    </a14:imgEffect>
                  </a14:imgLayer>
                </a14:imgProps>
              </a:ext>
            </a:extLst>
          </a:blip>
          <a:srcRect t="50796" b="-1197"/>
          <a:stretch>
            <a:fillRect/>
          </a:stretch>
        </p:blipFill>
        <p:spPr>
          <a:xfrm>
            <a:off x="2893436" y="2856496"/>
            <a:ext cx="1268071" cy="1536236"/>
          </a:xfrm>
          <a:prstGeom prst="rect">
            <a:avLst/>
          </a:prstGeom>
        </p:spPr>
      </p:pic>
      <p:pic>
        <p:nvPicPr>
          <p:cNvPr id="20" name="PA_图片 13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5602" b="96266" l="3318" r="92891">
                        <a14:foregroundMark x1="3318" y1="85270" x2="3318" y2="85270"/>
                        <a14:foregroundMark x1="53555" y1="96473" x2="53555" y2="96473"/>
                        <a14:foregroundMark x1="92891" y1="79253" x2="92891" y2="79253"/>
                      </a14:backgroundRemoval>
                    </a14:imgEffect>
                  </a14:imgLayer>
                </a14:imgProps>
              </a:ext>
            </a:extLst>
          </a:blip>
          <a:srcRect t="50796" b="-1197"/>
          <a:stretch>
            <a:fillRect/>
          </a:stretch>
        </p:blipFill>
        <p:spPr>
          <a:xfrm>
            <a:off x="4838585" y="1492301"/>
            <a:ext cx="1268071" cy="1536236"/>
          </a:xfrm>
          <a:prstGeom prst="rect">
            <a:avLst/>
          </a:prstGeom>
        </p:spPr>
      </p:pic>
      <p:pic>
        <p:nvPicPr>
          <p:cNvPr id="25" name="PA_图片 13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5602" b="96266" l="3318" r="92891">
                        <a14:foregroundMark x1="3318" y1="85270" x2="3318" y2="85270"/>
                        <a14:foregroundMark x1="53555" y1="96473" x2="53555" y2="96473"/>
                        <a14:foregroundMark x1="92891" y1="79253" x2="92891" y2="79253"/>
                      </a14:backgroundRemoval>
                    </a14:imgEffect>
                  </a14:imgLayer>
                </a14:imgProps>
              </a:ext>
            </a:extLst>
          </a:blip>
          <a:srcRect t="50796" b="-1197"/>
          <a:stretch>
            <a:fillRect/>
          </a:stretch>
        </p:blipFill>
        <p:spPr>
          <a:xfrm>
            <a:off x="6900259" y="2859336"/>
            <a:ext cx="1268071" cy="15362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0954" y="-272040"/>
            <a:ext cx="7803556" cy="5755123"/>
          </a:xfrm>
          <a:prstGeom prst="rect">
            <a:avLst/>
          </a:prstGeom>
        </p:spPr>
      </p:pic>
      <p:sp>
        <p:nvSpPr>
          <p:cNvPr id="45" name="矩形 44"/>
          <p:cNvSpPr/>
          <p:nvPr/>
        </p:nvSpPr>
        <p:spPr>
          <a:xfrm>
            <a:off x="2754148" y="3583711"/>
            <a:ext cx="3753291" cy="30777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analysis of teaching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548753" y="81876"/>
            <a:ext cx="2164080" cy="2888079"/>
            <a:chOff x="3769781" y="666826"/>
            <a:chExt cx="1604437" cy="237317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9781" y="666826"/>
              <a:ext cx="1604437" cy="1938696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3820046" y="2281285"/>
              <a:ext cx="1503907" cy="7587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dirty="0">
                  <a:solidFill>
                    <a:schemeClr val="accent3"/>
                  </a:solidFill>
                  <a:latin typeface="Arial Rounded MT Bold" panose="020F0704030504030204" pitchFamily="34" charset="0"/>
                </a:rPr>
                <a:t>03</a:t>
              </a:r>
              <a:endParaRPr lang="en-US" altLang="zh-CN" sz="5400" dirty="0">
                <a:solidFill>
                  <a:schemeClr val="accent3"/>
                </a:solidFill>
                <a:latin typeface="Arial Rounded MT Bold" panose="020F0704030504030204" pitchFamily="34" charset="0"/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4404" y="4107656"/>
            <a:ext cx="1560711" cy="1036410"/>
          </a:xfrm>
          <a:prstGeom prst="rect">
            <a:avLst/>
          </a:prstGeom>
        </p:spPr>
      </p:pic>
      <p:sp>
        <p:nvSpPr>
          <p:cNvPr id="11" name="TextBox 1"/>
          <p:cNvSpPr txBox="1"/>
          <p:nvPr/>
        </p:nvSpPr>
        <p:spPr>
          <a:xfrm>
            <a:off x="3567829" y="2847712"/>
            <a:ext cx="21852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lvl="1"/>
            <a:r>
              <a:rPr lang="zh-CN" altLang="en-US" sz="3600" b="1" spc="3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教学分析</a:t>
            </a:r>
            <a:endParaRPr lang="zh-CN" altLang="en-US" sz="3600" b="1" spc="3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 descr="201809151534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72" y="3113045"/>
            <a:ext cx="2410986" cy="2030455"/>
          </a:xfrm>
          <a:prstGeom prst="rect">
            <a:avLst/>
          </a:prstGeom>
        </p:spPr>
      </p:pic>
      <p:pic>
        <p:nvPicPr>
          <p:cNvPr id="12" name="图片 11" descr="2018091515503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61640" y="81876"/>
            <a:ext cx="1103090" cy="138177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11" grpId="0"/>
    </p:bldLst>
  </p:timing>
</p:sld>
</file>

<file path=ppt/tags/tag1.xml><?xml version="1.0" encoding="utf-8"?>
<p:tagLst xmlns:p="http://schemas.openxmlformats.org/presentationml/2006/main">
  <p:tag name="PA" val="v3.2.0"/>
</p:tagLst>
</file>

<file path=ppt/tags/tag10.xml><?xml version="1.0" encoding="utf-8"?>
<p:tagLst xmlns:p="http://schemas.openxmlformats.org/presentationml/2006/main">
  <p:tag name="PA" val="v3.2.0"/>
</p:tagLst>
</file>

<file path=ppt/tags/tag11.xml><?xml version="1.0" encoding="utf-8"?>
<p:tagLst xmlns:p="http://schemas.openxmlformats.org/presentationml/2006/main">
  <p:tag name="PA" val="v3.2.0"/>
</p:tagLst>
</file>

<file path=ppt/tags/tag12.xml><?xml version="1.0" encoding="utf-8"?>
<p:tagLst xmlns:p="http://schemas.openxmlformats.org/presentationml/2006/main">
  <p:tag name="PA" val="v3.2.0"/>
</p:tagLst>
</file>

<file path=ppt/tags/tag13.xml><?xml version="1.0" encoding="utf-8"?>
<p:tagLst xmlns:p="http://schemas.openxmlformats.org/presentationml/2006/main">
  <p:tag name="PA" val="v3.2.0"/>
</p:tagLst>
</file>

<file path=ppt/tags/tag14.xml><?xml version="1.0" encoding="utf-8"?>
<p:tagLst xmlns:p="http://schemas.openxmlformats.org/presentationml/2006/main">
  <p:tag name="PA" val="v3.2.0"/>
</p:tagLst>
</file>

<file path=ppt/tags/tag15.xml><?xml version="1.0" encoding="utf-8"?>
<p:tagLst xmlns:p="http://schemas.openxmlformats.org/presentationml/2006/main">
  <p:tag name="PA" val="v3.2.0"/>
</p:tagLst>
</file>

<file path=ppt/tags/tag16.xml><?xml version="1.0" encoding="utf-8"?>
<p:tagLst xmlns:p="http://schemas.openxmlformats.org/presentationml/2006/main">
  <p:tag name="PA" val="v3.2.0"/>
</p:tagLst>
</file>

<file path=ppt/tags/tag17.xml><?xml version="1.0" encoding="utf-8"?>
<p:tagLst xmlns:p="http://schemas.openxmlformats.org/presentationml/2006/main">
  <p:tag name="PA" val="v3.2.0"/>
</p:tagLst>
</file>

<file path=ppt/tags/tag18.xml><?xml version="1.0" encoding="utf-8"?>
<p:tagLst xmlns:p="http://schemas.openxmlformats.org/presentationml/2006/main">
  <p:tag name="PA" val="v3.2.0"/>
</p:tagLst>
</file>

<file path=ppt/tags/tag19.xml><?xml version="1.0" encoding="utf-8"?>
<p:tagLst xmlns:p="http://schemas.openxmlformats.org/presentationml/2006/main">
  <p:tag name="PA" val="v3.2.0"/>
</p:tagLst>
</file>

<file path=ppt/tags/tag2.xml><?xml version="1.0" encoding="utf-8"?>
<p:tagLst xmlns:p="http://schemas.openxmlformats.org/presentationml/2006/main">
  <p:tag name="PA" val="v3.2.0"/>
</p:tagLst>
</file>

<file path=ppt/tags/tag20.xml><?xml version="1.0" encoding="utf-8"?>
<p:tagLst xmlns:p="http://schemas.openxmlformats.org/presentationml/2006/main">
  <p:tag name="PA" val="v3.2.0"/>
</p:tagLst>
</file>

<file path=ppt/tags/tag21.xml><?xml version="1.0" encoding="utf-8"?>
<p:tagLst xmlns:p="http://schemas.openxmlformats.org/presentationml/2006/main">
  <p:tag name="PA" val="v3.2.0"/>
</p:tagLst>
</file>

<file path=ppt/tags/tag22.xml><?xml version="1.0" encoding="utf-8"?>
<p:tagLst xmlns:p="http://schemas.openxmlformats.org/presentationml/2006/main">
  <p:tag name="PA" val="v3.2.0"/>
</p:tagLst>
</file>

<file path=ppt/tags/tag23.xml><?xml version="1.0" encoding="utf-8"?>
<p:tagLst xmlns:p="http://schemas.openxmlformats.org/presentationml/2006/main">
  <p:tag name="PA" val="v3.2.0"/>
</p:tagLst>
</file>

<file path=ppt/tags/tag24.xml><?xml version="1.0" encoding="utf-8"?>
<p:tagLst xmlns:p="http://schemas.openxmlformats.org/presentationml/2006/main">
  <p:tag name="PA" val="v3.2.0"/>
</p:tagLst>
</file>

<file path=ppt/tags/tag25.xml><?xml version="1.0" encoding="utf-8"?>
<p:tagLst xmlns:p="http://schemas.openxmlformats.org/presentationml/2006/main">
  <p:tag name="PA" val="v3.2.0"/>
</p:tagLst>
</file>

<file path=ppt/tags/tag26.xml><?xml version="1.0" encoding="utf-8"?>
<p:tagLst xmlns:p="http://schemas.openxmlformats.org/presentationml/2006/main">
  <p:tag name="PA" val="v3.2.0"/>
</p:tagLst>
</file>

<file path=ppt/tags/tag27.xml><?xml version="1.0" encoding="utf-8"?>
<p:tagLst xmlns:p="http://schemas.openxmlformats.org/presentationml/2006/main">
  <p:tag name="PA" val="v3.2.0"/>
</p:tagLst>
</file>

<file path=ppt/tags/tag28.xml><?xml version="1.0" encoding="utf-8"?>
<p:tagLst xmlns:p="http://schemas.openxmlformats.org/presentationml/2006/main">
  <p:tag name="PA" val="v3.2.0"/>
</p:tagLst>
</file>

<file path=ppt/tags/tag29.xml><?xml version="1.0" encoding="utf-8"?>
<p:tagLst xmlns:p="http://schemas.openxmlformats.org/presentationml/2006/main">
  <p:tag name="PA" val="v3.2.0"/>
</p:tagLst>
</file>

<file path=ppt/tags/tag3.xml><?xml version="1.0" encoding="utf-8"?>
<p:tagLst xmlns:p="http://schemas.openxmlformats.org/presentationml/2006/main">
  <p:tag name="PA" val="v3.2.0"/>
</p:tagLst>
</file>

<file path=ppt/tags/tag30.xml><?xml version="1.0" encoding="utf-8"?>
<p:tagLst xmlns:p="http://schemas.openxmlformats.org/presentationml/2006/main">
  <p:tag name="PA" val="v3.2.0"/>
</p:tagLst>
</file>

<file path=ppt/tags/tag31.xml><?xml version="1.0" encoding="utf-8"?>
<p:tagLst xmlns:p="http://schemas.openxmlformats.org/presentationml/2006/main">
  <p:tag name="PA" val="v3.2.0"/>
</p:tagLst>
</file>

<file path=ppt/tags/tag32.xml><?xml version="1.0" encoding="utf-8"?>
<p:tagLst xmlns:p="http://schemas.openxmlformats.org/presentationml/2006/main">
  <p:tag name="PA" val="v3.2.0"/>
</p:tagLst>
</file>

<file path=ppt/tags/tag33.xml><?xml version="1.0" encoding="utf-8"?>
<p:tagLst xmlns:p="http://schemas.openxmlformats.org/presentationml/2006/main">
  <p:tag name="PA" val="v3.2.0"/>
</p:tagLst>
</file>

<file path=ppt/tags/tag34.xml><?xml version="1.0" encoding="utf-8"?>
<p:tagLst xmlns:p="http://schemas.openxmlformats.org/presentationml/2006/main">
  <p:tag name="PA" val="v3.2.0"/>
</p:tagLst>
</file>

<file path=ppt/tags/tag35.xml><?xml version="1.0" encoding="utf-8"?>
<p:tagLst xmlns:p="http://schemas.openxmlformats.org/presentationml/2006/main">
  <p:tag name="PA" val="v3.2.0"/>
</p:tagLst>
</file>

<file path=ppt/tags/tag36.xml><?xml version="1.0" encoding="utf-8"?>
<p:tagLst xmlns:p="http://schemas.openxmlformats.org/presentationml/2006/main">
  <p:tag name="PA" val="v3.2.0"/>
</p:tagLst>
</file>

<file path=ppt/tags/tag37.xml><?xml version="1.0" encoding="utf-8"?>
<p:tagLst xmlns:p="http://schemas.openxmlformats.org/presentationml/2006/main">
  <p:tag name="PA" val="v3.2.0"/>
</p:tagLst>
</file>

<file path=ppt/tags/tag38.xml><?xml version="1.0" encoding="utf-8"?>
<p:tagLst xmlns:p="http://schemas.openxmlformats.org/presentationml/2006/main">
  <p:tag name="PA" val="v3.2.0"/>
</p:tagLst>
</file>

<file path=ppt/tags/tag39.xml><?xml version="1.0" encoding="utf-8"?>
<p:tagLst xmlns:p="http://schemas.openxmlformats.org/presentationml/2006/main">
  <p:tag name="PA" val="v3.2.0"/>
</p:tagLst>
</file>

<file path=ppt/tags/tag4.xml><?xml version="1.0" encoding="utf-8"?>
<p:tagLst xmlns:p="http://schemas.openxmlformats.org/presentationml/2006/main">
  <p:tag name="PA" val="v3.2.0"/>
</p:tagLst>
</file>

<file path=ppt/tags/tag40.xml><?xml version="1.0" encoding="utf-8"?>
<p:tagLst xmlns:p="http://schemas.openxmlformats.org/presentationml/2006/main">
  <p:tag name="PA" val="v3.2.0"/>
</p:tagLst>
</file>

<file path=ppt/tags/tag5.xml><?xml version="1.0" encoding="utf-8"?>
<p:tagLst xmlns:p="http://schemas.openxmlformats.org/presentationml/2006/main">
  <p:tag name="PA" val="v3.2.0"/>
</p:tagLst>
</file>

<file path=ppt/tags/tag6.xml><?xml version="1.0" encoding="utf-8"?>
<p:tagLst xmlns:p="http://schemas.openxmlformats.org/presentationml/2006/main">
  <p:tag name="PA" val="v3.2.0"/>
</p:tagLst>
</file>

<file path=ppt/tags/tag7.xml><?xml version="1.0" encoding="utf-8"?>
<p:tagLst xmlns:p="http://schemas.openxmlformats.org/presentationml/2006/main">
  <p:tag name="PA" val="v3.2.0"/>
</p:tagLst>
</file>

<file path=ppt/tags/tag8.xml><?xml version="1.0" encoding="utf-8"?>
<p:tagLst xmlns:p="http://schemas.openxmlformats.org/presentationml/2006/main">
  <p:tag name="PA" val="v3.2.0"/>
</p:tagLst>
</file>

<file path=ppt/tags/tag9.xml><?xml version="1.0" encoding="utf-8"?>
<p:tagLst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7DC8EB"/>
      </a:accent1>
      <a:accent2>
        <a:srgbClr val="81D67A"/>
      </a:accent2>
      <a:accent3>
        <a:srgbClr val="8CCBC5"/>
      </a:accent3>
      <a:accent4>
        <a:srgbClr val="FAD25F"/>
      </a:accent4>
      <a:accent5>
        <a:srgbClr val="F57364"/>
      </a:accent5>
      <a:accent6>
        <a:srgbClr val="8491CB"/>
      </a:accent6>
      <a:hlink>
        <a:srgbClr val="7DC8EB"/>
      </a:hlink>
      <a:folHlink>
        <a:srgbClr val="BFBFBF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7DC8EB"/>
    </a:accent1>
    <a:accent2>
      <a:srgbClr val="81D67A"/>
    </a:accent2>
    <a:accent3>
      <a:srgbClr val="8CCBC5"/>
    </a:accent3>
    <a:accent4>
      <a:srgbClr val="FAD25F"/>
    </a:accent4>
    <a:accent5>
      <a:srgbClr val="F57364"/>
    </a:accent5>
    <a:accent6>
      <a:srgbClr val="8491CB"/>
    </a:accent6>
    <a:hlink>
      <a:srgbClr val="7DC8EB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7DC8EB"/>
    </a:accent1>
    <a:accent2>
      <a:srgbClr val="81D67A"/>
    </a:accent2>
    <a:accent3>
      <a:srgbClr val="8CCBC5"/>
    </a:accent3>
    <a:accent4>
      <a:srgbClr val="FAD25F"/>
    </a:accent4>
    <a:accent5>
      <a:srgbClr val="F57364"/>
    </a:accent5>
    <a:accent6>
      <a:srgbClr val="8491CB"/>
    </a:accent6>
    <a:hlink>
      <a:srgbClr val="7DC8EB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 主题​​">
    <a:dk1>
      <a:srgbClr val="000000"/>
    </a:dk1>
    <a:lt1>
      <a:srgbClr val="FFFFFF"/>
    </a:lt1>
    <a:dk2>
      <a:srgbClr val="778495"/>
    </a:dk2>
    <a:lt2>
      <a:srgbClr val="F0F0F0"/>
    </a:lt2>
    <a:accent1>
      <a:srgbClr val="7DC8EB"/>
    </a:accent1>
    <a:accent2>
      <a:srgbClr val="81D67A"/>
    </a:accent2>
    <a:accent3>
      <a:srgbClr val="8CCBC5"/>
    </a:accent3>
    <a:accent4>
      <a:srgbClr val="FAD25F"/>
    </a:accent4>
    <a:accent5>
      <a:srgbClr val="F57364"/>
    </a:accent5>
    <a:accent6>
      <a:srgbClr val="8491CB"/>
    </a:accent6>
    <a:hlink>
      <a:srgbClr val="7DC8EB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1508</Words>
  <Application>WPS 演示</Application>
  <PresentationFormat>全屏显示(16:9)</PresentationFormat>
  <Paragraphs>160</Paragraphs>
  <Slides>20</Slides>
  <Notes>21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5" baseType="lpstr">
      <vt:lpstr>Arial</vt:lpstr>
      <vt:lpstr>宋体</vt:lpstr>
      <vt:lpstr>Wingdings</vt:lpstr>
      <vt:lpstr>锐字工房云字库行楷GBK</vt:lpstr>
      <vt:lpstr>微软雅黑</vt:lpstr>
      <vt:lpstr>Brush Script MT</vt:lpstr>
      <vt:lpstr>迷你简细倩</vt:lpstr>
      <vt:lpstr>Arial Rounded MT Bold</vt:lpstr>
      <vt:lpstr>Calibri</vt:lpstr>
      <vt:lpstr>Arial Unicode MS</vt:lpstr>
      <vt:lpstr>等线 Light</vt:lpstr>
      <vt:lpstr>Calibri Light</vt:lpstr>
      <vt:lpstr>等线</vt:lpstr>
      <vt:lpstr>Office 主题​​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夏日海星清新可爱PPT</dc:title>
  <dc:creator>lenovo</dc:creator>
  <cp:lastModifiedBy>Administrator</cp:lastModifiedBy>
  <cp:revision>446</cp:revision>
  <dcterms:created xsi:type="dcterms:W3CDTF">2017-06-12T03:06:00Z</dcterms:created>
  <dcterms:modified xsi:type="dcterms:W3CDTF">2018-09-26T13:38:31Z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2052-10.1.0.7566</vt:lpwstr>
  </property>
</Properties>
</file>