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63" r:id="rId7"/>
    <p:sldId id="262" r:id="rId8"/>
    <p:sldId id="264" r:id="rId9"/>
    <p:sldId id="265"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AC9F032-0C09-43B1-9C47-A7262AFC9377}" type="datetimeFigureOut">
              <a:rPr lang="zh-CN" altLang="en-US" smtClean="0"/>
              <a:pPr/>
              <a:t>2013/12/5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23AB6E-4EDA-4367-A221-E8D26E44D11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C9F032-0C09-43B1-9C47-A7262AFC9377}" type="datetimeFigureOut">
              <a:rPr lang="zh-CN" altLang="en-US" smtClean="0"/>
              <a:pPr/>
              <a:t>2013/12/5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23AB6E-4EDA-4367-A221-E8D26E44D11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a:p>
        </p:txBody>
      </p:sp>
      <p:pic>
        <p:nvPicPr>
          <p:cNvPr id="4" name="图片 3" descr="8644ebf81a4c510fdb5e91736059252dd52a2834359b85fc.jpg"/>
          <p:cNvPicPr>
            <a:picLocks noChangeAspect="1"/>
          </p:cNvPicPr>
          <p:nvPr/>
        </p:nvPicPr>
        <p:blipFill>
          <a:blip r:embed="rId2"/>
          <a:stretch>
            <a:fillRect/>
          </a:stretch>
        </p:blipFill>
        <p:spPr>
          <a:xfrm>
            <a:off x="1857356" y="785794"/>
            <a:ext cx="5524532" cy="552453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12790107511721_5.jpg"/>
          <p:cNvPicPr>
            <a:picLocks noGrp="1" noChangeAspect="1"/>
          </p:cNvPicPr>
          <p:nvPr>
            <p:ph idx="1"/>
          </p:nvPr>
        </p:nvPicPr>
        <p:blipFill>
          <a:blip r:embed="rId2"/>
          <a:stretch>
            <a:fillRect/>
          </a:stretch>
        </p:blipFill>
        <p:spPr>
          <a:xfrm>
            <a:off x="1177527" y="1600200"/>
            <a:ext cx="6788945" cy="452596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简介</a:t>
            </a:r>
          </a:p>
        </p:txBody>
      </p:sp>
      <p:sp>
        <p:nvSpPr>
          <p:cNvPr id="3" name="内容占位符 2"/>
          <p:cNvSpPr>
            <a:spLocks noGrp="1"/>
          </p:cNvSpPr>
          <p:nvPr>
            <p:ph idx="1"/>
          </p:nvPr>
        </p:nvSpPr>
        <p:spPr/>
        <p:txBody>
          <a:bodyPr/>
          <a:lstStyle/>
          <a:p>
            <a:r>
              <a:rPr lang="en-US" altLang="zh-CN" dirty="0"/>
              <a:t>Creative Commons</a:t>
            </a:r>
            <a:r>
              <a:rPr lang="zh-CN" altLang="en-US" dirty="0"/>
              <a:t>，简称</a:t>
            </a:r>
            <a:r>
              <a:rPr lang="en-US" altLang="zh-CN" dirty="0"/>
              <a:t>CC</a:t>
            </a:r>
            <a:r>
              <a:rPr lang="zh-CN" altLang="en-US" dirty="0"/>
              <a:t>，中国大陆正式名称为知识共享，台湾正式名称为创用</a:t>
            </a:r>
            <a:r>
              <a:rPr lang="en-US" altLang="zh-CN" dirty="0"/>
              <a:t>CC</a:t>
            </a:r>
            <a:r>
              <a:rPr lang="zh-CN" altLang="en-US" dirty="0"/>
              <a:t>。是一个非营利组织，也是一种创作的授权方式。此组织的主要宗旨是增加创意作品的流通可及性，作为其他人据以创作及共享的基础，并寻找适当的法律以确保上述理念。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协议</a:t>
            </a:r>
            <a:r>
              <a:rPr lang="zh-CN" altLang="en-US" dirty="0"/>
              <a:t/>
            </a:r>
            <a:br>
              <a:rPr lang="zh-CN" altLang="en-US" dirty="0"/>
            </a:br>
            <a:endParaRPr lang="zh-CN" altLang="en-US" dirty="0"/>
          </a:p>
        </p:txBody>
      </p:sp>
      <p:sp>
        <p:nvSpPr>
          <p:cNvPr id="3" name="内容占位符 2"/>
          <p:cNvSpPr>
            <a:spLocks noGrp="1"/>
          </p:cNvSpPr>
          <p:nvPr>
            <p:ph idx="1"/>
          </p:nvPr>
        </p:nvSpPr>
        <p:spPr/>
        <p:txBody>
          <a:bodyPr>
            <a:normAutofit fontScale="85000" lnSpcReduction="10000"/>
          </a:bodyPr>
          <a:lstStyle/>
          <a:p>
            <a:pPr>
              <a:buNone/>
            </a:pPr>
            <a:r>
              <a:rPr lang="zh-CN" altLang="en-US" b="1" dirty="0"/>
              <a:t>四种核心权利，六种常见</a:t>
            </a:r>
            <a:r>
              <a:rPr lang="zh-CN" altLang="en-US" b="1" dirty="0" smtClean="0"/>
              <a:t>组合</a:t>
            </a:r>
            <a:endParaRPr lang="en-US" altLang="zh-CN" b="1" dirty="0" smtClean="0"/>
          </a:p>
          <a:p>
            <a:r>
              <a:rPr lang="zh-CN" altLang="en-US" dirty="0"/>
              <a:t>作为作者，你可以选择以下</a:t>
            </a:r>
            <a:r>
              <a:rPr lang="en-US" altLang="zh-CN" dirty="0"/>
              <a:t>1~4</a:t>
            </a:r>
            <a:r>
              <a:rPr lang="zh-CN" altLang="en-US" dirty="0"/>
              <a:t>种权利组合</a:t>
            </a:r>
            <a:r>
              <a:rPr lang="en-US" altLang="zh-CN" dirty="0"/>
              <a:t>:</a:t>
            </a:r>
          </a:p>
          <a:p>
            <a:r>
              <a:rPr lang="en-US" altLang="zh-CN" dirty="0"/>
              <a:t>1. </a:t>
            </a:r>
            <a:r>
              <a:rPr lang="zh-CN" altLang="en-US" dirty="0"/>
              <a:t>署名（</a:t>
            </a:r>
            <a:r>
              <a:rPr lang="en-US" altLang="zh-CN" dirty="0"/>
              <a:t>Attribution</a:t>
            </a:r>
            <a:r>
              <a:rPr lang="zh-CN" altLang="en-US" dirty="0"/>
              <a:t>，简写为</a:t>
            </a:r>
            <a:r>
              <a:rPr lang="en-US" altLang="zh-CN" dirty="0"/>
              <a:t>BY</a:t>
            </a:r>
            <a:r>
              <a:rPr lang="zh-CN" altLang="en-US" dirty="0"/>
              <a:t>）：必须提到原作者。</a:t>
            </a:r>
          </a:p>
          <a:p>
            <a:r>
              <a:rPr lang="en-US" altLang="zh-CN" dirty="0"/>
              <a:t>2. </a:t>
            </a:r>
            <a:r>
              <a:rPr lang="zh-CN" altLang="en-US" dirty="0"/>
              <a:t>非商业用途（</a:t>
            </a:r>
            <a:r>
              <a:rPr lang="en-US" altLang="zh-CN" dirty="0"/>
              <a:t>Noncommercial</a:t>
            </a:r>
            <a:r>
              <a:rPr lang="zh-CN" altLang="en-US" dirty="0"/>
              <a:t>，简写为</a:t>
            </a:r>
            <a:r>
              <a:rPr lang="en-US" altLang="zh-CN" dirty="0"/>
              <a:t>NC</a:t>
            </a:r>
            <a:r>
              <a:rPr lang="zh-CN" altLang="en-US" dirty="0"/>
              <a:t>）：不得用于盈利性目的。</a:t>
            </a:r>
          </a:p>
          <a:p>
            <a:r>
              <a:rPr lang="en-US" altLang="zh-CN" dirty="0"/>
              <a:t>3. </a:t>
            </a:r>
            <a:r>
              <a:rPr lang="zh-CN" altLang="en-US" dirty="0"/>
              <a:t>禁止演绎（</a:t>
            </a:r>
            <a:r>
              <a:rPr lang="en-US" altLang="zh-CN" dirty="0"/>
              <a:t>No Derivative Works</a:t>
            </a:r>
            <a:r>
              <a:rPr lang="zh-CN" altLang="en-US" dirty="0"/>
              <a:t>，简写为</a:t>
            </a:r>
            <a:r>
              <a:rPr lang="en-US" altLang="zh-CN" dirty="0"/>
              <a:t>ND</a:t>
            </a:r>
            <a:r>
              <a:rPr lang="zh-CN" altLang="en-US" dirty="0"/>
              <a:t>）：不得修改原作品</a:t>
            </a:r>
            <a:r>
              <a:rPr lang="en-US" altLang="zh-CN" dirty="0"/>
              <a:t>, </a:t>
            </a:r>
            <a:r>
              <a:rPr lang="zh-CN" altLang="en-US" dirty="0"/>
              <a:t>不得再创作。</a:t>
            </a:r>
          </a:p>
          <a:p>
            <a:r>
              <a:rPr lang="en-US" altLang="zh-CN" dirty="0"/>
              <a:t>4. </a:t>
            </a:r>
            <a:r>
              <a:rPr lang="zh-CN" altLang="en-US" dirty="0"/>
              <a:t>相同方式共享（</a:t>
            </a:r>
            <a:r>
              <a:rPr lang="en-US" altLang="zh-CN" dirty="0"/>
              <a:t>Share Alike</a:t>
            </a:r>
            <a:r>
              <a:rPr lang="zh-CN" altLang="en-US" dirty="0"/>
              <a:t>，简写为</a:t>
            </a:r>
            <a:r>
              <a:rPr lang="en-US" altLang="zh-CN" dirty="0"/>
              <a:t>SA</a:t>
            </a:r>
            <a:r>
              <a:rPr lang="zh-CN" altLang="en-US" dirty="0"/>
              <a:t>）：允许修改原作品，但必须使用相同的许可证发布。</a:t>
            </a:r>
          </a:p>
          <a:p>
            <a:pPr>
              <a:buNone/>
            </a:pP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37d3d539b6003af35c111f45352ac65c1038b668.jpg"/>
          <p:cNvPicPr>
            <a:picLocks noGrp="1" noChangeAspect="1"/>
          </p:cNvPicPr>
          <p:nvPr>
            <p:ph idx="1"/>
          </p:nvPr>
        </p:nvPicPr>
        <p:blipFill>
          <a:blip r:embed="rId2"/>
          <a:stretch>
            <a:fillRect/>
          </a:stretch>
        </p:blipFill>
        <p:spPr>
          <a:xfrm>
            <a:off x="642910" y="2643182"/>
            <a:ext cx="7876039" cy="150019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d043ad4bd11373f07a98acbaa40f4bfbfbed0474.jpg"/>
          <p:cNvPicPr>
            <a:picLocks noGrp="1" noChangeAspect="1"/>
          </p:cNvPicPr>
          <p:nvPr>
            <p:ph idx="1"/>
          </p:nvPr>
        </p:nvPicPr>
        <p:blipFill>
          <a:blip r:embed="rId2"/>
          <a:stretch>
            <a:fillRect/>
          </a:stretch>
        </p:blipFill>
        <p:spPr>
          <a:xfrm>
            <a:off x="1500166" y="1571612"/>
            <a:ext cx="6197622" cy="4323922"/>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本地化</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原本的知识共享协议是以美国法律体系写成的，所以用词可能无法完美地切合其他国家现存的法律。虽然某种程度上不见得如此，但使用美国法律体系，不顾虑本地法律可能导致协议无法执行。为了解决这问题，知识共享推出</a:t>
            </a:r>
            <a:r>
              <a:rPr lang="en-US" dirty="0" err="1"/>
              <a:t>iCommons（International</a:t>
            </a:r>
            <a:r>
              <a:rPr lang="en-US" dirty="0"/>
              <a:t> Commons）</a:t>
            </a:r>
            <a:r>
              <a:rPr lang="zh-CN" altLang="en-US" dirty="0"/>
              <a:t>计划，调整法律用词以适应各国国情，</a:t>
            </a:r>
            <a:r>
              <a:rPr lang="en-US" altLang="zh-CN" dirty="0"/>
              <a:t>2004</a:t>
            </a:r>
            <a:r>
              <a:rPr lang="zh-CN" altLang="en-US" dirty="0"/>
              <a:t>年</a:t>
            </a:r>
            <a:r>
              <a:rPr lang="en-US" altLang="zh-CN" dirty="0"/>
              <a:t>5</a:t>
            </a:r>
            <a:r>
              <a:rPr lang="zh-CN" altLang="en-US" dirty="0"/>
              <a:t>月</a:t>
            </a:r>
            <a:r>
              <a:rPr lang="en-US" altLang="zh-CN" dirty="0"/>
              <a:t>27</a:t>
            </a:r>
            <a:r>
              <a:rPr lang="zh-CN" altLang="en-US" dirty="0"/>
              <a:t>日，</a:t>
            </a:r>
            <a:r>
              <a:rPr lang="en-US" dirty="0" err="1"/>
              <a:t>iCommons</a:t>
            </a:r>
            <a:r>
              <a:rPr lang="zh-CN" altLang="en-US" dirty="0"/>
              <a:t>推出</a:t>
            </a:r>
            <a:r>
              <a:rPr lang="en-US" altLang="zh-CN" dirty="0"/>
              <a:t>2.0</a:t>
            </a:r>
            <a:r>
              <a:rPr lang="zh-CN" altLang="en-US" dirty="0"/>
              <a:t>版，至</a:t>
            </a:r>
            <a:r>
              <a:rPr lang="en-US" altLang="zh-CN" dirty="0"/>
              <a:t>2007</a:t>
            </a:r>
            <a:r>
              <a:rPr lang="zh-CN" altLang="en-US" dirty="0"/>
              <a:t>年</a:t>
            </a:r>
            <a:r>
              <a:rPr lang="en-US" altLang="zh-CN" dirty="0"/>
              <a:t>11</a:t>
            </a:r>
            <a:r>
              <a:rPr lang="zh-CN" altLang="en-US" dirty="0"/>
              <a:t>月</a:t>
            </a:r>
            <a:r>
              <a:rPr lang="en-US" altLang="zh-CN" dirty="0"/>
              <a:t>30</a:t>
            </a:r>
            <a:r>
              <a:rPr lang="zh-CN" altLang="en-US" dirty="0"/>
              <a:t>日为止，已有</a:t>
            </a:r>
            <a:r>
              <a:rPr lang="en-US" altLang="zh-CN" dirty="0"/>
              <a:t>41</a:t>
            </a:r>
            <a:r>
              <a:rPr lang="zh-CN" altLang="en-US" dirty="0"/>
              <a:t>个国家完成本地化。</a:t>
            </a:r>
          </a:p>
          <a:p>
            <a:r>
              <a:rPr lang="zh-CN" altLang="en-US" dirty="0"/>
              <a:t>在使用华文的国家和地区当中，中国台湾已完成</a:t>
            </a:r>
            <a:r>
              <a:rPr lang="en-US" dirty="0"/>
              <a:t>Creative Commons</a:t>
            </a:r>
            <a:r>
              <a:rPr lang="zh-CN" altLang="en-US" dirty="0"/>
              <a:t>的本地化版本，意味在当地的法律下可以使用</a:t>
            </a:r>
            <a:r>
              <a:rPr lang="en-US" dirty="0"/>
              <a:t>Creative Commons。</a:t>
            </a:r>
            <a:r>
              <a:rPr lang="zh-CN" altLang="en-US" dirty="0"/>
              <a:t>中国大陆也由人民大学及</a:t>
            </a:r>
            <a:r>
              <a:rPr lang="en-US" dirty="0" err="1"/>
              <a:t>CNBlog#org</a:t>
            </a:r>
            <a:r>
              <a:rPr lang="zh-CN" altLang="en-US" dirty="0"/>
              <a:t>进行本地化，并于</a:t>
            </a:r>
            <a:r>
              <a:rPr lang="en-US" altLang="zh-CN" dirty="0"/>
              <a:t>2006</a:t>
            </a:r>
            <a:r>
              <a:rPr lang="zh-CN" altLang="en-US" dirty="0"/>
              <a:t>年</a:t>
            </a:r>
            <a:r>
              <a:rPr lang="en-US" altLang="zh-CN" dirty="0"/>
              <a:t>3</a:t>
            </a:r>
            <a:r>
              <a:rPr lang="zh-CN" altLang="en-US" dirty="0"/>
              <a:t>月</a:t>
            </a:r>
            <a:r>
              <a:rPr lang="en-US" altLang="zh-CN" dirty="0"/>
              <a:t>30</a:t>
            </a:r>
            <a:r>
              <a:rPr lang="zh-CN" altLang="en-US" dirty="0"/>
              <a:t>日正式发布知识共享中国大陆版 </a:t>
            </a:r>
            <a:r>
              <a:rPr lang="en-US" altLang="zh-CN" dirty="0"/>
              <a:t>(</a:t>
            </a:r>
            <a:r>
              <a:rPr lang="en-US" dirty="0"/>
              <a:t>CC China) 2.5</a:t>
            </a:r>
            <a:r>
              <a:rPr lang="zh-CN" altLang="en-US" dirty="0"/>
              <a:t>协议。而澳门及新加坡等地目前尚未进行</a:t>
            </a:r>
            <a:r>
              <a:rPr lang="en-US" dirty="0"/>
              <a:t>Creative Commons</a:t>
            </a:r>
            <a:r>
              <a:rPr lang="zh-CN" altLang="en-US" dirty="0"/>
              <a:t>本地化的工作。</a:t>
            </a:r>
            <a:r>
              <a:rPr lang="en-US" altLang="zh-CN" dirty="0"/>
              <a:t>2008</a:t>
            </a:r>
            <a:r>
              <a:rPr lang="zh-CN" altLang="en-US" dirty="0"/>
              <a:t>年</a:t>
            </a:r>
            <a:r>
              <a:rPr lang="en-US" altLang="zh-CN" dirty="0"/>
              <a:t>1</a:t>
            </a:r>
            <a:r>
              <a:rPr lang="zh-CN" altLang="en-US" dirty="0"/>
              <a:t>月</a:t>
            </a:r>
            <a:r>
              <a:rPr lang="en-US" dirty="0"/>
              <a:t>Creative Commons License 3.0</a:t>
            </a:r>
            <a:r>
              <a:rPr lang="zh-CN" altLang="en-US" dirty="0"/>
              <a:t>香港版已进入本地化公众讨论的阶段。</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知名出版品</a:t>
            </a:r>
            <a:br>
              <a:rPr lang="zh-CN" altLang="en-US" dirty="0"/>
            </a:br>
            <a:endParaRPr lang="zh-CN" altLang="en-US" dirty="0"/>
          </a:p>
        </p:txBody>
      </p:sp>
      <p:sp>
        <p:nvSpPr>
          <p:cNvPr id="3" name="内容占位符 2"/>
          <p:cNvSpPr>
            <a:spLocks noGrp="1"/>
          </p:cNvSpPr>
          <p:nvPr>
            <p:ph idx="1"/>
          </p:nvPr>
        </p:nvSpPr>
        <p:spPr/>
        <p:txBody>
          <a:bodyPr/>
          <a:lstStyle/>
          <a:p>
            <a:r>
              <a:rPr lang="zh-CN" altLang="en-US" dirty="0"/>
              <a:t>台湾摇滚歌手朱约信（猪头皮）的音乐专辑</a:t>
            </a:r>
            <a:r>
              <a:rPr lang="en-US" altLang="zh-CN" dirty="0"/>
              <a:t>《</a:t>
            </a:r>
            <a:r>
              <a:rPr lang="zh-CN" altLang="en-US" dirty="0"/>
              <a:t>摇滚主耶稣</a:t>
            </a:r>
            <a:r>
              <a:rPr lang="en-US" altLang="zh-CN" dirty="0"/>
              <a:t>》</a:t>
            </a:r>
            <a:r>
              <a:rPr lang="zh-CN" altLang="en-US" dirty="0"/>
              <a:t>是亚洲第一片</a:t>
            </a:r>
            <a:r>
              <a:rPr lang="en-US" altLang="zh-CN" dirty="0"/>
              <a:t>CC</a:t>
            </a:r>
            <a:r>
              <a:rPr lang="zh-CN" altLang="en-US" dirty="0"/>
              <a:t>授权的唱片。</a:t>
            </a:r>
          </a:p>
          <a:p>
            <a:r>
              <a:rPr lang="zh-CN" altLang="en-US" dirty="0"/>
              <a:t>台湾金曲奖三位歌王朱约信（猪头皮）、谢宇威、王宏恩、广播主持人李坤城等人的音乐专辑</a:t>
            </a:r>
            <a:r>
              <a:rPr lang="en-US" altLang="zh-CN" dirty="0"/>
              <a:t>《</a:t>
            </a:r>
            <a:r>
              <a:rPr lang="zh-CN" altLang="en-US" dirty="0"/>
              <a:t>秋天的孩子</a:t>
            </a:r>
            <a:r>
              <a:rPr lang="en-US" altLang="zh-CN" dirty="0"/>
              <a:t>》</a:t>
            </a:r>
            <a:r>
              <a:rPr lang="zh-CN" altLang="en-US" dirty="0"/>
              <a:t>也采用</a:t>
            </a:r>
            <a:r>
              <a:rPr lang="en-US" altLang="zh-CN" dirty="0"/>
              <a:t>CC</a:t>
            </a:r>
            <a:r>
              <a:rPr lang="zh-CN" altLang="en-US" dirty="0"/>
              <a:t>授权。</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总结</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a:t>传统的著作权通常为两种极端，一端是“保留所有权利”，另一端则是“不保留任何权利”（即公有领域，</a:t>
            </a:r>
            <a:r>
              <a:rPr lang="en-US" altLang="zh-CN" dirty="0"/>
              <a:t>public domain</a:t>
            </a:r>
            <a:r>
              <a:rPr lang="zh-CN" altLang="en-US" dirty="0"/>
              <a:t>）。知识共享则试图在两者中间广大的灰色地带保有弹性，使得创作者可以“保留部分权利”。知识共享提供多种可供选择的授权形式及条款组合，创作者可与大众分享创作，授予其他人再散布的权利，却又能保留其他某些权利。知识共享的诞生是为了避免现代知识产权以及版权法在信息共享方面的问题。</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551</Words>
  <Application>Microsoft Office PowerPoint</Application>
  <PresentationFormat>全屏显示(4:3)</PresentationFormat>
  <Paragraphs>17</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幻灯片 1</vt:lpstr>
      <vt:lpstr>幻灯片 2</vt:lpstr>
      <vt:lpstr>简介</vt:lpstr>
      <vt:lpstr>协议 </vt:lpstr>
      <vt:lpstr>幻灯片 5</vt:lpstr>
      <vt:lpstr>幻灯片 6</vt:lpstr>
      <vt:lpstr>本地化</vt:lpstr>
      <vt:lpstr>知名出版品 </vt:lpstr>
      <vt:lpstr>总结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maning</dc:creator>
  <cp:lastModifiedBy>maning</cp:lastModifiedBy>
  <cp:revision>3</cp:revision>
  <dcterms:created xsi:type="dcterms:W3CDTF">2013-12-05T01:09:34Z</dcterms:created>
  <dcterms:modified xsi:type="dcterms:W3CDTF">2013-12-05T01:41:30Z</dcterms:modified>
</cp:coreProperties>
</file>