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-182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96055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45465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17059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0389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01995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40266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5456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55834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72436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4002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12380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633EA-F830-CF43-B844-319B472289F6}" type="datetimeFigureOut">
              <a:rPr kumimoji="1" lang="zh-CN" altLang="en-US" smtClean="0"/>
              <a:t>15-10-19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75E4B-F57C-1144-A3C7-8837E67172E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20810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Xiuli.zhuang@gmail.com" TargetMode="Externa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860235"/>
            <a:ext cx="7772400" cy="1470025"/>
          </a:xfrm>
        </p:spPr>
        <p:txBody>
          <a:bodyPr/>
          <a:lstStyle/>
          <a:p>
            <a:r>
              <a:rPr kumimoji="1" lang="zh-CN" altLang="en-US" dirty="0" smtClean="0"/>
              <a:t>群体智慧的发挥和</a:t>
            </a:r>
            <a:r>
              <a:rPr kumimoji="1" lang="en-US" altLang="zh-CN" dirty="0" smtClean="0"/>
              <a:t/>
            </a:r>
            <a:br>
              <a:rPr kumimoji="1" lang="en-US" altLang="zh-CN" dirty="0" smtClean="0"/>
            </a:br>
            <a:r>
              <a:rPr kumimoji="1" lang="zh-CN" altLang="en-US" dirty="0" smtClean="0"/>
              <a:t>教师自组织社区的带动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5800" y="3189643"/>
            <a:ext cx="4241295" cy="2956435"/>
          </a:xfrm>
        </p:spPr>
        <p:txBody>
          <a:bodyPr>
            <a:normAutofit fontScale="92500"/>
          </a:bodyPr>
          <a:lstStyle/>
          <a:p>
            <a:pPr algn="r"/>
            <a:r>
              <a:rPr kumimoji="1" lang="zh-CN" altLang="en-US" dirty="0" smtClean="0"/>
              <a:t>庄秀丽</a:t>
            </a:r>
            <a:endParaRPr kumimoji="1" lang="en-US" altLang="zh-CN" dirty="0" smtClean="0"/>
          </a:p>
          <a:p>
            <a:pPr algn="r"/>
            <a:r>
              <a:rPr kumimoji="1" lang="en-US" altLang="zh-CN" dirty="0" smtClean="0">
                <a:hlinkClick r:id="rId2"/>
              </a:rPr>
              <a:t>Xiuli.zhuang@gmail.com</a:t>
            </a:r>
            <a:endParaRPr kumimoji="1" lang="en-US" altLang="zh-CN" dirty="0" smtClean="0"/>
          </a:p>
          <a:p>
            <a:pPr algn="r"/>
            <a:r>
              <a:rPr kumimoji="1" lang="zh-CN" altLang="zh-CN" dirty="0" smtClean="0"/>
              <a:t>1</a:t>
            </a:r>
            <a:r>
              <a:rPr kumimoji="1" lang="en-US" altLang="zh-CN" dirty="0" smtClean="0"/>
              <a:t>3621261234</a:t>
            </a:r>
          </a:p>
          <a:p>
            <a:pPr algn="r"/>
            <a:r>
              <a:rPr kumimoji="1" lang="zh-CN" altLang="en-US" dirty="0" smtClean="0"/>
              <a:t>北京师范大学 教育学部教育技术学院</a:t>
            </a:r>
            <a:endParaRPr kumimoji="1" lang="zh-CN" altLang="en-US" dirty="0"/>
          </a:p>
        </p:txBody>
      </p:sp>
      <p:pic>
        <p:nvPicPr>
          <p:cNvPr id="5" name="图片 4" descr="1558837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254" y="2944138"/>
            <a:ext cx="3522207" cy="355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762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第三部分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三个问题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 smtClean="0"/>
              <a:t>社区作为学习环境的特点？</a:t>
            </a:r>
            <a:endParaRPr kumimoji="1" lang="en-US" altLang="zh-CN" dirty="0" smtClean="0"/>
          </a:p>
          <a:p>
            <a:r>
              <a:rPr kumimoji="1" lang="zh-CN" altLang="en-US" dirty="0" smtClean="0"/>
              <a:t>你是学习者，如何参与利用社区的学习环境学习？</a:t>
            </a:r>
            <a:endParaRPr kumimoji="1" lang="en-US" altLang="zh-CN" dirty="0" smtClean="0"/>
          </a:p>
          <a:p>
            <a:r>
              <a:rPr kumimoji="1" lang="zh-CN" altLang="en-US" dirty="0" smtClean="0"/>
              <a:t>你是老师，如何经营你的社区教学？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4373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第一部分：两个案例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0389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kumimoji="1" lang="zh-CN" altLang="en-US" dirty="0" smtClean="0"/>
              <a:t>两个成功的社区案例</a:t>
            </a:r>
            <a:r>
              <a:rPr kumimoji="1" lang="en-US" altLang="zh-CN" dirty="0" smtClean="0"/>
              <a:t>1</a:t>
            </a:r>
            <a:r>
              <a:rPr kumimoji="1" lang="zh-CN" altLang="en-US" dirty="0" smtClean="0"/>
              <a:t>：微学英语</a:t>
            </a:r>
            <a:endParaRPr kumimoji="1" lang="zh-CN" altLang="en-US" dirty="0"/>
          </a:p>
        </p:txBody>
      </p:sp>
      <p:pic>
        <p:nvPicPr>
          <p:cNvPr id="4" name="图片 3" descr="80813797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420" y="1417638"/>
            <a:ext cx="3173958" cy="544036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16404" y="1417638"/>
            <a:ext cx="3584879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dirty="0" smtClean="0"/>
              <a:t>我在</a:t>
            </a:r>
            <a:r>
              <a:rPr kumimoji="1" lang="en-US" altLang="zh-CN" sz="2400" dirty="0" smtClean="0"/>
              <a:t>2</a:t>
            </a:r>
            <a:r>
              <a:rPr kumimoji="1" lang="zh-CN" altLang="en-US" sz="2400" dirty="0" smtClean="0"/>
              <a:t>班，</a:t>
            </a:r>
            <a:endParaRPr kumimoji="1" lang="en-US" altLang="zh-CN" sz="2400" dirty="0" smtClean="0"/>
          </a:p>
          <a:p>
            <a:r>
              <a:rPr kumimoji="1" lang="zh-CN" altLang="zh-CN" sz="2400" dirty="0" smtClean="0"/>
              <a:t>1</a:t>
            </a:r>
            <a:r>
              <a:rPr kumimoji="1" lang="en-US" altLang="zh-CN" sz="2400" dirty="0" smtClean="0"/>
              <a:t>0</a:t>
            </a:r>
            <a:r>
              <a:rPr kumimoji="1" lang="zh-CN" altLang="en-US" sz="2400" dirty="0" smtClean="0"/>
              <a:t>月份有</a:t>
            </a:r>
            <a:r>
              <a:rPr kumimoji="1" lang="en-US" altLang="zh-CN" sz="2400" dirty="0" smtClean="0"/>
              <a:t>5</a:t>
            </a:r>
            <a:r>
              <a:rPr kumimoji="1" lang="zh-CN" altLang="en-US" sz="2400" dirty="0" smtClean="0"/>
              <a:t>个班，</a:t>
            </a:r>
            <a:endParaRPr kumimoji="1" lang="en-US" altLang="zh-CN" sz="2400" dirty="0" smtClean="0"/>
          </a:p>
          <a:p>
            <a:r>
              <a:rPr kumimoji="1" lang="zh-CN" altLang="zh-CN" sz="2400" dirty="0" smtClean="0"/>
              <a:t>1</a:t>
            </a:r>
            <a:r>
              <a:rPr kumimoji="1" lang="en-US" altLang="zh-CN" sz="2400" dirty="0" smtClean="0"/>
              <a:t>1</a:t>
            </a:r>
            <a:r>
              <a:rPr kumimoji="1" lang="zh-CN" altLang="en-US" sz="2400" dirty="0" smtClean="0"/>
              <a:t>月份会约有</a:t>
            </a:r>
            <a:r>
              <a:rPr kumimoji="1" lang="en-US" altLang="zh-CN" sz="2400" dirty="0" smtClean="0"/>
              <a:t>6</a:t>
            </a:r>
            <a:r>
              <a:rPr kumimoji="1" lang="zh-CN" altLang="en-US" sz="2400" dirty="0" smtClean="0"/>
              <a:t>个班。</a:t>
            </a:r>
            <a:endParaRPr kumimoji="1" lang="zh-CN" altLang="en-US" sz="2400" dirty="0"/>
          </a:p>
        </p:txBody>
      </p:sp>
      <p:pic>
        <p:nvPicPr>
          <p:cNvPr id="6" name="图片 5" descr="39129212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344" y="2802106"/>
            <a:ext cx="2346783" cy="405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862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350" y="55770"/>
            <a:ext cx="8453783" cy="1143000"/>
          </a:xfrm>
        </p:spPr>
        <p:txBody>
          <a:bodyPr>
            <a:normAutofit/>
          </a:bodyPr>
          <a:lstStyle/>
          <a:p>
            <a:pPr algn="l"/>
            <a:r>
              <a:rPr kumimoji="1" lang="zh-CN" altLang="en-US" sz="3200" dirty="0" smtClean="0"/>
              <a:t>两个成功的社区案例</a:t>
            </a:r>
            <a:r>
              <a:rPr kumimoji="1" lang="en-US" altLang="zh-CN" sz="3200" dirty="0" smtClean="0"/>
              <a:t>2</a:t>
            </a:r>
            <a:r>
              <a:rPr kumimoji="1" lang="zh-CN" altLang="en-US" sz="3200" dirty="0" smtClean="0"/>
              <a:t>：</a:t>
            </a:r>
            <a:r>
              <a:rPr kumimoji="1" lang="zh-CN" altLang="en-US" sz="3200" dirty="0" smtClean="0"/>
              <a:t>土马俱乐部      </a:t>
            </a:r>
            <a:r>
              <a:rPr kumimoji="1" lang="en-US" altLang="zh-CN" sz="3200" dirty="0" smtClean="0"/>
              <a:t/>
            </a:r>
            <a:br>
              <a:rPr kumimoji="1" lang="en-US" altLang="zh-CN" sz="3200" dirty="0" smtClean="0"/>
            </a:br>
            <a:r>
              <a:rPr kumimoji="1" lang="zh-CN" altLang="zh-CN" sz="3200" dirty="0"/>
              <a:t> </a:t>
            </a:r>
            <a:r>
              <a:rPr kumimoji="1" lang="zh-CN" altLang="en-US" sz="3200" dirty="0" smtClean="0"/>
              <a:t> </a:t>
            </a:r>
            <a:r>
              <a:rPr kumimoji="1" lang="zh-CN" altLang="zh-CN" sz="3200" dirty="0"/>
              <a:t> </a:t>
            </a:r>
            <a:r>
              <a:rPr kumimoji="1" lang="zh-CN" altLang="en-US" sz="3200" dirty="0" smtClean="0"/>
              <a:t>                     （</a:t>
            </a:r>
            <a:r>
              <a:rPr kumimoji="1" lang="en-US" altLang="zh-CN" sz="3200" dirty="0" smtClean="0"/>
              <a:t>Toastmasters</a:t>
            </a:r>
            <a:r>
              <a:rPr kumimoji="1" lang="zh-CN" altLang="en-US" sz="3200" dirty="0" smtClean="0"/>
              <a:t>）</a:t>
            </a:r>
            <a:endParaRPr kumimoji="1"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2350" y="965107"/>
            <a:ext cx="7880202" cy="1219294"/>
          </a:xfrm>
        </p:spPr>
        <p:txBody>
          <a:bodyPr/>
          <a:lstStyle/>
          <a:p>
            <a:r>
              <a:rPr kumimoji="1" lang="en-US" altLang="zh-CN" dirty="0" smtClean="0"/>
              <a:t>91</a:t>
            </a:r>
            <a:r>
              <a:rPr kumimoji="1" lang="zh-CN" altLang="en-US" dirty="0" smtClean="0"/>
              <a:t>年历史国际演讲俱乐部，总部美国加州，</a:t>
            </a:r>
            <a:r>
              <a:rPr kumimoji="1" lang="en-US" altLang="zh-CN" dirty="0" smtClean="0"/>
              <a:t>122</a:t>
            </a:r>
            <a:r>
              <a:rPr kumimoji="1" lang="zh-CN" altLang="en-US" dirty="0" smtClean="0"/>
              <a:t>个国家会员俱乐部</a:t>
            </a:r>
            <a:endParaRPr kumimoji="1" lang="en-US" altLang="zh-CN" dirty="0" smtClean="0"/>
          </a:p>
          <a:p>
            <a:endParaRPr kumimoji="1" lang="zh-CN" altLang="en-US" dirty="0"/>
          </a:p>
        </p:txBody>
      </p:sp>
      <p:pic>
        <p:nvPicPr>
          <p:cNvPr id="4" name="图片 3" descr="16692143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50" y="2020505"/>
            <a:ext cx="6743700" cy="4673600"/>
          </a:xfrm>
          <a:prstGeom prst="rect">
            <a:avLst/>
          </a:prstGeom>
        </p:spPr>
      </p:pic>
      <p:pic>
        <p:nvPicPr>
          <p:cNvPr id="5" name="图片 4" descr="4669372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854" y="5162706"/>
            <a:ext cx="2256859" cy="169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73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zh-CN" altLang="en-US" dirty="0" smtClean="0"/>
              <a:t>两个社区案例特点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 smtClean="0"/>
              <a:t>清晰定义</a:t>
            </a:r>
            <a:r>
              <a:rPr kumimoji="1" lang="en-US" altLang="zh-CN" dirty="0" smtClean="0"/>
              <a:t>/</a:t>
            </a:r>
            <a:r>
              <a:rPr kumimoji="1" lang="zh-CN" altLang="en-US" dirty="0" smtClean="0"/>
              <a:t>规定了参与者的</a:t>
            </a:r>
            <a:r>
              <a:rPr kumimoji="1" lang="zh-CN" altLang="en-US" sz="4800" b="1" dirty="0" smtClean="0">
                <a:solidFill>
                  <a:srgbClr val="FF0000"/>
                </a:solidFill>
              </a:rPr>
              <a:t>行为</a:t>
            </a:r>
            <a:endParaRPr kumimoji="1" lang="en-US" altLang="zh-CN" sz="4800" b="1" dirty="0" smtClean="0">
              <a:solidFill>
                <a:srgbClr val="FF0000"/>
              </a:solidFill>
            </a:endParaRPr>
          </a:p>
          <a:p>
            <a:r>
              <a:rPr kumimoji="1" lang="zh-CN" altLang="en-US" dirty="0" smtClean="0"/>
              <a:t>为参与者行为发生提供</a:t>
            </a:r>
            <a:r>
              <a:rPr kumimoji="1" lang="zh-CN" altLang="en-US" sz="4800" b="1" dirty="0" smtClean="0">
                <a:solidFill>
                  <a:srgbClr val="FF0000"/>
                </a:solidFill>
              </a:rPr>
              <a:t>支持服务</a:t>
            </a:r>
            <a:endParaRPr kumimoji="1" lang="en-US" altLang="zh-CN" sz="4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kumimoji="1" lang="en-US" altLang="zh-CN" sz="4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4373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en-US" altLang="en-US" dirty="0" smtClean="0"/>
              <a:t>小结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dirty="0" smtClean="0"/>
              <a:t>群体智慧发挥去自组织社区带动的核心：</a:t>
            </a:r>
            <a:endParaRPr kumimoji="1" lang="en-US" altLang="zh-CN" dirty="0" smtClean="0"/>
          </a:p>
          <a:p>
            <a:pPr marL="0" indent="0">
              <a:buNone/>
            </a:pPr>
            <a:endParaRPr kumimoji="1" lang="en-US" altLang="zh-CN" dirty="0"/>
          </a:p>
          <a:p>
            <a:pPr marL="0" indent="0">
              <a:buNone/>
            </a:pPr>
            <a:r>
              <a:rPr kumimoji="1" lang="zh-CN" altLang="en-US" b="1" dirty="0" smtClean="0">
                <a:solidFill>
                  <a:srgbClr val="FF0000"/>
                </a:solidFill>
              </a:rPr>
              <a:t>定义参与者行为</a:t>
            </a:r>
            <a:r>
              <a:rPr kumimoji="1" lang="zh-CN" altLang="en-US" dirty="0" smtClean="0"/>
              <a:t>的过程，</a:t>
            </a:r>
            <a:endParaRPr kumimoji="1" lang="en-US" altLang="zh-CN" dirty="0" smtClean="0"/>
          </a:p>
          <a:p>
            <a:pPr marL="0" indent="0">
              <a:buNone/>
            </a:pPr>
            <a:r>
              <a:rPr kumimoji="1" lang="zh-CN" altLang="en-US" dirty="0" smtClean="0"/>
              <a:t>由无秩序</a:t>
            </a:r>
            <a:r>
              <a:rPr kumimoji="1" lang="zh-CN" altLang="en-US" b="1" dirty="0" smtClean="0">
                <a:solidFill>
                  <a:srgbClr val="FF0000"/>
                </a:solidFill>
              </a:rPr>
              <a:t>走向有秩序</a:t>
            </a:r>
            <a:r>
              <a:rPr kumimoji="1" lang="zh-CN" altLang="en-US" dirty="0" smtClean="0"/>
              <a:t>的过程。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4373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kumimoji="1" lang="zh-CN" altLang="en-US" dirty="0" smtClean="0"/>
              <a:t>提问时间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4373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/>
              <a:t>第二部分：分享你的社区案例</a:t>
            </a:r>
            <a:r>
              <a:rPr kumimoji="1" lang="zh-CN" altLang="zh-CN" dirty="0" smtClean="0"/>
              <a:t>(</a:t>
            </a:r>
            <a:r>
              <a:rPr kumimoji="1" lang="en-US" altLang="zh-CN" dirty="0" smtClean="0"/>
              <a:t>40’)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zh-CN" dirty="0" smtClean="0"/>
              <a:t>1</a:t>
            </a:r>
            <a:r>
              <a:rPr kumimoji="1" lang="en-US" altLang="zh-CN" dirty="0" smtClean="0"/>
              <a:t>50</a:t>
            </a:r>
            <a:r>
              <a:rPr kumimoji="1" lang="zh-CN" altLang="en-US" dirty="0" smtClean="0"/>
              <a:t>人，</a:t>
            </a:r>
            <a:r>
              <a:rPr kumimoji="1" lang="en-US" altLang="zh-CN" dirty="0" smtClean="0"/>
              <a:t>50</a:t>
            </a:r>
            <a:r>
              <a:rPr kumimoji="1" lang="zh-CN" altLang="en-US" dirty="0" smtClean="0"/>
              <a:t>人</a:t>
            </a:r>
            <a:r>
              <a:rPr kumimoji="1" lang="en-US" altLang="zh-CN" dirty="0" smtClean="0"/>
              <a:t>/</a:t>
            </a:r>
            <a:r>
              <a:rPr kumimoji="1" lang="zh-CN" altLang="en-US" dirty="0" smtClean="0"/>
              <a:t>班，</a:t>
            </a:r>
            <a:r>
              <a:rPr kumimoji="1" lang="en-US" altLang="zh-CN" dirty="0" smtClean="0"/>
              <a:t>3</a:t>
            </a:r>
            <a:r>
              <a:rPr kumimoji="1" lang="zh-CN" altLang="en-US" dirty="0" smtClean="0"/>
              <a:t>个班，</a:t>
            </a:r>
            <a:r>
              <a:rPr kumimoji="1" lang="zh-CN" altLang="en-US" dirty="0" smtClean="0"/>
              <a:t>设班长</a:t>
            </a:r>
            <a:r>
              <a:rPr kumimoji="1" lang="en-US" altLang="zh-CN" dirty="0" smtClean="0"/>
              <a:t>3</a:t>
            </a:r>
            <a:r>
              <a:rPr kumimoji="1" lang="zh-CN" altLang="en-US" dirty="0" smtClean="0"/>
              <a:t>名</a:t>
            </a:r>
            <a:endParaRPr kumimoji="1" lang="en-US" altLang="zh-CN" dirty="0"/>
          </a:p>
          <a:p>
            <a:r>
              <a:rPr kumimoji="1" lang="zh-CN" altLang="en-US" dirty="0" smtClean="0"/>
              <a:t>班长负责班级分组；</a:t>
            </a:r>
            <a:r>
              <a:rPr kumimoji="1" lang="en-US" altLang="zh-CN" dirty="0" smtClean="0"/>
              <a:t>10</a:t>
            </a:r>
            <a:r>
              <a:rPr kumimoji="1" lang="zh-CN" altLang="en-US" dirty="0" smtClean="0"/>
              <a:t>人</a:t>
            </a:r>
            <a:r>
              <a:rPr kumimoji="1" lang="en-US" altLang="zh-CN" dirty="0" smtClean="0"/>
              <a:t>/</a:t>
            </a:r>
            <a:r>
              <a:rPr kumimoji="1" lang="zh-CN" altLang="en-US" dirty="0" smtClean="0"/>
              <a:t>组，每班分</a:t>
            </a:r>
            <a:r>
              <a:rPr kumimoji="1" lang="en-US" altLang="zh-CN" dirty="0" smtClean="0"/>
              <a:t>5</a:t>
            </a:r>
            <a:r>
              <a:rPr kumimoji="1" lang="zh-CN" altLang="en-US" dirty="0" smtClean="0"/>
              <a:t>组</a:t>
            </a:r>
            <a:endParaRPr kumimoji="1" lang="en-US" altLang="zh-CN" dirty="0" smtClean="0"/>
          </a:p>
          <a:p>
            <a:endParaRPr kumimoji="1" lang="en-US" altLang="zh-CN" dirty="0" smtClean="0"/>
          </a:p>
          <a:p>
            <a:r>
              <a:rPr kumimoji="1" lang="zh-CN" altLang="en-US" dirty="0" smtClean="0"/>
              <a:t>每组记录官</a:t>
            </a:r>
            <a:r>
              <a:rPr kumimoji="1" lang="en-US" altLang="zh-CN" dirty="0" smtClean="0"/>
              <a:t>1</a:t>
            </a:r>
            <a:r>
              <a:rPr kumimoji="1" lang="zh-CN" altLang="en-US" dirty="0" smtClean="0"/>
              <a:t>名，时间官</a:t>
            </a:r>
            <a:r>
              <a:rPr kumimoji="1" lang="en-US" altLang="zh-CN" dirty="0" smtClean="0"/>
              <a:t>1</a:t>
            </a:r>
            <a:r>
              <a:rPr kumimoji="1" lang="zh-CN" altLang="en-US" dirty="0" smtClean="0"/>
              <a:t>名，每人</a:t>
            </a:r>
            <a:r>
              <a:rPr kumimoji="1" lang="en-US" altLang="zh-CN" dirty="0" smtClean="0"/>
              <a:t>3</a:t>
            </a:r>
            <a:r>
              <a:rPr kumimoji="1" lang="zh-CN" altLang="en-US" dirty="0" smtClean="0"/>
              <a:t>分钟分享，分享内容：你印象中你参与过的比较棒的一个社区，这个社区棒在什么地方。</a:t>
            </a:r>
            <a:endParaRPr kumimoji="1" lang="en-US" altLang="zh-CN" dirty="0" smtClean="0"/>
          </a:p>
          <a:p>
            <a:endParaRPr kumimoji="1" lang="en-US" altLang="zh-CN" dirty="0"/>
          </a:p>
          <a:p>
            <a:r>
              <a:rPr kumimoji="1" lang="zh-CN" altLang="zh-CN" dirty="0" smtClean="0"/>
              <a:t>（</a:t>
            </a:r>
            <a:r>
              <a:rPr kumimoji="1" lang="zh-CN" altLang="en-US" dirty="0" smtClean="0"/>
              <a:t>关于社区，线上、线下或混搭的都可以）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4373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小组分享汇报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4373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186</Words>
  <Application>Microsoft Macintosh PowerPoint</Application>
  <PresentationFormat>全屏显示(4:3)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群体智慧的发挥和 教师自组织社区的带动</vt:lpstr>
      <vt:lpstr>第一部分：两个案例</vt:lpstr>
      <vt:lpstr>两个成功的社区案例1：微学英语</vt:lpstr>
      <vt:lpstr>两个成功的社区案例2：土马俱乐部                               （Toastmasters）</vt:lpstr>
      <vt:lpstr>两个社区案例特点</vt:lpstr>
      <vt:lpstr>小结</vt:lpstr>
      <vt:lpstr>提问时间</vt:lpstr>
      <vt:lpstr>第二部分：分享你的社区案例(40’)</vt:lpstr>
      <vt:lpstr>小组分享汇报</vt:lpstr>
      <vt:lpstr>第三部分 三个问题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dudu Apple</dc:creator>
  <cp:lastModifiedBy>dudu Apple</cp:lastModifiedBy>
  <cp:revision>20</cp:revision>
  <dcterms:created xsi:type="dcterms:W3CDTF">2015-10-18T18:18:43Z</dcterms:created>
  <dcterms:modified xsi:type="dcterms:W3CDTF">2015-10-18T19:42:21Z</dcterms:modified>
</cp:coreProperties>
</file>