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54" r:id="rId2"/>
    <p:sldId id="378" r:id="rId3"/>
    <p:sldId id="402" r:id="rId4"/>
    <p:sldId id="393" r:id="rId5"/>
    <p:sldId id="394" r:id="rId6"/>
    <p:sldId id="397" r:id="rId7"/>
    <p:sldId id="399" r:id="rId8"/>
    <p:sldId id="395" r:id="rId9"/>
    <p:sldId id="377" r:id="rId10"/>
    <p:sldId id="404" r:id="rId11"/>
    <p:sldId id="406" r:id="rId12"/>
    <p:sldId id="403" r:id="rId13"/>
    <p:sldId id="407" r:id="rId14"/>
    <p:sldId id="390" r:id="rId15"/>
    <p:sldId id="380" r:id="rId16"/>
    <p:sldId id="383" r:id="rId17"/>
    <p:sldId id="384" r:id="rId18"/>
    <p:sldId id="391" r:id="rId19"/>
    <p:sldId id="382" r:id="rId20"/>
    <p:sldId id="400" r:id="rId21"/>
    <p:sldId id="364" r:id="rId22"/>
    <p:sldId id="401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9E6E0"/>
    <a:srgbClr val="FF6666"/>
    <a:srgbClr val="F5C131"/>
    <a:srgbClr val="2D2833"/>
    <a:srgbClr val="EB8D1B"/>
    <a:srgbClr val="01A8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35" autoAdjust="0"/>
    <p:restoredTop sz="82807" autoAdjust="0"/>
  </p:normalViewPr>
  <p:slideViewPr>
    <p:cSldViewPr snapToGrid="0">
      <p:cViewPr>
        <p:scale>
          <a:sx n="63" d="100"/>
          <a:sy n="63" d="100"/>
        </p:scale>
        <p:origin x="-1504" y="-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tags" Target="tags/tag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BE4BA-322E-40A3-894C-67D4443D98EC}" type="datetimeFigureOut">
              <a:rPr lang="zh-CN" altLang="en-US" smtClean="0"/>
              <a:t>18/9/27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4E78A-1D74-4887-851C-0228622054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086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4E78A-1D74-4887-851C-02286220547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72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4E78A-1D74-4887-851C-02286220547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404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4E78A-1D74-4887-851C-02286220547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925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4E78A-1D74-4887-851C-02286220547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450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18/9/27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72121"/>
            <a:ext cx="12192000" cy="6085881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57361" y="195944"/>
            <a:ext cx="10515600" cy="576177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457361" cy="80082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2533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8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18/9/27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8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4.pn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15"/>
          <p:cNvSpPr txBox="1"/>
          <p:nvPr>
            <p:custDataLst>
              <p:tags r:id="rId1"/>
            </p:custDataLst>
          </p:nvPr>
        </p:nvSpPr>
        <p:spPr>
          <a:xfrm>
            <a:off x="2081363" y="2251382"/>
            <a:ext cx="9439899" cy="1354205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8000" b="1" dirty="0" smtClean="0">
                <a:ln w="12700">
                  <a:noFill/>
                  <a:prstDash val="solid"/>
                </a:ln>
                <a:solidFill>
                  <a:srgbClr val="2D2833"/>
                </a:solidFill>
                <a:latin typeface="Cooper Black"/>
                <a:cs typeface="Cooper Black"/>
              </a:rPr>
              <a:t>Food</a:t>
            </a:r>
            <a:r>
              <a:rPr lang="zh-CN" altLang="en-US" sz="8000" b="1" dirty="0" smtClean="0">
                <a:ln w="12700">
                  <a:noFill/>
                  <a:prstDash val="solid"/>
                </a:ln>
                <a:solidFill>
                  <a:srgbClr val="2D2833"/>
                </a:solidFill>
                <a:latin typeface="Cooper Black"/>
                <a:cs typeface="Cooper Black"/>
              </a:rPr>
              <a:t> </a:t>
            </a:r>
            <a:r>
              <a:rPr lang="en-US" altLang="zh-CN" sz="8000" b="1" dirty="0" smtClean="0">
                <a:ln w="12700">
                  <a:noFill/>
                  <a:prstDash val="solid"/>
                </a:ln>
                <a:solidFill>
                  <a:srgbClr val="2D2833"/>
                </a:solidFill>
                <a:latin typeface="Cooper Black"/>
                <a:cs typeface="Cooper Black"/>
              </a:rPr>
              <a:t>for</a:t>
            </a:r>
            <a:r>
              <a:rPr lang="zh-CN" altLang="en-US" sz="8000" b="1" dirty="0" smtClean="0">
                <a:ln w="12700">
                  <a:noFill/>
                  <a:prstDash val="solid"/>
                </a:ln>
                <a:solidFill>
                  <a:srgbClr val="2D2833"/>
                </a:solidFill>
                <a:latin typeface="Cooper Black"/>
                <a:cs typeface="Cooper Black"/>
              </a:rPr>
              <a:t> </a:t>
            </a:r>
            <a:r>
              <a:rPr lang="en-US" altLang="zh-CN" sz="8000" b="1" dirty="0" smtClean="0">
                <a:ln w="12700">
                  <a:noFill/>
                  <a:prstDash val="solid"/>
                </a:ln>
                <a:solidFill>
                  <a:srgbClr val="2D2833"/>
                </a:solidFill>
                <a:latin typeface="Cooper Black"/>
                <a:cs typeface="Cooper Black"/>
              </a:rPr>
              <a:t>All</a:t>
            </a:r>
            <a:endParaRPr lang="en-US" altLang="zh-CN" sz="8000" b="1" dirty="0">
              <a:ln w="12700">
                <a:noFill/>
                <a:prstDash val="solid"/>
              </a:ln>
              <a:solidFill>
                <a:srgbClr val="2D2833"/>
              </a:solidFill>
              <a:latin typeface="Cooper Black"/>
              <a:cs typeface="Cooper Black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23" y="2452200"/>
            <a:ext cx="2215723" cy="387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64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 p14:presetBounceEnd="2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667">
                                          <p:cBhvr additive="base">
                                            <p:cTn id="1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667">
                                          <p:cBhvr additive="base">
                                            <p:cTn id="1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Choice>
    <mc:Fallback>
      <p:timing>
        <p:tnLst>
          <p:par>
            <p:cTn xmlns:p14="http://schemas.microsoft.com/office/powerpoint/2010/main"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3" name="图片 2" descr="屏幕快照 2018-09-27 下午8.40.5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920" y="1249658"/>
            <a:ext cx="12723217" cy="459551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0" y="-20158"/>
            <a:ext cx="12192000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/>
          </a:p>
        </p:txBody>
      </p:sp>
      <p:sp>
        <p:nvSpPr>
          <p:cNvPr id="13" name="文本框 12"/>
          <p:cNvSpPr txBox="1"/>
          <p:nvPr/>
        </p:nvSpPr>
        <p:spPr>
          <a:xfrm>
            <a:off x="15140458" y="495831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0" y="5657671"/>
            <a:ext cx="121920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4486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屏幕快照 2018-09-27 下午8.44.3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025211"/>
            <a:ext cx="12192000" cy="4059621"/>
          </a:xfrm>
          <a:prstGeom prst="rect">
            <a:avLst/>
          </a:prstGeom>
        </p:spPr>
      </p:pic>
      <p:sp>
        <p:nvSpPr>
          <p:cNvPr id="5" name="标题 4"/>
          <p:cNvSpPr txBox="1">
            <a:spLocks noGrp="1"/>
          </p:cNvSpPr>
          <p:nvPr>
            <p:ph type="title"/>
          </p:nvPr>
        </p:nvSpPr>
        <p:spPr>
          <a:xfrm>
            <a:off x="0" y="-728968"/>
            <a:ext cx="12192000" cy="2759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 smtClean="0"/>
              <a:t/>
            </a:r>
            <a:br>
              <a:rPr kumimoji="1" lang="en-US" altLang="zh-CN" dirty="0" smtClean="0"/>
            </a:br>
            <a:r>
              <a:rPr kumimoji="1" lang="en-US" altLang="zh-CN" dirty="0"/>
              <a:t/>
            </a:r>
            <a:br>
              <a:rPr kumimoji="1" lang="en-US" altLang="zh-CN" dirty="0"/>
            </a:br>
            <a:r>
              <a:rPr kumimoji="1" lang="en-US" altLang="zh-CN" dirty="0" smtClean="0"/>
              <a:t/>
            </a:r>
            <a:br>
              <a:rPr kumimoji="1" lang="en-US" altLang="zh-CN" dirty="0" smtClean="0"/>
            </a:br>
            <a:r>
              <a:rPr kumimoji="1" lang="en-US" altLang="zh-CN" dirty="0"/>
              <a:t/>
            </a:r>
            <a:br>
              <a:rPr kumimoji="1" lang="en-US" altLang="zh-CN" dirty="0"/>
            </a:br>
            <a:r>
              <a:rPr kumimoji="1" lang="en-US" altLang="zh-CN" dirty="0" smtClean="0"/>
              <a:t/>
            </a:r>
            <a:br>
              <a:rPr kumimoji="1" lang="en-US" altLang="zh-CN" dirty="0" smtClean="0"/>
            </a:br>
            <a:endParaRPr kumimoji="1" lang="en-US" altLang="zh-CN" dirty="0"/>
          </a:p>
        </p:txBody>
      </p:sp>
      <p:sp>
        <p:nvSpPr>
          <p:cNvPr id="7" name="文本框 6"/>
          <p:cNvSpPr txBox="1"/>
          <p:nvPr/>
        </p:nvSpPr>
        <p:spPr>
          <a:xfrm>
            <a:off x="0" y="6066886"/>
            <a:ext cx="1249944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651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42738" y="5432329"/>
            <a:ext cx="32817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>
                <a:latin typeface="Cooper Black"/>
                <a:cs typeface="Cooper Black"/>
              </a:rPr>
              <a:t>w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ild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pigs</a:t>
            </a:r>
            <a:endParaRPr kumimoji="1" lang="zh-CN" altLang="en-US" sz="4800" dirty="0">
              <a:latin typeface="Cooper Black"/>
              <a:cs typeface="Cooper Black"/>
            </a:endParaRPr>
          </a:p>
        </p:txBody>
      </p:sp>
      <p:pic>
        <p:nvPicPr>
          <p:cNvPr id="2" name="图片 1" descr="wild pig 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656" y="487482"/>
            <a:ext cx="8699500" cy="488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41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3" name="图片 2" descr="屏幕快照 2018-09-27 下午8.55.3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567" y="444753"/>
            <a:ext cx="12680890" cy="648979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-161250"/>
            <a:ext cx="1268089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499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 14"/>
          <p:cNvGrpSpPr/>
          <p:nvPr/>
        </p:nvGrpSpPr>
        <p:grpSpPr>
          <a:xfrm>
            <a:off x="4305340" y="-61962"/>
            <a:ext cx="8099604" cy="4230146"/>
            <a:chOff x="4320827" y="-61962"/>
            <a:chExt cx="7871173" cy="423014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51797" y="0"/>
              <a:ext cx="7840203" cy="416818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320827" y="-61962"/>
              <a:ext cx="54823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5400" b="1" dirty="0" smtClean="0">
                  <a:latin typeface="Cooper Black"/>
                  <a:cs typeface="Cooper Black"/>
                </a:rPr>
                <a:t>Polar</a:t>
              </a:r>
              <a:r>
                <a:rPr kumimoji="1" lang="zh-CN" altLang="en-US" sz="5400" b="1" dirty="0" smtClean="0">
                  <a:latin typeface="Cooper Black"/>
                  <a:cs typeface="Cooper Black"/>
                </a:rPr>
                <a:t> </a:t>
              </a:r>
              <a:r>
                <a:rPr kumimoji="1" lang="en-US" altLang="zh-CN" sz="5400" b="1" dirty="0" smtClean="0">
                  <a:latin typeface="Cooper Black"/>
                  <a:cs typeface="Cooper Black"/>
                </a:rPr>
                <a:t>Bears</a:t>
              </a:r>
              <a:endParaRPr kumimoji="1" lang="zh-CN" altLang="en-US" sz="5400" b="1" dirty="0">
                <a:latin typeface="Cooper Black"/>
                <a:cs typeface="Cooper Black"/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0" y="0"/>
            <a:ext cx="4336310" cy="4336310"/>
            <a:chOff x="-15487" y="0"/>
            <a:chExt cx="4336310" cy="43363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5487" y="0"/>
              <a:ext cx="4336310" cy="433631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pic>
        <p:sp>
          <p:nvSpPr>
            <p:cNvPr id="9" name="文本框 8"/>
            <p:cNvSpPr txBox="1"/>
            <p:nvPr/>
          </p:nvSpPr>
          <p:spPr>
            <a:xfrm>
              <a:off x="0" y="0"/>
              <a:ext cx="34225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5400" b="1" dirty="0">
                  <a:solidFill>
                    <a:schemeClr val="bg1"/>
                  </a:solidFill>
                  <a:latin typeface="Cooper Black"/>
                  <a:cs typeface="Cooper Black"/>
                </a:rPr>
                <a:t>T</a:t>
              </a:r>
              <a:r>
                <a:rPr kumimoji="1" lang="en-US" altLang="zh-CN" sz="5400" b="1" dirty="0" smtClean="0">
                  <a:solidFill>
                    <a:schemeClr val="bg1"/>
                  </a:solidFill>
                  <a:latin typeface="Cooper Black"/>
                  <a:cs typeface="Cooper Black"/>
                </a:rPr>
                <a:t>igers</a:t>
              </a:r>
              <a:endParaRPr kumimoji="1" lang="zh-CN" altLang="en-US" sz="5400" b="1" dirty="0">
                <a:solidFill>
                  <a:schemeClr val="bg1"/>
                </a:solidFill>
                <a:latin typeface="Cooper Black"/>
                <a:cs typeface="Cooper Black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4503319" y="3671024"/>
            <a:ext cx="7967440" cy="3186976"/>
            <a:chOff x="4890494" y="3671024"/>
            <a:chExt cx="7967440" cy="318697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90494" y="3671024"/>
              <a:ext cx="7967440" cy="318697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7635000" y="5886032"/>
              <a:ext cx="497127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5400" b="1" dirty="0">
                  <a:solidFill>
                    <a:schemeClr val="bg1"/>
                  </a:solidFill>
                  <a:latin typeface="Cooper Black"/>
                  <a:cs typeface="Cooper Black"/>
                </a:rPr>
                <a:t>C</a:t>
              </a:r>
              <a:r>
                <a:rPr kumimoji="1" lang="en-US" altLang="zh-CN" sz="5400" b="1" dirty="0" smtClean="0">
                  <a:solidFill>
                    <a:schemeClr val="bg1"/>
                  </a:solidFill>
                  <a:latin typeface="Cooper Black"/>
                  <a:cs typeface="Cooper Black"/>
                </a:rPr>
                <a:t>himpanzees</a:t>
              </a:r>
              <a:endParaRPr kumimoji="1" lang="zh-CN" altLang="en-US" sz="5400" b="1" dirty="0">
                <a:solidFill>
                  <a:schemeClr val="bg1"/>
                </a:solidFill>
                <a:latin typeface="Cooper Black"/>
                <a:cs typeface="Cooper Black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-30974" y="3628480"/>
            <a:ext cx="5699152" cy="3229520"/>
            <a:chOff x="0" y="3628480"/>
            <a:chExt cx="5699152" cy="32295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3628480"/>
              <a:ext cx="5699152" cy="322952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  <p:sp>
          <p:nvSpPr>
            <p:cNvPr id="11" name="文本框 10"/>
            <p:cNvSpPr txBox="1"/>
            <p:nvPr/>
          </p:nvSpPr>
          <p:spPr>
            <a:xfrm>
              <a:off x="1" y="5934670"/>
              <a:ext cx="48318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5400" b="1" dirty="0" smtClean="0">
                  <a:solidFill>
                    <a:srgbClr val="FFFF00"/>
                  </a:solidFill>
                  <a:latin typeface="Cooper Black"/>
                  <a:cs typeface="Cooper Black"/>
                </a:rPr>
                <a:t>Sea</a:t>
              </a:r>
              <a:r>
                <a:rPr kumimoji="1" lang="zh-CN" altLang="en-US" sz="5400" b="1" dirty="0" smtClean="0">
                  <a:solidFill>
                    <a:srgbClr val="FFFF00"/>
                  </a:solidFill>
                  <a:latin typeface="Cooper Black"/>
                  <a:cs typeface="Cooper Black"/>
                </a:rPr>
                <a:t> </a:t>
              </a:r>
              <a:r>
                <a:rPr kumimoji="1" lang="en-US" altLang="zh-CN" sz="5400" b="1" dirty="0" smtClean="0">
                  <a:solidFill>
                    <a:srgbClr val="FFFF00"/>
                  </a:solidFill>
                  <a:latin typeface="Cooper Black"/>
                  <a:cs typeface="Cooper Black"/>
                </a:rPr>
                <a:t>Turtles</a:t>
              </a:r>
              <a:endParaRPr kumimoji="1" lang="zh-CN" altLang="en-US" sz="5400" b="1" dirty="0">
                <a:solidFill>
                  <a:srgbClr val="FFFF00"/>
                </a:solidFill>
                <a:latin typeface="Cooper Black"/>
                <a:cs typeface="Cooper Black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811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66650" y="2334886"/>
            <a:ext cx="8272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 smtClean="0">
                <a:latin typeface="Cooper Black"/>
                <a:cs typeface="Cooper Black"/>
              </a:rPr>
              <a:t>Draw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a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diagram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of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people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-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wildlife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conflicts.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endParaRPr kumimoji="1" lang="zh-CN" altLang="en-US" sz="4800" dirty="0"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261137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3" name="图片 2" descr="cause effec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22433" y="-1339942"/>
            <a:ext cx="6344364" cy="1033126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46284" y="6488667"/>
            <a:ext cx="3044895" cy="567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-403207" y="-181404"/>
            <a:ext cx="1259520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-221764" y="685291"/>
            <a:ext cx="1391067" cy="64633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1375506" y="636135"/>
            <a:ext cx="1391067" cy="64633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1350306" y="503891"/>
            <a:ext cx="241925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1289818" y="1169039"/>
            <a:ext cx="50401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1189020" y="907010"/>
            <a:ext cx="64513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194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3" name="图片 2" descr="causeeffect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23394" y="235756"/>
            <a:ext cx="6043111" cy="72013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564492" y="0"/>
            <a:ext cx="2661172" cy="72943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143938" y="-80624"/>
            <a:ext cx="4424008" cy="72943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975719" y="-141094"/>
            <a:ext cx="719726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058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屏幕快照 2018-09-25 上午11.03.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700" y="190500"/>
            <a:ext cx="5816600" cy="6464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05771" y="0"/>
            <a:ext cx="5761098" cy="2633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-665293" y="0"/>
            <a:ext cx="3870797" cy="72943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982654" y="-230559"/>
            <a:ext cx="3870797" cy="72943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145022" y="6651403"/>
            <a:ext cx="6108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353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36767" y="5746629"/>
            <a:ext cx="380975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876149" cy="37212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572" y="2925669"/>
            <a:ext cx="6988428" cy="412138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854535" y="-40314"/>
            <a:ext cx="6027959" cy="31393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/>
          </a:p>
        </p:txBody>
      </p:sp>
      <p:sp>
        <p:nvSpPr>
          <p:cNvPr id="7" name="文本框 6"/>
          <p:cNvSpPr txBox="1"/>
          <p:nvPr/>
        </p:nvSpPr>
        <p:spPr>
          <a:xfrm>
            <a:off x="-815302" y="3578877"/>
            <a:ext cx="6027959" cy="36933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0725331" y="2277602"/>
            <a:ext cx="211684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555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88174" y="2483479"/>
            <a:ext cx="81880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 dirty="0" smtClean="0">
                <a:latin typeface="Cooper Black"/>
                <a:cs typeface="Cooper Black"/>
              </a:rPr>
              <a:t>What did we learn?</a:t>
            </a:r>
            <a:endParaRPr kumimoji="1" lang="zh-CN" altLang="en-US" sz="6000" dirty="0"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237084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66650" y="994158"/>
            <a:ext cx="8272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 smtClean="0">
                <a:latin typeface="Cooper Black"/>
                <a:cs typeface="Cooper Black"/>
              </a:rPr>
              <a:t>Draw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a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diagram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of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people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-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wildlife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conflicts.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endParaRPr kumimoji="1" lang="zh-CN" altLang="en-US" sz="4800" dirty="0">
              <a:latin typeface="Cooper Black"/>
              <a:cs typeface="Cooper Black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3563" y="3469991"/>
            <a:ext cx="827204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kumimoji="1" lang="en-US" altLang="zh-CN" sz="3600" dirty="0" smtClean="0">
                <a:solidFill>
                  <a:srgbClr val="3366FF"/>
                </a:solidFill>
                <a:latin typeface="Cooper Black"/>
                <a:cs typeface="Cooper Black"/>
              </a:rPr>
              <a:t>What</a:t>
            </a:r>
            <a:r>
              <a:rPr kumimoji="1" lang="zh-CN" altLang="en-US" sz="3600" dirty="0" smtClean="0">
                <a:solidFill>
                  <a:srgbClr val="3366FF"/>
                </a:solidFill>
                <a:latin typeface="Cooper Black"/>
                <a:cs typeface="Cooper Black"/>
              </a:rPr>
              <a:t> </a:t>
            </a:r>
            <a:r>
              <a:rPr kumimoji="1" lang="en-US" altLang="zh-CN" sz="3600" dirty="0" smtClean="0">
                <a:solidFill>
                  <a:srgbClr val="3366FF"/>
                </a:solidFill>
                <a:latin typeface="Cooper Black"/>
                <a:cs typeface="Cooper Black"/>
              </a:rPr>
              <a:t>happened?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kumimoji="1" lang="en-US" altLang="zh-CN" sz="3600" dirty="0" smtClean="0">
                <a:solidFill>
                  <a:srgbClr val="3366FF"/>
                </a:solidFill>
                <a:latin typeface="Cooper Black"/>
                <a:cs typeface="Cooper Black"/>
              </a:rPr>
              <a:t>Why</a:t>
            </a:r>
            <a:r>
              <a:rPr kumimoji="1" lang="zh-CN" altLang="en-US" sz="3600" dirty="0" smtClean="0">
                <a:solidFill>
                  <a:srgbClr val="3366FF"/>
                </a:solidFill>
                <a:latin typeface="Cooper Black"/>
                <a:cs typeface="Cooper Black"/>
              </a:rPr>
              <a:t> </a:t>
            </a:r>
            <a:r>
              <a:rPr kumimoji="1" lang="en-US" altLang="zh-CN" sz="3600" dirty="0" smtClean="0">
                <a:solidFill>
                  <a:srgbClr val="3366FF"/>
                </a:solidFill>
                <a:latin typeface="Cooper Black"/>
                <a:cs typeface="Cooper Black"/>
              </a:rPr>
              <a:t>did it</a:t>
            </a:r>
            <a:r>
              <a:rPr kumimoji="1" lang="zh-CN" altLang="en-US" sz="3600" dirty="0" smtClean="0">
                <a:solidFill>
                  <a:srgbClr val="3366FF"/>
                </a:solidFill>
                <a:latin typeface="Cooper Black"/>
                <a:cs typeface="Cooper Black"/>
              </a:rPr>
              <a:t> </a:t>
            </a:r>
            <a:r>
              <a:rPr kumimoji="1" lang="en-US" altLang="zh-CN" sz="3600" dirty="0" smtClean="0">
                <a:solidFill>
                  <a:srgbClr val="3366FF"/>
                </a:solidFill>
                <a:latin typeface="Cooper Black"/>
                <a:cs typeface="Cooper Black"/>
              </a:rPr>
              <a:t>happen?</a:t>
            </a:r>
            <a:endParaRPr kumimoji="1" lang="zh-CN" altLang="en-US" sz="3600" dirty="0">
              <a:solidFill>
                <a:srgbClr val="3366FF"/>
              </a:solidFill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174244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27011" y="2122069"/>
            <a:ext cx="66593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400" b="1" dirty="0" smtClean="0">
                <a:latin typeface="Cooper Black"/>
                <a:cs typeface="Cooper Black"/>
              </a:rPr>
              <a:t>How</a:t>
            </a:r>
            <a:r>
              <a:rPr kumimoji="1" lang="zh-CN" altLang="en-US" sz="4400" b="1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400" b="1" dirty="0" smtClean="0">
                <a:latin typeface="Cooper Black"/>
                <a:cs typeface="Cooper Black"/>
              </a:rPr>
              <a:t>can</a:t>
            </a:r>
            <a:r>
              <a:rPr kumimoji="1" lang="zh-CN" altLang="en-US" sz="4400" b="1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400" b="1" dirty="0" smtClean="0">
                <a:latin typeface="Cooper Black"/>
                <a:cs typeface="Cooper Black"/>
              </a:rPr>
              <a:t>we</a:t>
            </a:r>
            <a:r>
              <a:rPr kumimoji="1" lang="zh-CN" altLang="en-US" sz="4400" b="1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400" b="1" dirty="0" smtClean="0">
                <a:latin typeface="Cooper Black"/>
                <a:cs typeface="Cooper Black"/>
              </a:rPr>
              <a:t>resolve</a:t>
            </a:r>
            <a:r>
              <a:rPr kumimoji="1" lang="zh-CN" altLang="en-US" sz="4400" b="1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400" b="1" dirty="0" smtClean="0">
                <a:latin typeface="Cooper Black"/>
                <a:cs typeface="Cooper Black"/>
              </a:rPr>
              <a:t>the</a:t>
            </a:r>
            <a:r>
              <a:rPr kumimoji="1" lang="zh-CN" altLang="en-US" sz="4400" b="1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400" b="1" dirty="0" smtClean="0">
                <a:latin typeface="Cooper Black"/>
                <a:cs typeface="Cooper Black"/>
              </a:rPr>
              <a:t>conflicts?</a:t>
            </a:r>
            <a:endParaRPr kumimoji="1" lang="zh-CN" altLang="en-US" sz="4400" b="1" dirty="0"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4377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21858" y="846776"/>
            <a:ext cx="6261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000" dirty="0" smtClean="0">
                <a:latin typeface="Cooper Black"/>
                <a:cs typeface="Cooper Black"/>
              </a:rPr>
              <a:t>Homework</a:t>
            </a:r>
            <a:endParaRPr kumimoji="1" lang="zh-CN" altLang="en-US" sz="4000" dirty="0">
              <a:latin typeface="Cooper Black"/>
              <a:cs typeface="Cooper Black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82313" y="2081657"/>
            <a:ext cx="89823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zh-CN" sz="20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zh-CN" altLang="en-US" sz="20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b="1" dirty="0" smtClean="0">
                <a:latin typeface="Times New Roman"/>
                <a:ea typeface="筑紫A丸ゴシック レギュラー"/>
                <a:cs typeface="Times New Roman"/>
              </a:rPr>
              <a:t>Group</a:t>
            </a:r>
            <a:r>
              <a:rPr kumimoji="1" lang="zh-CN" altLang="en-US" sz="2800" b="1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b="1" dirty="0">
                <a:latin typeface="Times New Roman"/>
                <a:ea typeface="筑紫A丸ゴシック レギュラー"/>
                <a:cs typeface="Times New Roman"/>
              </a:rPr>
              <a:t>p</a:t>
            </a:r>
            <a:r>
              <a:rPr kumimoji="1" lang="en-US" altLang="zh-CN" sz="2800" b="1" dirty="0" smtClean="0">
                <a:latin typeface="Times New Roman"/>
                <a:ea typeface="筑紫A丸ゴシック レギュラー"/>
                <a:cs typeface="Times New Roman"/>
              </a:rPr>
              <a:t>resentation</a:t>
            </a:r>
            <a:r>
              <a:rPr kumimoji="1" lang="zh-CN" altLang="en-US" sz="2800" b="1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b="1" dirty="0" smtClean="0">
                <a:latin typeface="Times New Roman"/>
                <a:ea typeface="筑紫A丸ゴシック レギュラー"/>
                <a:cs typeface="Times New Roman"/>
              </a:rPr>
              <a:t>of</a:t>
            </a:r>
            <a:r>
              <a:rPr kumimoji="1" lang="zh-CN" altLang="en-US" sz="2800" b="1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b="1" dirty="0" smtClean="0">
                <a:latin typeface="Times New Roman"/>
                <a:ea typeface="筑紫A丸ゴシック レギュラー"/>
                <a:cs typeface="Times New Roman"/>
              </a:rPr>
              <a:t>people-wildlife</a:t>
            </a:r>
            <a:r>
              <a:rPr kumimoji="1" lang="zh-CN" altLang="en-US" sz="2800" b="1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b="1" dirty="0">
                <a:latin typeface="Times New Roman"/>
                <a:ea typeface="筑紫A丸ゴシック レギュラー"/>
                <a:cs typeface="Times New Roman"/>
              </a:rPr>
              <a:t>conflicts.</a:t>
            </a:r>
            <a:r>
              <a:rPr kumimoji="1" lang="zh-CN" altLang="en-US" sz="2800" b="1" dirty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zh-CN" altLang="en-US" sz="2800" b="1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endParaRPr kumimoji="1" lang="en-US" altLang="zh-CN" sz="2800" b="1" dirty="0" smtClean="0">
              <a:latin typeface="Times New Roman"/>
              <a:ea typeface="筑紫A丸ゴシック レギュラー"/>
              <a:cs typeface="Times New Roman"/>
            </a:endParaRPr>
          </a:p>
          <a:p>
            <a:r>
              <a:rPr kumimoji="1" lang="zh-CN" altLang="zh-CN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endParaRPr kumimoji="1" lang="en-US" altLang="zh-CN" sz="2800" dirty="0" smtClean="0">
              <a:latin typeface="Times New Roman"/>
              <a:ea typeface="筑紫A丸ゴシック レギュラー"/>
              <a:cs typeface="Times New Roman"/>
            </a:endParaRPr>
          </a:p>
          <a:p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Search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for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information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online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or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from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books,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including:</a:t>
            </a:r>
          </a:p>
          <a:p>
            <a:r>
              <a:rPr kumimoji="1" lang="zh-CN" altLang="zh-CN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a)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What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serious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human-wildlife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conflicts</a:t>
            </a:r>
            <a:r>
              <a:rPr kumimoji="1" lang="zh-CN" altLang="zh-CN" sz="2800" dirty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do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we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have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now?</a:t>
            </a:r>
          </a:p>
          <a:p>
            <a:r>
              <a:rPr kumimoji="1" lang="zh-CN" altLang="zh-CN" sz="2800" dirty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b)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What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can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people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do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>
                <a:latin typeface="Times New Roman"/>
                <a:ea typeface="筑紫A丸ゴシック レギュラー"/>
                <a:cs typeface="Times New Roman"/>
              </a:rPr>
              <a:t>to</a:t>
            </a:r>
            <a:r>
              <a:rPr kumimoji="1" lang="zh-CN" altLang="en-US" sz="2800" dirty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 smtClean="0">
                <a:latin typeface="Times New Roman"/>
                <a:ea typeface="筑紫A丸ゴシック レギュラー"/>
                <a:cs typeface="Times New Roman"/>
              </a:rPr>
              <a:t>solve</a:t>
            </a:r>
            <a:r>
              <a:rPr kumimoji="1" lang="zh-CN" altLang="en-US" sz="2800" dirty="0" smtClean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>
                <a:latin typeface="Times New Roman"/>
                <a:ea typeface="筑紫A丸ゴシック レギュラー"/>
                <a:cs typeface="Times New Roman"/>
              </a:rPr>
              <a:t>the</a:t>
            </a:r>
            <a:r>
              <a:rPr kumimoji="1" lang="zh-CN" altLang="en-US" sz="2800" dirty="0">
                <a:latin typeface="Times New Roman"/>
                <a:ea typeface="筑紫A丸ゴシック レギュラー"/>
                <a:cs typeface="Times New Roman"/>
              </a:rPr>
              <a:t> </a:t>
            </a:r>
            <a:r>
              <a:rPr kumimoji="1" lang="en-US" altLang="zh-CN" sz="2800" dirty="0">
                <a:latin typeface="Times New Roman"/>
                <a:ea typeface="筑紫A丸ゴシック レギュラー"/>
                <a:cs typeface="Times New Roman"/>
              </a:rPr>
              <a:t>problem?</a:t>
            </a:r>
          </a:p>
          <a:p>
            <a:endParaRPr kumimoji="1" lang="zh-CN" altLang="en-US" sz="2800" dirty="0">
              <a:latin typeface="Times New Roman"/>
              <a:ea typeface="筑紫A丸ゴシック レギュラー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0514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 descr="屏幕快照 2018-09-17 下午6.57.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604" y="0"/>
            <a:ext cx="5039139" cy="6858000"/>
          </a:xfrm>
          <a:prstGeom prst="rect">
            <a:avLst/>
          </a:prstGeom>
        </p:spPr>
      </p:pic>
      <p:pic>
        <p:nvPicPr>
          <p:cNvPr id="5" name="图片 4" descr="屏幕快照 2018-09-26 下午5.49.2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050" y="0"/>
            <a:ext cx="44840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5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68155" y="2710691"/>
            <a:ext cx="2508865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dirty="0">
                <a:latin typeface="Cooper Black"/>
                <a:cs typeface="Cooper Black"/>
              </a:rPr>
              <a:t>r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ain</a:t>
            </a:r>
          </a:p>
          <a:p>
            <a:pPr algn="ctr"/>
            <a:r>
              <a:rPr kumimoji="1" lang="en-US" altLang="zh-CN" sz="3200" dirty="0">
                <a:latin typeface="Cooper Black"/>
                <a:cs typeface="Cooper Black"/>
              </a:rPr>
              <a:t>d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isasters </a:t>
            </a:r>
          </a:p>
          <a:p>
            <a:pPr algn="ctr"/>
            <a:r>
              <a:rPr kumimoji="1" lang="en-US" altLang="zh-CN" sz="3200" dirty="0" smtClean="0">
                <a:latin typeface="Cooper Black"/>
                <a:cs typeface="Cooper Black"/>
              </a:rPr>
              <a:t>animals</a:t>
            </a:r>
            <a:endParaRPr kumimoji="1" lang="zh-CN" altLang="en-US" sz="3200" dirty="0">
              <a:latin typeface="Cooper Black"/>
              <a:cs typeface="Cooper Black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11544" y="2491345"/>
            <a:ext cx="4615071" cy="2062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zh-CN" sz="3200" dirty="0" smtClean="0">
                <a:latin typeface="Cooper Black"/>
                <a:cs typeface="Cooper Black"/>
              </a:rPr>
              <a:t>Some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people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are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hungry;</a:t>
            </a:r>
          </a:p>
          <a:p>
            <a:r>
              <a:rPr kumimoji="1" lang="en-US" altLang="zh-CN" sz="3200" dirty="0" smtClean="0">
                <a:latin typeface="Cooper Black"/>
                <a:cs typeface="Cooper Black"/>
              </a:rPr>
              <a:t>Some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people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cannot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get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enough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food.</a:t>
            </a:r>
            <a:endParaRPr kumimoji="1" lang="zh-CN" altLang="en-US" sz="3200" dirty="0">
              <a:latin typeface="Cooper Black"/>
              <a:cs typeface="Cooper Black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126138" y="3299293"/>
            <a:ext cx="978408" cy="484632"/>
          </a:xfrm>
          <a:prstGeom prst="rightArrow">
            <a:avLst/>
          </a:prstGeom>
          <a:noFill/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97800" y="1703870"/>
            <a:ext cx="3159311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dirty="0" smtClean="0">
                <a:solidFill>
                  <a:srgbClr val="FF0000"/>
                </a:solidFill>
                <a:latin typeface="Cooper Black"/>
                <a:cs typeface="Cooper Black"/>
              </a:rPr>
              <a:t>Because of </a:t>
            </a:r>
            <a:endParaRPr kumimoji="1" lang="zh-CN" altLang="en-US" sz="3600" dirty="0">
              <a:solidFill>
                <a:srgbClr val="FF0000"/>
              </a:solidFill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353617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88174" y="2483479"/>
            <a:ext cx="81880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 dirty="0" smtClean="0">
                <a:latin typeface="Cooper Black"/>
                <a:cs typeface="Cooper Black"/>
              </a:rPr>
              <a:t>Animals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can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be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a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big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problem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for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people.</a:t>
            </a:r>
            <a:endParaRPr kumimoji="1" lang="zh-CN" altLang="en-US" sz="6000" dirty="0"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396420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78551" y="2470644"/>
            <a:ext cx="85634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dirty="0" smtClean="0">
                <a:latin typeface="Cooper Black"/>
                <a:cs typeface="Cooper Black"/>
              </a:rPr>
              <a:t>Why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are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>
                <a:latin typeface="Cooper Black"/>
                <a:cs typeface="Cooper Black"/>
              </a:rPr>
              <a:t>p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eople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a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problem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for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animals?</a:t>
            </a:r>
            <a:endParaRPr kumimoji="1" lang="zh-CN" altLang="en-US" sz="6000" dirty="0"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160390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68155" y="2710691"/>
            <a:ext cx="2805652" cy="2062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dirty="0" smtClean="0">
                <a:latin typeface="Cooper Black"/>
                <a:cs typeface="Cooper Black"/>
              </a:rPr>
              <a:t>People cut down trees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where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animals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live.</a:t>
            </a:r>
            <a:endParaRPr kumimoji="1" lang="zh-CN" altLang="en-US" sz="3200" dirty="0">
              <a:latin typeface="Cooper Black"/>
              <a:cs typeface="Cooper Black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42519" y="2692709"/>
            <a:ext cx="4150468" cy="2062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dirty="0" smtClean="0">
                <a:latin typeface="Cooper Black"/>
                <a:cs typeface="Cooper Black"/>
              </a:rPr>
              <a:t>The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animals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have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to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find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a new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place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to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live,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or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they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will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3200" dirty="0" smtClean="0">
                <a:latin typeface="Cooper Black"/>
                <a:cs typeface="Cooper Black"/>
              </a:rPr>
              <a:t>die.</a:t>
            </a:r>
            <a:r>
              <a:rPr kumimoji="1" lang="zh-CN" altLang="en-US" sz="3200" dirty="0" smtClean="0">
                <a:latin typeface="Cooper Black"/>
                <a:cs typeface="Cooper Black"/>
              </a:rPr>
              <a:t> </a:t>
            </a:r>
            <a:endParaRPr kumimoji="1" lang="zh-CN" altLang="en-US" sz="3200" dirty="0">
              <a:latin typeface="Cooper Black"/>
              <a:cs typeface="Cooper Black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126138" y="3299293"/>
            <a:ext cx="978408" cy="484632"/>
          </a:xfrm>
          <a:prstGeom prst="rightArrow">
            <a:avLst/>
          </a:prstGeom>
          <a:noFill/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495392" y="1615664"/>
            <a:ext cx="15826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dirty="0" smtClean="0">
                <a:solidFill>
                  <a:srgbClr val="FF0000"/>
                </a:solidFill>
                <a:latin typeface="Cooper Black"/>
                <a:cs typeface="Cooper Black"/>
              </a:rPr>
              <a:t>so </a:t>
            </a:r>
            <a:endParaRPr kumimoji="1" lang="zh-CN" altLang="en-US" sz="3600" dirty="0">
              <a:solidFill>
                <a:srgbClr val="FF0000"/>
              </a:solidFill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304602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17819" y="671197"/>
            <a:ext cx="81880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 dirty="0" smtClean="0">
                <a:latin typeface="Cooper Black"/>
                <a:cs typeface="Cooper Black"/>
              </a:rPr>
              <a:t>Animals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can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be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a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big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problem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for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people.</a:t>
            </a:r>
            <a:endParaRPr kumimoji="1" lang="zh-CN" altLang="en-US" sz="6000" dirty="0">
              <a:latin typeface="Cooper Black"/>
              <a:cs typeface="Cooper Black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4377" y="3952501"/>
            <a:ext cx="85634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 dirty="0" smtClean="0">
                <a:latin typeface="Cooper Black"/>
                <a:cs typeface="Cooper Black"/>
              </a:rPr>
              <a:t>People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are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a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problem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for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animals</a:t>
            </a:r>
            <a:r>
              <a:rPr kumimoji="1" lang="zh-CN" altLang="en-US" sz="60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6000" dirty="0" smtClean="0">
                <a:latin typeface="Cooper Black"/>
                <a:cs typeface="Cooper Black"/>
              </a:rPr>
              <a:t>too.</a:t>
            </a:r>
            <a:endParaRPr kumimoji="1" lang="zh-CN" altLang="en-US" sz="6000" dirty="0">
              <a:latin typeface="Cooper Black"/>
              <a:cs typeface="Cooper Black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7547813" y="2943016"/>
            <a:ext cx="484632" cy="978408"/>
          </a:xfrm>
          <a:prstGeom prst="downArrow">
            <a:avLst/>
          </a:prstGeom>
          <a:solidFill>
            <a:srgbClr val="3366FF"/>
          </a:solidFill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上箭头 4"/>
          <p:cNvSpPr/>
          <p:nvPr/>
        </p:nvSpPr>
        <p:spPr>
          <a:xfrm>
            <a:off x="3759120" y="2912036"/>
            <a:ext cx="484632" cy="978408"/>
          </a:xfrm>
          <a:prstGeom prst="upArrow">
            <a:avLst/>
          </a:prstGeom>
          <a:solidFill>
            <a:srgbClr val="3366FF"/>
          </a:solidFill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550833" y="2942166"/>
            <a:ext cx="29068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FF0000"/>
                </a:solidFill>
                <a:latin typeface="Cooper Black"/>
                <a:cs typeface="Cooper Black"/>
              </a:rPr>
              <a:t>conflicts</a:t>
            </a:r>
            <a:endParaRPr kumimoji="1" lang="zh-CN" altLang="en-US" sz="4800" dirty="0">
              <a:solidFill>
                <a:srgbClr val="FF0000"/>
              </a:solidFill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404604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lephant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091" y="1033832"/>
            <a:ext cx="7493000" cy="3746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55314" y="5382031"/>
            <a:ext cx="40991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 smtClean="0">
                <a:latin typeface="Cooper Black"/>
                <a:cs typeface="Cooper Black"/>
              </a:rPr>
              <a:t>elephants</a:t>
            </a:r>
            <a:endParaRPr kumimoji="1" lang="zh-CN" altLang="en-US" sz="4800" dirty="0"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3052087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5d4330573af9e2c619448244bb26baa7dda94"/>
  <p:tag name="ISPRING_PRESENTATION_TITLE" val="创意简约黑板教学培训设计教育PPT课件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1646">
      <a:dk1>
        <a:srgbClr val="000000"/>
      </a:dk1>
      <a:lt1>
        <a:srgbClr val="FFFFFF"/>
      </a:lt1>
      <a:dk2>
        <a:srgbClr val="F5C131"/>
      </a:dk2>
      <a:lt2>
        <a:srgbClr val="2D2833"/>
      </a:lt2>
      <a:accent1>
        <a:srgbClr val="2D2833"/>
      </a:accent1>
      <a:accent2>
        <a:srgbClr val="F5C131"/>
      </a:accent2>
      <a:accent3>
        <a:srgbClr val="2D2833"/>
      </a:accent3>
      <a:accent4>
        <a:srgbClr val="F5C131"/>
      </a:accent4>
      <a:accent5>
        <a:srgbClr val="2D2833"/>
      </a:accent5>
      <a:accent6>
        <a:srgbClr val="F5C131"/>
      </a:accent6>
      <a:hlink>
        <a:srgbClr val="0070C0"/>
      </a:hlink>
      <a:folHlink>
        <a:srgbClr val="0089D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3872</TotalTime>
  <Words>178</Words>
  <Application>Microsoft Macintosh PowerPoint</Application>
  <PresentationFormat>自定义</PresentationFormat>
  <Paragraphs>210</Paragraphs>
  <Slides>22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创意简约黑板教学培训设计教育PPT课件</dc:title>
  <dc:creator>213</dc:creator>
  <cp:lastModifiedBy>Guo Jing</cp:lastModifiedBy>
  <cp:revision>129</cp:revision>
  <dcterms:created xsi:type="dcterms:W3CDTF">2015-05-05T08:02:14Z</dcterms:created>
  <dcterms:modified xsi:type="dcterms:W3CDTF">2018-09-27T13:08:40Z</dcterms:modified>
</cp:coreProperties>
</file>