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"/>
  </p:notesMasterIdLst>
  <p:sldIdLst>
    <p:sldId id="262" r:id="rId3"/>
    <p:sldId id="256" r:id="rId4"/>
    <p:sldId id="257" r:id="rId6"/>
    <p:sldId id="258" r:id="rId7"/>
    <p:sldId id="260" r:id="rId8"/>
    <p:sldId id="259" r:id="rId9"/>
    <p:sldId id="261" r:id="rId10"/>
    <p:sldId id="270" r:id="rId11"/>
    <p:sldId id="271" r:id="rId12"/>
    <p:sldId id="272" r:id="rId13"/>
    <p:sldId id="273" r:id="rId14"/>
    <p:sldId id="274" r:id="rId15"/>
    <p:sldId id="275" r:id="rId16"/>
    <p:sldId id="311" r:id="rId17"/>
    <p:sldId id="277" r:id="rId18"/>
    <p:sldId id="281" r:id="rId19"/>
    <p:sldId id="280" r:id="rId20"/>
    <p:sldId id="299" r:id="rId21"/>
    <p:sldId id="300" r:id="rId22"/>
    <p:sldId id="279" r:id="rId23"/>
    <p:sldId id="278" r:id="rId24"/>
    <p:sldId id="292" r:id="rId25"/>
    <p:sldId id="276" r:id="rId26"/>
    <p:sldId id="283" r:id="rId27"/>
    <p:sldId id="285" r:id="rId28"/>
    <p:sldId id="293" r:id="rId29"/>
    <p:sldId id="286" r:id="rId30"/>
    <p:sldId id="287" r:id="rId31"/>
    <p:sldId id="301" r:id="rId3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C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69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5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6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0.xml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5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8.xml"/><Relationship Id="rId2" Type="http://schemas.openxmlformats.org/officeDocument/2006/relationships/image" Target="../media/image16.png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9.xml"/><Relationship Id="rId2" Type="http://schemas.openxmlformats.org/officeDocument/2006/relationships/image" Target="../media/image16.png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1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2.xml"/><Relationship Id="rId2" Type="http://schemas.openxmlformats.org/officeDocument/2006/relationships/image" Target="../media/image16.png"/><Relationship Id="rId1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3.xml"/><Relationship Id="rId2" Type="http://schemas.openxmlformats.org/officeDocument/2006/relationships/image" Target="../media/image16.png"/><Relationship Id="rId1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.xml"/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5.xml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9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0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30315" y="1412875"/>
            <a:ext cx="4505960" cy="42538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5975" y="1896745"/>
            <a:ext cx="3711575" cy="3711575"/>
          </a:xfrm>
          <a:prstGeom prst="rect">
            <a:avLst/>
          </a:prstGeom>
        </p:spPr>
      </p:pic>
      <p:sp>
        <p:nvSpPr>
          <p:cNvPr id="8" name="左箭头 7"/>
          <p:cNvSpPr/>
          <p:nvPr/>
        </p:nvSpPr>
        <p:spPr>
          <a:xfrm>
            <a:off x="4218940" y="3281045"/>
            <a:ext cx="1885950" cy="69278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rcRect l="5624" r="18948"/>
          <a:stretch>
            <a:fillRect/>
          </a:stretch>
        </p:blipFill>
        <p:spPr>
          <a:xfrm>
            <a:off x="214630" y="1397000"/>
            <a:ext cx="5303520" cy="45434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00918" y="1402436"/>
            <a:ext cx="5398770" cy="36118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682615" y="2884805"/>
            <a:ext cx="163576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/>
              <a:t>≈</a:t>
            </a:r>
            <a:endParaRPr lang="en-US" altLang="zh-CN" sz="9600"/>
          </a:p>
        </p:txBody>
      </p:sp>
      <p:sp>
        <p:nvSpPr>
          <p:cNvPr id="7" name="文本框 6"/>
          <p:cNvSpPr txBox="1"/>
          <p:nvPr/>
        </p:nvSpPr>
        <p:spPr>
          <a:xfrm>
            <a:off x="383540" y="169545"/>
            <a:ext cx="112928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/>
              <a:t>An adult elephant is about 4000-5000kg.</a:t>
            </a:r>
            <a:endParaRPr lang="en-US" altLang="zh-CN" sz="4400" dirty="0"/>
          </a:p>
        </p:txBody>
      </p:sp>
      <p:sp>
        <p:nvSpPr>
          <p:cNvPr id="8" name="文本框 6"/>
          <p:cNvSpPr txBox="1"/>
          <p:nvPr/>
        </p:nvSpPr>
        <p:spPr>
          <a:xfrm>
            <a:off x="7396736" y="5135827"/>
            <a:ext cx="3752232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60 people</a:t>
            </a:r>
            <a:endParaRPr lang="en-US" altLang="zh-CN" sz="5400" dirty="0"/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lum bright="10000" contrast="30000"/>
          </a:blip>
          <a:srcRect t="29839" r="7906" b="2290"/>
          <a:stretch>
            <a:fillRect/>
          </a:stretch>
        </p:blipFill>
        <p:spPr>
          <a:xfrm>
            <a:off x="53340" y="-2540"/>
            <a:ext cx="5563235" cy="684466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712460" y="1504315"/>
            <a:ext cx="11292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From the cover I know...</a:t>
            </a:r>
            <a:endParaRPr lang="en-US" altLang="zh-CN" sz="3200"/>
          </a:p>
        </p:txBody>
      </p:sp>
      <p:sp>
        <p:nvSpPr>
          <p:cNvPr id="6" name="文本框 5"/>
          <p:cNvSpPr txBox="1"/>
          <p:nvPr/>
        </p:nvSpPr>
        <p:spPr>
          <a:xfrm>
            <a:off x="5616575" y="619760"/>
            <a:ext cx="11292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What do you know from the cover</a:t>
            </a:r>
            <a:r>
              <a:rPr lang="zh-CN" altLang="en-US" sz="3200"/>
              <a:t>？</a:t>
            </a:r>
            <a:endParaRPr lang="zh-CN" altLang="en-US" sz="3200"/>
          </a:p>
        </p:txBody>
      </p:sp>
      <p:sp>
        <p:nvSpPr>
          <p:cNvPr id="8" name="文本框 7"/>
          <p:cNvSpPr txBox="1"/>
          <p:nvPr/>
        </p:nvSpPr>
        <p:spPr>
          <a:xfrm>
            <a:off x="5712460" y="3242310"/>
            <a:ext cx="11292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What's the title of this story</a:t>
            </a:r>
            <a:r>
              <a:rPr lang="zh-CN" altLang="en-US" sz="3200"/>
              <a:t>？</a:t>
            </a:r>
            <a:endParaRPr lang="zh-CN" altLang="en-US" sz="32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rcRect r="3079"/>
          <a:stretch>
            <a:fillRect/>
          </a:stretch>
        </p:blipFill>
        <p:spPr>
          <a:xfrm>
            <a:off x="639445" y="-8890"/>
            <a:ext cx="5208905" cy="68757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rcRect r="3079"/>
          <a:stretch>
            <a:fillRect/>
          </a:stretch>
        </p:blipFill>
        <p:spPr>
          <a:xfrm>
            <a:off x="3996055" y="1096010"/>
            <a:ext cx="4200525" cy="554482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35585" y="26606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/>
              <a:t>What do you want to know about the story</a:t>
            </a:r>
            <a:r>
              <a:rPr lang="zh-CN" altLang="en-US" sz="4400"/>
              <a:t>？</a:t>
            </a:r>
            <a:endParaRPr lang="zh-CN" altLang="en-US" sz="44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3820" y="16192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/>
              <a:t>Why do elephants need to move</a:t>
            </a:r>
            <a:r>
              <a:rPr lang="zh-CN" altLang="en-US" sz="4400" dirty="0"/>
              <a:t>？</a:t>
            </a:r>
            <a:endParaRPr lang="zh-CN" altLang="en-US" sz="4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93040" y="889000"/>
            <a:ext cx="11446934" cy="596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圆角矩形 4"/>
          <p:cNvSpPr/>
          <p:nvPr/>
        </p:nvSpPr>
        <p:spPr>
          <a:xfrm>
            <a:off x="193040" y="1132204"/>
            <a:ext cx="4912360" cy="23221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308600" y="1066800"/>
            <a:ext cx="1270000" cy="990600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59134" y="1100666"/>
            <a:ext cx="1151466" cy="82973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7720" y="1957705"/>
            <a:ext cx="3501390" cy="3481070"/>
            <a:chOff x="9272" y="3083"/>
            <a:chExt cx="5514" cy="5482"/>
          </a:xfrm>
        </p:grpSpPr>
        <p:sp>
          <p:nvSpPr>
            <p:cNvPr id="2" name="左箭头 1"/>
            <p:cNvSpPr/>
            <p:nvPr/>
          </p:nvSpPr>
          <p:spPr>
            <a:xfrm rot="16680000">
              <a:off x="12037" y="3106"/>
              <a:ext cx="711" cy="665"/>
            </a:xfrm>
            <a:prstGeom prst="lef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9272" y="3753"/>
              <a:ext cx="5514" cy="4812"/>
              <a:chOff x="3124" y="4297"/>
              <a:chExt cx="5514" cy="4812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3124" y="4297"/>
                <a:ext cx="5515" cy="481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" name="图片 2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648" y="4514"/>
                <a:ext cx="4466" cy="4261"/>
              </a:xfrm>
              <a:prstGeom prst="rect">
                <a:avLst/>
              </a:prstGeom>
            </p:spPr>
          </p:pic>
        </p:grpSp>
      </p:grpSp>
      <p:sp>
        <p:nvSpPr>
          <p:cNvPr id="7" name="圆角矩形 6"/>
          <p:cNvSpPr/>
          <p:nvPr/>
        </p:nvSpPr>
        <p:spPr>
          <a:xfrm>
            <a:off x="8068310" y="6080125"/>
            <a:ext cx="3067685" cy="349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92405" y="930275"/>
            <a:ext cx="11447145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/>
          <p:nvPr/>
        </p:nvSpPr>
        <p:spPr>
          <a:xfrm>
            <a:off x="83820" y="16192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/>
              <a:t>Why do elephants need to move</a:t>
            </a:r>
            <a:r>
              <a:rPr lang="zh-CN" altLang="en-US" sz="4400"/>
              <a:t>？</a:t>
            </a:r>
            <a:endParaRPr lang="zh-CN" altLang="en-US" sz="4400"/>
          </a:p>
        </p:txBody>
      </p:sp>
      <p:cxnSp>
        <p:nvCxnSpPr>
          <p:cNvPr id="2" name="直接连接符 1"/>
          <p:cNvCxnSpPr/>
          <p:nvPr/>
        </p:nvCxnSpPr>
        <p:spPr>
          <a:xfrm flipV="1">
            <a:off x="1453515" y="2379133"/>
            <a:ext cx="3465618" cy="19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468755" y="2650067"/>
            <a:ext cx="1646978" cy="338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1953048" y="2099733"/>
            <a:ext cx="2796752" cy="1037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5485552" y="5554133"/>
            <a:ext cx="4039443" cy="479659"/>
            <a:chOff x="5485552" y="5554133"/>
            <a:chExt cx="4039443" cy="479659"/>
          </a:xfrm>
        </p:grpSpPr>
        <p:sp>
          <p:nvSpPr>
            <p:cNvPr id="3" name="线形标注 2 2"/>
            <p:cNvSpPr/>
            <p:nvPr/>
          </p:nvSpPr>
          <p:spPr>
            <a:xfrm flipH="1">
              <a:off x="5486399" y="5554133"/>
              <a:ext cx="3691467" cy="465667"/>
            </a:xfrm>
            <a:prstGeom prst="borderCallout2">
              <a:avLst/>
            </a:prstGeom>
            <a:solidFill>
              <a:schemeClr val="bg1"/>
            </a:solidFill>
            <a:ln w="254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5"/>
            <p:cNvSpPr txBox="1"/>
            <p:nvPr/>
          </p:nvSpPr>
          <p:spPr>
            <a:xfrm>
              <a:off x="5485552" y="5572127"/>
              <a:ext cx="40394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A lot of bark is off this tree.</a:t>
              </a:r>
              <a:endParaRPr lang="zh-CN" altLang="en-US" sz="2400" dirty="0"/>
            </a:p>
          </p:txBody>
        </p:sp>
      </p:grpSp>
      <p:sp>
        <p:nvSpPr>
          <p:cNvPr id="4" name="椭圆 3"/>
          <p:cNvSpPr/>
          <p:nvPr/>
        </p:nvSpPr>
        <p:spPr>
          <a:xfrm>
            <a:off x="6536267" y="5596467"/>
            <a:ext cx="745066" cy="41486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991610" y="1692910"/>
            <a:ext cx="6465570" cy="37846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200" dirty="0"/>
              <a:t>    Elephants are big animals - a lot of them together in a small place can cause damage. They need </a:t>
            </a:r>
            <a:r>
              <a:rPr lang="en-US" altLang="zh-CN" sz="3200" dirty="0" smtClean="0"/>
              <a:t>a </a:t>
            </a:r>
            <a:r>
              <a:rPr lang="en-US" altLang="zh-CN" sz="3200" dirty="0"/>
              <a:t>place </a:t>
            </a:r>
            <a:r>
              <a:rPr lang="en-US" altLang="zh-CN" sz="3200" dirty="0" smtClean="0"/>
              <a:t>where there </a:t>
            </a:r>
            <a:r>
              <a:rPr lang="en-US" altLang="zh-CN" sz="3200" dirty="0"/>
              <a:t>is more room for them.</a:t>
            </a:r>
            <a:endParaRPr lang="en-US" altLang="zh-CN" sz="3200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02565" y="26606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/>
              <a:t>How do they move to the new place? </a:t>
            </a:r>
            <a:endParaRPr lang="zh-CN" altLang="en-US" sz="4400"/>
          </a:p>
        </p:txBody>
      </p:sp>
      <p:sp>
        <p:nvSpPr>
          <p:cNvPr id="3" name="文本框 2"/>
          <p:cNvSpPr txBox="1"/>
          <p:nvPr/>
        </p:nvSpPr>
        <p:spPr>
          <a:xfrm>
            <a:off x="9591675" y="266065"/>
            <a:ext cx="76873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/>
              <a:t>P4-13 </a:t>
            </a:r>
            <a:endParaRPr lang="zh-CN" altLang="en-US" sz="44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lum bright="10000" contrast="30000"/>
          </a:blip>
          <a:srcRect t="29839" r="7906" b="2290"/>
          <a:stretch>
            <a:fillRect/>
          </a:stretch>
        </p:blipFill>
        <p:spPr>
          <a:xfrm>
            <a:off x="3740150" y="1034415"/>
            <a:ext cx="4572635" cy="56261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539750" y="2882265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(     )</a:t>
            </a:r>
            <a:endParaRPr lang="en-US" sz="3200"/>
          </a:p>
        </p:txBody>
      </p:sp>
      <p:sp>
        <p:nvSpPr>
          <p:cNvPr id="11" name="文本框 10"/>
          <p:cNvSpPr txBox="1"/>
          <p:nvPr/>
        </p:nvSpPr>
        <p:spPr>
          <a:xfrm>
            <a:off x="5323840" y="2839720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(     )</a:t>
            </a:r>
            <a:endParaRPr lang="en-US" sz="3200"/>
          </a:p>
        </p:txBody>
      </p:sp>
      <p:sp>
        <p:nvSpPr>
          <p:cNvPr id="12" name="文本框 11"/>
          <p:cNvSpPr txBox="1"/>
          <p:nvPr/>
        </p:nvSpPr>
        <p:spPr>
          <a:xfrm>
            <a:off x="9547860" y="2882265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(     )</a:t>
            </a:r>
            <a:endParaRPr lang="en-US" sz="3200"/>
          </a:p>
        </p:txBody>
      </p:sp>
      <p:sp>
        <p:nvSpPr>
          <p:cNvPr id="13" name="文本框 12"/>
          <p:cNvSpPr txBox="1"/>
          <p:nvPr/>
        </p:nvSpPr>
        <p:spPr>
          <a:xfrm>
            <a:off x="3084830" y="6167120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(     )</a:t>
            </a:r>
            <a:endParaRPr lang="en-US" sz="3200"/>
          </a:p>
        </p:txBody>
      </p:sp>
      <p:sp>
        <p:nvSpPr>
          <p:cNvPr id="14" name="文本框 13"/>
          <p:cNvSpPr txBox="1"/>
          <p:nvPr/>
        </p:nvSpPr>
        <p:spPr>
          <a:xfrm>
            <a:off x="8435975" y="6188075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(     )</a:t>
            </a:r>
            <a:endParaRPr lang="en-US" sz="3200"/>
          </a:p>
        </p:txBody>
      </p:sp>
      <p:sp>
        <p:nvSpPr>
          <p:cNvPr id="15" name="文本框 14"/>
          <p:cNvSpPr txBox="1"/>
          <p:nvPr/>
        </p:nvSpPr>
        <p:spPr>
          <a:xfrm>
            <a:off x="9832975" y="2848610"/>
            <a:ext cx="1522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1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613400" y="2860675"/>
            <a:ext cx="1522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2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0575" y="2902585"/>
            <a:ext cx="1522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3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28710" y="6198870"/>
            <a:ext cx="1522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4</a:t>
            </a:r>
            <a:endParaRPr lang="en-US" sz="360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87725" y="6199505"/>
            <a:ext cx="1522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rgbClr val="FF0000"/>
                </a:solidFill>
              </a:rPr>
              <a:t>5</a:t>
            </a:r>
            <a:endParaRPr lang="en-US" sz="360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lum bright="12000"/>
          </a:blip>
          <a:stretch>
            <a:fillRect/>
          </a:stretch>
        </p:blipFill>
        <p:spPr>
          <a:xfrm>
            <a:off x="8348980" y="-37465"/>
            <a:ext cx="3754120" cy="298958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/>
          <a:srcRect r="1190"/>
          <a:stretch>
            <a:fillRect/>
          </a:stretch>
        </p:blipFill>
        <p:spPr>
          <a:xfrm>
            <a:off x="4101465" y="-37465"/>
            <a:ext cx="3966210" cy="29895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7780" y="-36830"/>
            <a:ext cx="3880485" cy="298894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66535" y="3439160"/>
            <a:ext cx="3759835" cy="288417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37665" y="3423285"/>
            <a:ext cx="4069715" cy="285369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723265" y="2817495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P4-5</a:t>
            </a:r>
            <a:endParaRPr lang="en-US" sz="3200"/>
          </a:p>
        </p:txBody>
      </p:sp>
      <p:sp>
        <p:nvSpPr>
          <p:cNvPr id="11" name="文本框 10"/>
          <p:cNvSpPr txBox="1"/>
          <p:nvPr/>
        </p:nvSpPr>
        <p:spPr>
          <a:xfrm>
            <a:off x="5323840" y="2839720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/>
              <a:t>P6-7</a:t>
            </a:r>
            <a:endParaRPr lang="en-US" sz="3200"/>
          </a:p>
        </p:txBody>
      </p:sp>
      <p:sp>
        <p:nvSpPr>
          <p:cNvPr id="12" name="文本框 11"/>
          <p:cNvSpPr txBox="1"/>
          <p:nvPr/>
        </p:nvSpPr>
        <p:spPr>
          <a:xfrm>
            <a:off x="9547860" y="2882265"/>
            <a:ext cx="15220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P8-9</a:t>
            </a:r>
            <a:endParaRPr lang="en-US" sz="4400"/>
          </a:p>
        </p:txBody>
      </p:sp>
      <p:sp>
        <p:nvSpPr>
          <p:cNvPr id="13" name="文本框 12"/>
          <p:cNvSpPr txBox="1"/>
          <p:nvPr/>
        </p:nvSpPr>
        <p:spPr>
          <a:xfrm>
            <a:off x="3007360" y="6224905"/>
            <a:ext cx="201485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/>
              <a:t>P12-13</a:t>
            </a:r>
            <a:endParaRPr lang="en-US" sz="3200"/>
          </a:p>
        </p:txBody>
      </p:sp>
      <p:sp>
        <p:nvSpPr>
          <p:cNvPr id="14" name="文本框 13"/>
          <p:cNvSpPr txBox="1"/>
          <p:nvPr/>
        </p:nvSpPr>
        <p:spPr>
          <a:xfrm>
            <a:off x="8425180" y="6220460"/>
            <a:ext cx="19919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P10-11</a:t>
            </a:r>
            <a:endParaRPr lang="en-US" sz="4400"/>
          </a:p>
        </p:txBody>
      </p:sp>
      <p:sp>
        <p:nvSpPr>
          <p:cNvPr id="2" name="右箭头 1"/>
          <p:cNvSpPr/>
          <p:nvPr/>
        </p:nvSpPr>
        <p:spPr>
          <a:xfrm>
            <a:off x="3823970" y="1388110"/>
            <a:ext cx="536575" cy="361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右箭头 2"/>
          <p:cNvSpPr/>
          <p:nvPr/>
        </p:nvSpPr>
        <p:spPr>
          <a:xfrm>
            <a:off x="8127365" y="1234440"/>
            <a:ext cx="536575" cy="361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 flipH="1">
            <a:off x="6040120" y="4782820"/>
            <a:ext cx="619760" cy="383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右弧形箭头 19"/>
          <p:cNvSpPr/>
          <p:nvPr/>
        </p:nvSpPr>
        <p:spPr>
          <a:xfrm>
            <a:off x="11279505" y="3029585"/>
            <a:ext cx="711200" cy="156591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 cstate="print">
            <a:lum bright="12000"/>
          </a:blip>
          <a:stretch>
            <a:fillRect/>
          </a:stretch>
        </p:blipFill>
        <p:spPr>
          <a:xfrm>
            <a:off x="69850" y="-37465"/>
            <a:ext cx="3754120" cy="298958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 cstate="print"/>
          <a:srcRect r="1190"/>
          <a:stretch>
            <a:fillRect/>
          </a:stretch>
        </p:blipFill>
        <p:spPr>
          <a:xfrm>
            <a:off x="4427220" y="-22860"/>
            <a:ext cx="3602990" cy="296100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63940" y="-22860"/>
            <a:ext cx="3510915" cy="298894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68490" y="3423285"/>
            <a:ext cx="3759835" cy="288417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37665" y="3423285"/>
            <a:ext cx="4069715" cy="285369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41070" y="329565"/>
            <a:ext cx="4478655" cy="614299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95035" y="492125"/>
            <a:ext cx="5163820" cy="60629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10515" y="1407795"/>
            <a:ext cx="16884015" cy="329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Group work</a:t>
            </a:r>
            <a:endParaRPr lang="en-US" sz="3200"/>
          </a:p>
          <a:p>
            <a:endParaRPr lang="en-US" sz="3200"/>
          </a:p>
          <a:p>
            <a:pPr fontAlgn="auto">
              <a:lnSpc>
                <a:spcPct val="150000"/>
              </a:lnSpc>
            </a:pPr>
            <a:r>
              <a:rPr lang="en-US" sz="3200"/>
              <a:t>1. Listen and read your part by yourself.</a:t>
            </a:r>
            <a:endParaRPr lang="en-US" sz="3200"/>
          </a:p>
          <a:p>
            <a:pPr fontAlgn="auto">
              <a:lnSpc>
                <a:spcPct val="150000"/>
              </a:lnSpc>
            </a:pPr>
            <a:r>
              <a:rPr lang="en-US" sz="3200"/>
              <a:t>2. Discuss in your group and finish the worksheet.</a:t>
            </a:r>
            <a:endParaRPr lang="en-US" sz="3200"/>
          </a:p>
          <a:p>
            <a:pPr fontAlgn="auto">
              <a:lnSpc>
                <a:spcPct val="150000"/>
              </a:lnSpc>
            </a:pPr>
            <a:r>
              <a:rPr lang="en-US" sz="3200"/>
              <a:t>3. Talk about how to introduce your part to the class.</a:t>
            </a:r>
            <a:endParaRPr lang="en-US" sz="32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47625" y="938530"/>
            <a:ext cx="16884015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sz="3200" dirty="0">
                <a:solidFill>
                  <a:srgbClr val="003CAC"/>
                </a:solidFill>
              </a:rPr>
              <a:t>                                      </a:t>
            </a:r>
            <a:r>
              <a:rPr lang="en-US" sz="44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Introduce your part.</a:t>
            </a:r>
            <a:endParaRPr lang="en-US" sz="44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fontAlgn="auto">
              <a:lnSpc>
                <a:spcPct val="150000"/>
              </a:lnSpc>
            </a:pPr>
            <a:r>
              <a:rPr lang="en-US" sz="3200" dirty="0">
                <a:solidFill>
                  <a:srgbClr val="003CAC"/>
                </a:solidFill>
              </a:rPr>
              <a:t>Use these words to help you:</a:t>
            </a:r>
            <a:endParaRPr lang="en-US" sz="3200" dirty="0">
              <a:solidFill>
                <a:srgbClr val="003CAC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en-US" sz="3200" dirty="0">
                <a:solidFill>
                  <a:srgbClr val="003CAC"/>
                </a:solidFill>
              </a:rPr>
              <a:t>A. </a:t>
            </a:r>
            <a:r>
              <a:rPr lang="en-US" altLang="zh-CN" sz="3200" dirty="0" smtClean="0">
                <a:solidFill>
                  <a:srgbClr val="003CAC"/>
                </a:solidFill>
              </a:rPr>
              <a:t>In</a:t>
            </a:r>
            <a:r>
              <a:rPr lang="en-US" sz="3200" dirty="0" smtClean="0">
                <a:solidFill>
                  <a:srgbClr val="003CAC"/>
                </a:solidFill>
              </a:rPr>
              <a:t> </a:t>
            </a:r>
            <a:r>
              <a:rPr lang="en-US" sz="3200" dirty="0">
                <a:solidFill>
                  <a:srgbClr val="003CAC"/>
                </a:solidFill>
              </a:rPr>
              <a:t>this part, people should ...</a:t>
            </a:r>
            <a:endParaRPr lang="en-US" sz="3200" dirty="0">
              <a:solidFill>
                <a:srgbClr val="003CAC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en-US" sz="3200" dirty="0">
                <a:solidFill>
                  <a:srgbClr val="003CAC"/>
                </a:solidFill>
              </a:rPr>
              <a:t>B. There are ... steps in this part. First...   Then...    At last...</a:t>
            </a:r>
            <a:endParaRPr lang="en-US" sz="3200" dirty="0">
              <a:solidFill>
                <a:srgbClr val="003CAC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en-US" sz="3200" dirty="0">
                <a:solidFill>
                  <a:srgbClr val="003CAC"/>
                </a:solidFill>
              </a:rPr>
              <a:t>C. From the picture, we know...   /  From the words, we know...</a:t>
            </a:r>
            <a:endParaRPr lang="en-US" sz="3200" dirty="0">
              <a:solidFill>
                <a:srgbClr val="003CAC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en-US" sz="3200" dirty="0">
                <a:solidFill>
                  <a:srgbClr val="003CAC"/>
                </a:solidFill>
              </a:rPr>
              <a:t>D. Do you have any ideas?</a:t>
            </a:r>
            <a:endParaRPr lang="en-US" sz="3200" dirty="0">
              <a:solidFill>
                <a:srgbClr val="003CAC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lum bright="12000"/>
          </a:blip>
          <a:stretch>
            <a:fillRect/>
          </a:stretch>
        </p:blipFill>
        <p:spPr>
          <a:xfrm>
            <a:off x="673100" y="80645"/>
            <a:ext cx="10844530" cy="669671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334770" y="2052955"/>
            <a:ext cx="8681085" cy="2187575"/>
            <a:chOff x="1211" y="3187"/>
            <a:chExt cx="13671" cy="3445"/>
          </a:xfrm>
        </p:grpSpPr>
        <p:sp>
          <p:nvSpPr>
            <p:cNvPr id="7" name="云形标注 6"/>
            <p:cNvSpPr/>
            <p:nvPr/>
          </p:nvSpPr>
          <p:spPr>
            <a:xfrm>
              <a:off x="1211" y="3187"/>
              <a:ext cx="13041" cy="1690"/>
            </a:xfrm>
            <a:prstGeom prst="cloudCallout">
              <a:avLst>
                <a:gd name="adj1" fmla="val 43206"/>
                <a:gd name="adj2" fmla="val 71538"/>
              </a:avLst>
            </a:prstGeom>
            <a:solidFill>
              <a:schemeClr val="bg1"/>
            </a:solidFill>
            <a:ln w="28575">
              <a:solidFill>
                <a:srgbClr val="003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3562" y="4554"/>
              <a:ext cx="1320" cy="2078"/>
              <a:chOff x="12932" y="4570"/>
              <a:chExt cx="1320" cy="2078"/>
            </a:xfrm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2956" y="4584"/>
                <a:ext cx="1291" cy="2064"/>
              </a:xfrm>
              <a:prstGeom prst="rect">
                <a:avLst/>
              </a:prstGeom>
            </p:spPr>
          </p:pic>
          <p:sp>
            <p:nvSpPr>
              <p:cNvPr id="8" name="矩形 7"/>
              <p:cNvSpPr/>
              <p:nvPr/>
            </p:nvSpPr>
            <p:spPr>
              <a:xfrm>
                <a:off x="12932" y="4570"/>
                <a:ext cx="1321" cy="2073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2133" y="3340"/>
              <a:ext cx="12113" cy="1008"/>
            </a:xfrm>
            <a:prstGeom prst="rect">
              <a:avLst/>
            </a:prstGeom>
            <a:noFill/>
            <a:ln w="285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en-US" altLang="zh-CN" sz="2400"/>
                <a:t> </a:t>
              </a:r>
              <a:r>
                <a:rPr lang="en-US" altLang="zh-CN" sz="2400" b="1"/>
                <a:t>Why do people need the elephant to go to sleep?</a:t>
              </a:r>
              <a:endParaRPr lang="en-US" altLang="zh-CN" sz="2400" b="1"/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1" cstate="print"/>
          <a:srcRect r="1190"/>
          <a:stretch>
            <a:fillRect/>
          </a:stretch>
        </p:blipFill>
        <p:spPr>
          <a:xfrm>
            <a:off x="433070" y="170180"/>
            <a:ext cx="11509375" cy="651827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179195" y="2092325"/>
            <a:ext cx="9294495" cy="3098800"/>
            <a:chOff x="1857" y="3295"/>
            <a:chExt cx="14637" cy="4880"/>
          </a:xfrm>
        </p:grpSpPr>
        <p:sp>
          <p:nvSpPr>
            <p:cNvPr id="7" name="云形标注 6"/>
            <p:cNvSpPr/>
            <p:nvPr/>
          </p:nvSpPr>
          <p:spPr>
            <a:xfrm>
              <a:off x="1857" y="3295"/>
              <a:ext cx="14633" cy="3224"/>
            </a:xfrm>
            <a:prstGeom prst="cloudCallout">
              <a:avLst>
                <a:gd name="adj1" fmla="val 43206"/>
                <a:gd name="adj2" fmla="val 71538"/>
              </a:avLst>
            </a:prstGeom>
            <a:solidFill>
              <a:schemeClr val="bg1"/>
            </a:solidFill>
            <a:ln w="28575">
              <a:solidFill>
                <a:srgbClr val="003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5122" y="6049"/>
              <a:ext cx="1373" cy="2127"/>
              <a:chOff x="12932" y="4570"/>
              <a:chExt cx="1320" cy="2078"/>
            </a:xfrm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2956" y="4584"/>
                <a:ext cx="1291" cy="2064"/>
              </a:xfrm>
              <a:prstGeom prst="rect">
                <a:avLst/>
              </a:prstGeom>
            </p:spPr>
          </p:pic>
          <p:sp>
            <p:nvSpPr>
              <p:cNvPr id="8" name="矩形 7"/>
              <p:cNvSpPr/>
              <p:nvPr/>
            </p:nvSpPr>
            <p:spPr>
              <a:xfrm>
                <a:off x="12932" y="4570"/>
                <a:ext cx="1321" cy="2073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2974" y="3660"/>
              <a:ext cx="13010" cy="1872"/>
            </a:xfrm>
            <a:prstGeom prst="rect">
              <a:avLst/>
            </a:prstGeom>
            <a:noFill/>
            <a:ln w="285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en-US" altLang="zh-CN" sz="2400"/>
                <a:t> </a:t>
              </a:r>
              <a:r>
                <a:rPr lang="en-US" altLang="zh-CN" sz="2400" b="1"/>
                <a:t>Why do people put a stick in the elephant's trunk?</a:t>
              </a:r>
              <a:endParaRPr lang="en-US" altLang="zh-CN" sz="2400" b="1"/>
            </a:p>
            <a:p>
              <a:pPr fontAlgn="auto">
                <a:lnSpc>
                  <a:spcPct val="150000"/>
                </a:lnSpc>
              </a:pPr>
              <a:r>
                <a:rPr lang="en-US" altLang="zh-CN" sz="2400" b="1"/>
                <a:t> Do elephants need a stick when they sleep everyday? </a:t>
              </a:r>
              <a:endParaRPr lang="en-US" altLang="zh-CN" sz="2400" b="1"/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93040" y="103505"/>
            <a:ext cx="11805920" cy="65138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68655" y="40005"/>
            <a:ext cx="5039995" cy="44767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98895" y="1078865"/>
            <a:ext cx="5637530" cy="280924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807335" y="4701540"/>
            <a:ext cx="198120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/>
              <a:t>crane</a:t>
            </a:r>
            <a:endParaRPr lang="en-US" sz="3600"/>
          </a:p>
        </p:txBody>
      </p:sp>
      <p:sp>
        <p:nvSpPr>
          <p:cNvPr id="9" name="文本框 8"/>
          <p:cNvSpPr txBox="1"/>
          <p:nvPr/>
        </p:nvSpPr>
        <p:spPr>
          <a:xfrm>
            <a:off x="8416290" y="4701540"/>
            <a:ext cx="198120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/>
              <a:t>cart</a:t>
            </a:r>
            <a:endParaRPr lang="en-US" sz="3600"/>
          </a:p>
        </p:txBody>
      </p:sp>
    </p:spTree>
    <p:custDataLst>
      <p:tags r:id="rId3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93040" y="103505"/>
            <a:ext cx="11805920" cy="651383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325245" y="1938020"/>
            <a:ext cx="8300085" cy="2128520"/>
            <a:chOff x="1211" y="3187"/>
            <a:chExt cx="13671" cy="3445"/>
          </a:xfrm>
        </p:grpSpPr>
        <p:sp>
          <p:nvSpPr>
            <p:cNvPr id="7" name="云形标注 6"/>
            <p:cNvSpPr/>
            <p:nvPr/>
          </p:nvSpPr>
          <p:spPr>
            <a:xfrm>
              <a:off x="1211" y="3187"/>
              <a:ext cx="13041" cy="1690"/>
            </a:xfrm>
            <a:prstGeom prst="cloudCallout">
              <a:avLst>
                <a:gd name="adj1" fmla="val 43206"/>
                <a:gd name="adj2" fmla="val 71538"/>
              </a:avLst>
            </a:prstGeom>
            <a:solidFill>
              <a:schemeClr val="bg1"/>
            </a:solidFill>
            <a:ln w="28575">
              <a:solidFill>
                <a:srgbClr val="003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3562" y="4554"/>
              <a:ext cx="1320" cy="2078"/>
              <a:chOff x="12932" y="4570"/>
              <a:chExt cx="1320" cy="2078"/>
            </a:xfrm>
          </p:grpSpPr>
          <p:pic>
            <p:nvPicPr>
              <p:cNvPr id="4" name="图片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2956" y="4584"/>
                <a:ext cx="1291" cy="2064"/>
              </a:xfrm>
              <a:prstGeom prst="rect">
                <a:avLst/>
              </a:prstGeom>
            </p:spPr>
          </p:pic>
          <p:sp>
            <p:nvSpPr>
              <p:cNvPr id="8" name="矩形 7"/>
              <p:cNvSpPr/>
              <p:nvPr/>
            </p:nvSpPr>
            <p:spPr>
              <a:xfrm>
                <a:off x="12932" y="4570"/>
                <a:ext cx="1321" cy="2073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2133" y="3340"/>
              <a:ext cx="12113" cy="1036"/>
            </a:xfrm>
            <a:prstGeom prst="rect">
              <a:avLst/>
            </a:prstGeom>
            <a:noFill/>
            <a:ln w="285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en-US" altLang="zh-CN" sz="2400"/>
                <a:t> </a:t>
              </a:r>
              <a:r>
                <a:rPr lang="en-US" altLang="zh-CN" sz="2400" b="1"/>
                <a:t>Why do people put water on the elephant?</a:t>
              </a:r>
              <a:endParaRPr lang="en-US" altLang="zh-CN" sz="2400" b="1"/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98120" y="72390"/>
            <a:ext cx="11796395" cy="6712585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217295" y="1409065"/>
            <a:ext cx="8681085" cy="2187575"/>
            <a:chOff x="1211" y="3187"/>
            <a:chExt cx="13671" cy="3445"/>
          </a:xfrm>
        </p:grpSpPr>
        <p:sp>
          <p:nvSpPr>
            <p:cNvPr id="7" name="云形标注 6"/>
            <p:cNvSpPr/>
            <p:nvPr/>
          </p:nvSpPr>
          <p:spPr>
            <a:xfrm>
              <a:off x="1211" y="3187"/>
              <a:ext cx="13041" cy="1690"/>
            </a:xfrm>
            <a:prstGeom prst="cloudCallout">
              <a:avLst>
                <a:gd name="adj1" fmla="val 43206"/>
                <a:gd name="adj2" fmla="val 71538"/>
              </a:avLst>
            </a:prstGeom>
            <a:solidFill>
              <a:schemeClr val="bg1"/>
            </a:solidFill>
            <a:ln w="28575">
              <a:solidFill>
                <a:srgbClr val="003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3562" y="4554"/>
              <a:ext cx="1320" cy="2078"/>
              <a:chOff x="12932" y="4570"/>
              <a:chExt cx="1320" cy="2078"/>
            </a:xfrm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2956" y="4584"/>
                <a:ext cx="1291" cy="2064"/>
              </a:xfrm>
              <a:prstGeom prst="rect">
                <a:avLst/>
              </a:prstGeom>
            </p:spPr>
          </p:pic>
          <p:sp>
            <p:nvSpPr>
              <p:cNvPr id="8" name="矩形 7"/>
              <p:cNvSpPr/>
              <p:nvPr/>
            </p:nvSpPr>
            <p:spPr>
              <a:xfrm>
                <a:off x="12932" y="4570"/>
                <a:ext cx="1321" cy="2073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2133" y="3340"/>
              <a:ext cx="12113" cy="1008"/>
            </a:xfrm>
            <a:prstGeom prst="rect">
              <a:avLst/>
            </a:prstGeom>
            <a:noFill/>
            <a:ln w="285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en-US" altLang="zh-CN" sz="2400"/>
                <a:t> </a:t>
              </a:r>
              <a:r>
                <a:rPr lang="en-US" altLang="zh-CN" sz="2400" b="1"/>
                <a:t>Why there are many windows in the truck?</a:t>
              </a:r>
              <a:endParaRPr lang="en-US" altLang="zh-CN" sz="2400" b="1"/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2225" y="62230"/>
            <a:ext cx="12013565" cy="674687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366125" y="62230"/>
            <a:ext cx="3393440" cy="2589530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6480" y="62230"/>
            <a:ext cx="5909310" cy="4681855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598295" y="3670935"/>
            <a:ext cx="8681085" cy="2187575"/>
            <a:chOff x="1211" y="3187"/>
            <a:chExt cx="13671" cy="3445"/>
          </a:xfrm>
        </p:grpSpPr>
        <p:sp>
          <p:nvSpPr>
            <p:cNvPr id="2" name="云形标注 1"/>
            <p:cNvSpPr/>
            <p:nvPr/>
          </p:nvSpPr>
          <p:spPr>
            <a:xfrm>
              <a:off x="1211" y="3187"/>
              <a:ext cx="13041" cy="1690"/>
            </a:xfrm>
            <a:prstGeom prst="cloudCallout">
              <a:avLst>
                <a:gd name="adj1" fmla="val 43206"/>
                <a:gd name="adj2" fmla="val 71538"/>
              </a:avLst>
            </a:prstGeom>
            <a:solidFill>
              <a:schemeClr val="bg1"/>
            </a:solidFill>
            <a:ln w="28575">
              <a:solidFill>
                <a:srgbClr val="003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3562" y="4554"/>
              <a:ext cx="1320" cy="2078"/>
              <a:chOff x="12932" y="4570"/>
              <a:chExt cx="1320" cy="2078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2956" y="4584"/>
                <a:ext cx="1291" cy="2064"/>
              </a:xfrm>
              <a:prstGeom prst="rect">
                <a:avLst/>
              </a:prstGeom>
            </p:spPr>
          </p:pic>
          <p:sp>
            <p:nvSpPr>
              <p:cNvPr id="12" name="矩形 11"/>
              <p:cNvSpPr/>
              <p:nvPr/>
            </p:nvSpPr>
            <p:spPr>
              <a:xfrm>
                <a:off x="12932" y="4570"/>
                <a:ext cx="1321" cy="2073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2133" y="3340"/>
              <a:ext cx="12113" cy="1008"/>
            </a:xfrm>
            <a:prstGeom prst="rect">
              <a:avLst/>
            </a:prstGeom>
            <a:noFill/>
            <a:ln w="285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en-US" altLang="zh-CN" sz="2400"/>
                <a:t> </a:t>
              </a:r>
              <a:r>
                <a:rPr lang="en-US" altLang="zh-CN" sz="2400" b="1"/>
                <a:t>What would the man do if the elephant woke up?</a:t>
              </a:r>
              <a:endParaRPr lang="en-US" altLang="zh-CN" sz="2400" b="1"/>
            </a:p>
          </p:txBody>
        </p:sp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25425" y="72390"/>
            <a:ext cx="11741150" cy="67138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530225" y="3353435"/>
            <a:ext cx="168840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Do you have any questions?</a:t>
            </a:r>
            <a:endParaRPr lang="en-US" sz="3600"/>
          </a:p>
          <a:p>
            <a:r>
              <a:rPr lang="en-US" sz="3600"/>
              <a:t>Any information you want to know more?</a:t>
            </a:r>
            <a:endParaRPr lang="en-US" sz="3600"/>
          </a:p>
        </p:txBody>
      </p:sp>
      <p:sp>
        <p:nvSpPr>
          <p:cNvPr id="2" name="文本框 1"/>
          <p:cNvSpPr txBox="1"/>
          <p:nvPr/>
        </p:nvSpPr>
        <p:spPr>
          <a:xfrm>
            <a:off x="399415" y="111950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/>
              <a:t>Listen and read.</a:t>
            </a:r>
            <a:endParaRPr lang="en-US" sz="36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rcRect b="25564"/>
          <a:stretch>
            <a:fillRect/>
          </a:stretch>
        </p:blipFill>
        <p:spPr>
          <a:xfrm>
            <a:off x="2011045" y="2715260"/>
            <a:ext cx="4456430" cy="14274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30860" y="42989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/>
              <a:t> 1. Check from books.</a:t>
            </a:r>
            <a:endParaRPr lang="en-US" sz="3600"/>
          </a:p>
        </p:txBody>
      </p:sp>
      <p:sp>
        <p:nvSpPr>
          <p:cNvPr id="5" name="文本框 4"/>
          <p:cNvSpPr txBox="1"/>
          <p:nvPr/>
        </p:nvSpPr>
        <p:spPr>
          <a:xfrm>
            <a:off x="487045" y="1722120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/>
              <a:t> 2. Surf the Internet: baidu   google ...</a:t>
            </a:r>
            <a:endParaRPr lang="en-US" sz="3600"/>
          </a:p>
        </p:txBody>
      </p:sp>
      <p:sp>
        <p:nvSpPr>
          <p:cNvPr id="7" name="文本框 6"/>
          <p:cNvSpPr txBox="1"/>
          <p:nvPr/>
        </p:nvSpPr>
        <p:spPr>
          <a:xfrm>
            <a:off x="530860" y="450278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/>
              <a:t> 3. Watch videos: Animals World</a:t>
            </a:r>
            <a:endParaRPr lang="en-US" sz="36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95655" y="235585"/>
            <a:ext cx="168840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/>
              <a:t> What's the story about?</a:t>
            </a:r>
            <a:endParaRPr lang="en-US" sz="48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rcRect r="3079"/>
          <a:stretch>
            <a:fillRect/>
          </a:stretch>
        </p:blipFill>
        <p:spPr>
          <a:xfrm>
            <a:off x="4185285" y="1254125"/>
            <a:ext cx="4285615" cy="56565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79425" y="3551555"/>
            <a:ext cx="5281930" cy="33070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615" y="113030"/>
            <a:ext cx="5888355" cy="32873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5590" y="429895"/>
            <a:ext cx="4525010" cy="599757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rcRect l="379" t="51199" r="-379" b="-232"/>
          <a:stretch>
            <a:fillRect/>
          </a:stretch>
        </p:blipFill>
        <p:spPr>
          <a:xfrm>
            <a:off x="1344930" y="893445"/>
            <a:ext cx="6776720" cy="17786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3180" y="3274695"/>
            <a:ext cx="6840220" cy="220726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0340" y="473075"/>
            <a:ext cx="168840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W</a:t>
            </a:r>
            <a:r>
              <a:rPr lang="en-US" sz="3600" dirty="0"/>
              <a:t>hat would you do if </a:t>
            </a:r>
            <a:r>
              <a:rPr lang="en-US" sz="3600"/>
              <a:t>you </a:t>
            </a:r>
            <a:r>
              <a:rPr lang="en-US" sz="3600" smtClean="0"/>
              <a:t>moved </a:t>
            </a:r>
            <a:r>
              <a:rPr lang="en-US" sz="3600" dirty="0" smtClean="0"/>
              <a:t>to a new place?</a:t>
            </a:r>
            <a:endParaRPr lang="en-US" sz="3600" dirty="0"/>
          </a:p>
        </p:txBody>
      </p:sp>
      <p:sp>
        <p:nvSpPr>
          <p:cNvPr id="3" name="文本框 2"/>
          <p:cNvSpPr txBox="1"/>
          <p:nvPr/>
        </p:nvSpPr>
        <p:spPr>
          <a:xfrm>
            <a:off x="180340" y="1938655"/>
            <a:ext cx="4897120" cy="228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move to a new house</a:t>
            </a:r>
            <a:endParaRPr lang="en-US" sz="4400"/>
          </a:p>
          <a:p>
            <a:r>
              <a:rPr lang="en-US" sz="3600"/>
              <a:t>change a new school</a:t>
            </a:r>
            <a:endParaRPr lang="en-US" sz="3600"/>
          </a:p>
          <a:p>
            <a:r>
              <a:rPr lang="en-US" sz="3600"/>
              <a:t>go to a new country</a:t>
            </a:r>
            <a:endParaRPr lang="en-US" sz="3600"/>
          </a:p>
          <a:p>
            <a:r>
              <a:rPr lang="en-US" sz="3600"/>
              <a:t>...</a:t>
            </a:r>
            <a:endParaRPr lang="en-US" sz="3600"/>
          </a:p>
        </p:txBody>
      </p:sp>
      <p:sp>
        <p:nvSpPr>
          <p:cNvPr id="4" name="竖卷形 3"/>
          <p:cNvSpPr/>
          <p:nvPr/>
        </p:nvSpPr>
        <p:spPr>
          <a:xfrm>
            <a:off x="5285740" y="1326515"/>
            <a:ext cx="6856730" cy="5247005"/>
          </a:xfrm>
          <a:prstGeom prst="vertic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964555" y="2270125"/>
            <a:ext cx="559816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3CAC"/>
                </a:solidFill>
              </a:rPr>
              <a:t>1.Try to get more information about the</a:t>
            </a:r>
            <a:endParaRPr lang="en-US" sz="2400">
              <a:solidFill>
                <a:srgbClr val="003CAC"/>
              </a:solidFill>
            </a:endParaRPr>
          </a:p>
          <a:p>
            <a:r>
              <a:rPr lang="en-US" sz="2400">
                <a:solidFill>
                  <a:srgbClr val="003CAC"/>
                </a:solidFill>
              </a:rPr>
              <a:t>   place you will go to.</a:t>
            </a:r>
            <a:endParaRPr lang="en-US" sz="2400">
              <a:solidFill>
                <a:srgbClr val="003CAC"/>
              </a:solidFill>
            </a:endParaRPr>
          </a:p>
          <a:p>
            <a:endParaRPr lang="en-US" sz="2400">
              <a:solidFill>
                <a:srgbClr val="003CAC"/>
              </a:solidFill>
            </a:endParaRPr>
          </a:p>
          <a:p>
            <a:r>
              <a:rPr lang="en-US" sz="2400">
                <a:solidFill>
                  <a:srgbClr val="003CAC"/>
                </a:solidFill>
              </a:rPr>
              <a:t>2. Make some new friends.</a:t>
            </a:r>
            <a:endParaRPr lang="en-US" sz="2400">
              <a:solidFill>
                <a:srgbClr val="003CAC"/>
              </a:solidFill>
            </a:endParaRPr>
          </a:p>
          <a:p>
            <a:endParaRPr lang="en-US" sz="2400">
              <a:solidFill>
                <a:srgbClr val="003CAC"/>
              </a:solidFill>
            </a:endParaRPr>
          </a:p>
          <a:p>
            <a:r>
              <a:rPr lang="en-US" sz="2400">
                <a:solidFill>
                  <a:srgbClr val="003CAC"/>
                </a:solidFill>
              </a:rPr>
              <a:t>3. Take part in some clubs.</a:t>
            </a:r>
            <a:endParaRPr lang="en-US" sz="2400">
              <a:solidFill>
                <a:srgbClr val="003CAC"/>
              </a:solidFill>
            </a:endParaRPr>
          </a:p>
          <a:p>
            <a:endParaRPr lang="en-US" sz="2400">
              <a:solidFill>
                <a:srgbClr val="003CAC"/>
              </a:solidFill>
            </a:endParaRPr>
          </a:p>
          <a:p>
            <a:r>
              <a:rPr lang="en-US" sz="2400">
                <a:solidFill>
                  <a:srgbClr val="003CAC"/>
                </a:solidFill>
              </a:rPr>
              <a:t>4. Listen more, think more and</a:t>
            </a:r>
            <a:endParaRPr lang="en-US" sz="2400">
              <a:solidFill>
                <a:srgbClr val="003CAC"/>
              </a:solidFill>
            </a:endParaRPr>
          </a:p>
          <a:p>
            <a:r>
              <a:rPr lang="en-US" sz="2400">
                <a:solidFill>
                  <a:srgbClr val="003CAC"/>
                </a:solidFill>
              </a:rPr>
              <a:t>    speak less.</a:t>
            </a:r>
            <a:endParaRPr lang="en-US" sz="2400">
              <a:solidFill>
                <a:srgbClr val="003CAC"/>
              </a:solidFill>
            </a:endParaRPr>
          </a:p>
          <a:p>
            <a:r>
              <a:rPr lang="en-US" sz="2400">
                <a:solidFill>
                  <a:srgbClr val="003CAC"/>
                </a:solidFill>
              </a:rPr>
              <a:t>...</a:t>
            </a:r>
            <a:endParaRPr lang="en-US" sz="2400">
              <a:solidFill>
                <a:srgbClr val="003CAC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844290" y="426720"/>
            <a:ext cx="4502150" cy="60045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1703</Words>
  <Application>WPS 演示</Application>
  <PresentationFormat>自定义</PresentationFormat>
  <Paragraphs>115</Paragraphs>
  <Slides>29</Slides>
  <Notes>3</Notes>
  <HiddenSlides>3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7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42</cp:revision>
  <dcterms:created xsi:type="dcterms:W3CDTF">2018-03-01T02:03:00Z</dcterms:created>
  <dcterms:modified xsi:type="dcterms:W3CDTF">2018-09-21T04:56:35Z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