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15" r:id="rId2"/>
    <p:sldId id="321" r:id="rId3"/>
    <p:sldId id="339" r:id="rId4"/>
    <p:sldId id="338" r:id="rId5"/>
    <p:sldId id="275" r:id="rId6"/>
    <p:sldId id="277" r:id="rId7"/>
    <p:sldId id="341" r:id="rId8"/>
    <p:sldId id="263" r:id="rId9"/>
    <p:sldId id="340" r:id="rId10"/>
    <p:sldId id="335" r:id="rId11"/>
    <p:sldId id="344" r:id="rId12"/>
    <p:sldId id="342" r:id="rId13"/>
    <p:sldId id="343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F11A"/>
    <a:srgbClr val="ED9CD2"/>
    <a:srgbClr val="ED4F92"/>
    <a:srgbClr val="2A9CA2"/>
    <a:srgbClr val="006D80"/>
    <a:srgbClr val="ACC0B3"/>
    <a:srgbClr val="BACACE"/>
    <a:srgbClr val="F9BB0F"/>
    <a:srgbClr val="FC8D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91" autoAdjust="0"/>
    <p:restoredTop sz="91159"/>
  </p:normalViewPr>
  <p:slideViewPr>
    <p:cSldViewPr snapToGrid="0">
      <p:cViewPr varScale="1">
        <p:scale>
          <a:sx n="68" d="100"/>
          <a:sy n="68" d="100"/>
        </p:scale>
        <p:origin x="564" y="54"/>
      </p:cViewPr>
      <p:guideLst/>
    </p:cSldViewPr>
  </p:slideViewPr>
  <p:notesTextViewPr>
    <p:cViewPr>
      <p:scale>
        <a:sx n="195" d="100"/>
        <a:sy n="19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B7178-E099-4EF5-8B11-3D1F8C79F76F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C1589-ACBA-410B-B531-C5DCAED9C1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829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2988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T</a:t>
            </a:r>
            <a:r>
              <a:rPr kumimoji="1" lang="zh-CN" altLang="en-US" dirty="0"/>
              <a:t>：</a:t>
            </a:r>
            <a:r>
              <a:rPr kumimoji="1" lang="en-US" altLang="zh-CN" dirty="0"/>
              <a:t> What can you see on the cover of this book?</a:t>
            </a:r>
          </a:p>
          <a:p>
            <a:r>
              <a:rPr kumimoji="1" lang="en-US" altLang="zh-CN" dirty="0"/>
              <a:t>SS: Elephants and 3 black men.</a:t>
            </a:r>
          </a:p>
          <a:p>
            <a:r>
              <a:rPr kumimoji="1" lang="en-US" altLang="zh-CN" dirty="0"/>
              <a:t>T: What else can you see?</a:t>
            </a:r>
          </a:p>
          <a:p>
            <a:r>
              <a:rPr kumimoji="1" lang="en-US" altLang="zh-CN" dirty="0"/>
              <a:t>SS: The title. OE</a:t>
            </a:r>
          </a:p>
          <a:p>
            <a:r>
              <a:rPr kumimoji="1" lang="en-US" altLang="zh-CN" dirty="0"/>
              <a:t>T: What does orphan mean?</a:t>
            </a:r>
          </a:p>
          <a:p>
            <a:r>
              <a:rPr kumimoji="1" lang="en-US" altLang="zh-CN" dirty="0"/>
              <a:t>SS:</a:t>
            </a:r>
            <a:r>
              <a:rPr kumimoji="1" lang="zh-CN" altLang="en-US" dirty="0"/>
              <a:t>孤儿 </a:t>
            </a:r>
            <a:r>
              <a:rPr kumimoji="1" lang="en-US" altLang="zh-CN" dirty="0"/>
              <a:t> (T paraphrase it.)</a:t>
            </a:r>
            <a:endParaRPr kumimoji="1" lang="zh-CN" altLang="en-US" dirty="0"/>
          </a:p>
          <a:p>
            <a:r>
              <a:rPr kumimoji="1" lang="en-US" altLang="zh-CN" dirty="0"/>
              <a:t>T: Do you know anything about OE? </a:t>
            </a:r>
          </a:p>
          <a:p>
            <a:r>
              <a:rPr kumimoji="1" lang="en-US" altLang="zh-CN" dirty="0"/>
              <a:t>   Or what things might this book talk about?</a:t>
            </a:r>
          </a:p>
          <a:p>
            <a:r>
              <a:rPr kumimoji="1" lang="en-US" altLang="zh-CN" dirty="0"/>
              <a:t>SS: reasons, how they live</a:t>
            </a:r>
            <a:endParaRPr kumimoji="1" lang="zh-CN" altLang="en-US" dirty="0"/>
          </a:p>
          <a:p>
            <a:r>
              <a:rPr kumimoji="1" lang="en-US" altLang="zh-CN" dirty="0"/>
              <a:t>T: look through the book, how many chapters</a:t>
            </a:r>
          </a:p>
          <a:p>
            <a:r>
              <a:rPr kumimoji="1" lang="en-US" altLang="zh-CN" dirty="0"/>
              <a:t>SS: 6</a:t>
            </a:r>
          </a:p>
          <a:p>
            <a:r>
              <a:rPr kumimoji="1" lang="en-US" altLang="zh-CN" dirty="0"/>
              <a:t>T: The first chapter</a:t>
            </a:r>
          </a:p>
          <a:p>
            <a:r>
              <a:rPr kumimoji="1" lang="en-US" altLang="zh-CN" dirty="0"/>
              <a:t>SS: An elephant calf</a:t>
            </a:r>
            <a:endParaRPr kumimoji="1" lang="zh-CN" altLang="en-US" dirty="0"/>
          </a:p>
          <a:p>
            <a:r>
              <a:rPr kumimoji="1" lang="en-US" altLang="zh-CN" dirty="0"/>
              <a:t>T: Look at the pic on P5, guess the meaning of calf</a:t>
            </a:r>
          </a:p>
          <a:p>
            <a:r>
              <a:rPr kumimoji="1" lang="en-US" altLang="zh-CN" dirty="0"/>
              <a:t>SS: baby</a:t>
            </a:r>
            <a:endParaRPr kumimoji="1"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dirty="0"/>
              <a:t>T: Use this strategy while you are reading.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dirty="0"/>
              <a:t>What do you know about elephant calves? Where? Who? </a:t>
            </a:r>
            <a:r>
              <a:rPr kumimoji="1" lang="en-US" altLang="zh-CN" dirty="0" err="1"/>
              <a:t>What?Write</a:t>
            </a:r>
            <a:r>
              <a:rPr kumimoji="1" lang="en-US" altLang="zh-CN" dirty="0"/>
              <a:t> down what you know.</a:t>
            </a:r>
          </a:p>
          <a:p>
            <a:r>
              <a:rPr kumimoji="1" lang="en-US" altLang="zh-CN" dirty="0"/>
              <a:t>SS: big ears; long nose; white teeth(adult)</a:t>
            </a:r>
            <a:endParaRPr kumimoji="1"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dirty="0"/>
              <a:t>T: long trunk; white tusks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dirty="0"/>
              <a:t>SS: forest/zoo; family; milk/leaves</a:t>
            </a:r>
          </a:p>
          <a:p>
            <a:r>
              <a:rPr kumimoji="1" lang="en-US" altLang="zh-CN" dirty="0"/>
              <a:t>T: are you sure? check them.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dirty="0"/>
              <a:t>T: Chapter 2, become an orphan. Can you guess Why did a calf become an orphan? What might happen to it? Look at the pic</a:t>
            </a:r>
          </a:p>
          <a:p>
            <a:r>
              <a:rPr kumimoji="1" lang="en-US" altLang="zh-CN" dirty="0"/>
              <a:t>SS: fall into a river; may die</a:t>
            </a:r>
            <a:endParaRPr kumimoji="1" lang="zh-CN" altLang="en-US" dirty="0"/>
          </a:p>
          <a:p>
            <a:r>
              <a:rPr kumimoji="1" lang="en-US" altLang="zh-CN" dirty="0"/>
              <a:t>T:</a:t>
            </a:r>
          </a:p>
          <a:p>
            <a:r>
              <a:rPr kumimoji="1" lang="en-US" altLang="zh-CN" dirty="0"/>
              <a:t>SS: </a:t>
            </a:r>
            <a:endParaRPr kumimoji="1" lang="zh-CN" altLang="en-US" dirty="0"/>
          </a:p>
          <a:p>
            <a:endParaRPr kumimoji="1"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597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03937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Now read the book </a:t>
            </a:r>
            <a:r>
              <a:rPr kumimoji="1" lang="en-US" altLang="zh-CN" dirty="0" err="1"/>
              <a:t>quickly.During</a:t>
            </a:r>
            <a:r>
              <a:rPr kumimoji="1" lang="en-US" altLang="zh-CN" dirty="0"/>
              <a:t> your reading, remember to think about how you would divide this passage and get what each part is about.</a:t>
            </a:r>
          </a:p>
          <a:p>
            <a:r>
              <a:rPr kumimoji="1" lang="en-US" altLang="zh-CN" dirty="0"/>
              <a:t>You can discuss in your group, and then we will talk about it.</a:t>
            </a:r>
          </a:p>
          <a:p>
            <a:endParaRPr kumimoji="1" lang="en-US" altLang="zh-CN" dirty="0"/>
          </a:p>
          <a:p>
            <a:r>
              <a:rPr kumimoji="1" lang="en-US" altLang="zh-CN" dirty="0"/>
              <a:t>How many parts? </a:t>
            </a:r>
          </a:p>
          <a:p>
            <a:r>
              <a:rPr kumimoji="1" lang="en-US" altLang="zh-CN" dirty="0"/>
              <a:t>4?3?</a:t>
            </a:r>
          </a:p>
          <a:p>
            <a:r>
              <a:rPr kumimoji="1" lang="en-US" altLang="zh-CN" dirty="0"/>
              <a:t>1-elephant calves</a:t>
            </a:r>
          </a:p>
          <a:p>
            <a:r>
              <a:rPr kumimoji="1" lang="en-US" altLang="zh-CN" dirty="0"/>
              <a:t>2-reasons</a:t>
            </a:r>
          </a:p>
          <a:p>
            <a:r>
              <a:rPr kumimoji="1" lang="en-US" altLang="zh-CN" dirty="0"/>
              <a:t>34-orphan elephants in the park</a:t>
            </a:r>
          </a:p>
          <a:p>
            <a:r>
              <a:rPr kumimoji="1" lang="en-US" altLang="zh-CN" dirty="0"/>
              <a:t>56-Dika’s story</a:t>
            </a:r>
          </a:p>
          <a:p>
            <a:endParaRPr kumimoji="1" lang="en-US" altLang="zh-CN" dirty="0"/>
          </a:p>
          <a:p>
            <a:r>
              <a:rPr kumimoji="1" lang="en-US" altLang="zh-CN" dirty="0"/>
              <a:t>In this book, how many living places are mentioned?</a:t>
            </a:r>
          </a:p>
          <a:p>
            <a:r>
              <a:rPr kumimoji="1" lang="en-US" altLang="zh-CN" dirty="0"/>
              <a:t>2. </a:t>
            </a:r>
          </a:p>
          <a:p>
            <a:r>
              <a:rPr kumimoji="1" lang="en-US" altLang="zh-CN" dirty="0"/>
              <a:t>What are they?</a:t>
            </a:r>
          </a:p>
          <a:p>
            <a:r>
              <a:rPr kumimoji="1" lang="en-US" altLang="zh-CN" dirty="0"/>
              <a:t>in the wild and in the park.</a:t>
            </a:r>
          </a:p>
          <a:p>
            <a:r>
              <a:rPr kumimoji="1" lang="en-US" altLang="zh-CN" dirty="0"/>
              <a:t>How are these two places different? Or who do these baby elephants live with?</a:t>
            </a:r>
          </a:p>
          <a:p>
            <a:r>
              <a:rPr kumimoji="1" lang="en-US" altLang="zh-CN" dirty="0"/>
              <a:t>1, live with mom/families</a:t>
            </a:r>
          </a:p>
          <a:p>
            <a:r>
              <a:rPr kumimoji="1" lang="en-US" altLang="zh-CN" dirty="0"/>
              <a:t>2, live with keeps</a:t>
            </a:r>
          </a:p>
          <a:p>
            <a:endParaRPr kumimoji="1" lang="en-US" altLang="zh-CN" dirty="0"/>
          </a:p>
          <a:p>
            <a:r>
              <a:rPr kumimoji="1" lang="en-US" altLang="zh-CN" dirty="0"/>
              <a:t>Let look at someone’s structure.</a:t>
            </a:r>
          </a:p>
          <a:p>
            <a:r>
              <a:rPr kumimoji="1" lang="en-US" altLang="zh-CN" dirty="0"/>
              <a:t>clear /neat/ and organized</a:t>
            </a:r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5061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7252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Read again. You can revise your structure first. Then </a:t>
            </a:r>
            <a:r>
              <a:rPr kumimoji="1" lang="en-US" altLang="zh-CN" sz="1200" dirty="0">
                <a:latin typeface="Times New Roman" charset="0"/>
                <a:ea typeface="Times New Roman" charset="0"/>
                <a:cs typeface="Times New Roman" charset="0"/>
              </a:rPr>
              <a:t>Complete your structure map using </a:t>
            </a: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KEY WORDs </a:t>
            </a:r>
            <a:r>
              <a:rPr kumimoji="1" lang="en-US" altLang="zh-CN" sz="1200" dirty="0">
                <a:latin typeface="Times New Roman" charset="0"/>
                <a:ea typeface="Times New Roman" charset="0"/>
                <a:cs typeface="Times New Roman" charset="0"/>
              </a:rPr>
              <a:t>from the text.</a:t>
            </a:r>
          </a:p>
          <a:p>
            <a:r>
              <a:rPr kumimoji="1" lang="en-US" altLang="zh-CN" sz="1200" dirty="0">
                <a:latin typeface="Times New Roman" charset="0"/>
                <a:ea typeface="Times New Roman" charset="0"/>
                <a:cs typeface="Times New Roman" charset="0"/>
              </a:rPr>
              <a:t>I need someone to complete mine for me in the front?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12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dirty="0">
                <a:latin typeface="Times New Roman" charset="0"/>
                <a:ea typeface="Times New Roman" charset="0"/>
                <a:cs typeface="Times New Roman" charset="0"/>
              </a:rPr>
              <a:t>Who want to share with us your structure map?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dirty="0">
                <a:latin typeface="Times New Roman" charset="0"/>
                <a:ea typeface="Times New Roman" charset="0"/>
                <a:cs typeface="Times New Roman" charset="0"/>
              </a:rPr>
              <a:t>Can you explain it a little bit?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12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be washed down a river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is separated from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has been killed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12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be taken care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be cared for</a:t>
            </a:r>
            <a:endParaRPr kumimoji="1" lang="zh-CN" altLang="en-US" sz="1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90665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1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0777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be washed down a river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is separated from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has been killed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12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be taken care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200" b="1" dirty="0">
                <a:latin typeface="Times New Roman" charset="0"/>
                <a:ea typeface="Times New Roman" charset="0"/>
                <a:cs typeface="Times New Roman" charset="0"/>
              </a:rPr>
              <a:t>be cared for</a:t>
            </a:r>
            <a:endParaRPr kumimoji="1" lang="zh-CN" altLang="en-US" sz="12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8587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I found some info about </a:t>
            </a:r>
            <a:r>
              <a:rPr kumimoji="1" lang="en-US" altLang="zh-CN" dirty="0" err="1"/>
              <a:t>Dika</a:t>
            </a:r>
            <a:r>
              <a:rPr kumimoji="1" lang="en-US" altLang="zh-CN" dirty="0"/>
              <a:t>. This is a real pic of </a:t>
            </a:r>
            <a:r>
              <a:rPr kumimoji="1" lang="en-US" altLang="zh-CN" dirty="0" err="1"/>
              <a:t>Dika</a:t>
            </a:r>
            <a:r>
              <a:rPr kumimoji="1" lang="en-US" altLang="zh-CN" dirty="0"/>
              <a:t>.</a:t>
            </a:r>
          </a:p>
          <a:p>
            <a:r>
              <a:rPr kumimoji="1" lang="en-US" altLang="zh-CN" dirty="0"/>
              <a:t>He was rescued by the park-–</a:t>
            </a:r>
            <a:r>
              <a:rPr kumimoji="1" lang="en-US" altLang="zh-CN" dirty="0" err="1"/>
              <a:t>Sheldrick</a:t>
            </a:r>
            <a:r>
              <a:rPr kumimoji="1" lang="en-US" altLang="zh-CN" dirty="0"/>
              <a:t> Wildlife Trust. When keepers found him, he was like a porcupine, his body was covered with thorns. Because he was running away from poachers through bushes.</a:t>
            </a:r>
          </a:p>
          <a:p>
            <a:r>
              <a:rPr kumimoji="1" lang="en-US" altLang="zh-CN" dirty="0"/>
              <a:t>These are </a:t>
            </a:r>
            <a:r>
              <a:rPr kumimoji="1" lang="en-US" altLang="zh-CN" dirty="0" err="1"/>
              <a:t>Dika’s</a:t>
            </a:r>
            <a:r>
              <a:rPr kumimoji="1" lang="en-US" altLang="zh-CN" dirty="0"/>
              <a:t> latest photos. Now he is 30, living in the wild. But he had experienced a lot of pain in his childhood.</a:t>
            </a:r>
          </a:p>
          <a:p>
            <a:r>
              <a:rPr kumimoji="1" lang="en-US" altLang="zh-CN" dirty="0"/>
              <a:t>Can you analyze </a:t>
            </a:r>
            <a:r>
              <a:rPr kumimoji="1" lang="en-US" altLang="zh-CN" dirty="0" err="1"/>
              <a:t>Dika’s</a:t>
            </a:r>
            <a:r>
              <a:rPr kumimoji="1" lang="en-US" altLang="zh-CN" dirty="0"/>
              <a:t> feelings in his story?</a:t>
            </a:r>
          </a:p>
          <a:p>
            <a:endParaRPr kumimoji="1" lang="en-US" altLang="zh-CN" dirty="0"/>
          </a:p>
          <a:p>
            <a:r>
              <a:rPr kumimoji="1" lang="en-US" altLang="zh-CN" dirty="0"/>
              <a:t>Use first person to talk about </a:t>
            </a:r>
            <a:r>
              <a:rPr kumimoji="1" lang="en-US" altLang="zh-CN" dirty="0" err="1"/>
              <a:t>Dika’s</a:t>
            </a:r>
            <a:r>
              <a:rPr kumimoji="1" lang="en-US" altLang="zh-CN" dirty="0"/>
              <a:t> feelings.</a:t>
            </a:r>
          </a:p>
          <a:p>
            <a:endParaRPr kumimoji="1" lang="en-US" altLang="zh-CN" dirty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2C1589-ACBA-410B-B531-C5DCAED9C11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335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5D98828-FAC4-4E31-9B1F-8EEE2549B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D1F51B75-7D1E-4667-974B-297BB14C9D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38B9CA2-0BDC-4B3A-90FD-9D1DB2A45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BC9C9E0-7397-4BDE-88B8-47D3600BB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A01ADC2-A9C2-4E93-B52B-C39588D7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527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C69F36B-47EF-49AA-A8E7-EB036BA8B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E1CB8DA-FB91-446F-80B8-63ED51A13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90BDA8F-2464-46C1-83EA-D309542C4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C4FC7C7-6482-4696-96BC-FCF44D1F8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645ABD6-C137-422B-84AA-53F89059B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93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DC4FCD6-EA3F-46C6-ABDE-3CAC2192A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DF70695F-970A-4B3D-84B6-4A4EF4E199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B6B670E-60BA-463B-B3A0-764B827EC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E7BC5F1-28E8-4BE2-B6AA-A9AD0FC0B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433FE24-AA29-4D8B-AFB5-C3647F7F0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696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AEC8DBC-1FF9-4CBA-8BAF-A2F39A619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B0C351D-E909-4694-9C2D-98D5200020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ECDA724-A753-4886-B7FF-99F47655DD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34F8EF2-E1B5-452F-94C2-6676A2FA4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F7A4A49C-6489-4ADB-AF8B-03ECA7BAA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8E057C6-B0BE-4243-9C33-521F138EF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741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F880C23-B1CF-41A3-91FC-4F8DF82A2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0CF1A5C-23C3-49C8-813D-181EE358DD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187CDB0-CB9F-4E3F-AA30-0074E78668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B139C2B8-CED9-48E7-83ED-8A28E9DD2E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D0F52445-F0EA-42A8-B391-AE6ACDAC2D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F7FB0B0C-7198-42B7-AB18-6B466594D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8C02124-8F01-4B37-9561-AA2080E9D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9AC4EF0-49D8-469F-9848-AB717FF23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717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38348F4-3631-4EF7-961D-F1FDB5C9F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9FED562-2CC3-4A34-8C2D-5AE6DAC05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B6BE8940-8707-465E-9E80-FC2CF6B92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1B7EEF28-F1A0-4E6C-A8BF-2F4A3F56B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515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6922C7F-C22C-418C-BDA3-50BE7204C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9354B63-0707-4A5E-9F55-E89B6D5A5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5F7452AD-02E0-4F3A-A3AE-772D629F7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288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409468-313B-4A73-A9A0-8FD4A0F1E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42FBE3A-949A-4714-9902-D55111B734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6858C083-565F-4538-B93B-0BDB835E0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7323356-9464-46F9-A2B2-5E3C4DBEC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1CF06C0-9ADA-4429-B9BA-DD7DA17CD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5F39188-6773-4BB7-A0D8-02551CA26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91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DCEED27-7102-4CD7-9E3F-81B69988C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2371F640-F1E3-4E47-AB11-92F4CC67BF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591D26C8-7A42-4126-9FA1-021F788380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AD87B73-C792-4F56-BA56-148AAEBAC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AB754B0-EB95-4B15-BFBF-F4EB63C66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F9D8B89-8BE2-4868-9786-310E43821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673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F23FC27-AF2A-4DF7-A662-A166DC431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75C78C3C-C31E-44CA-A578-D709A89C14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F3A48F7-3C30-4DD6-9AEE-86E8C6A9B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F252CE3-7C24-482A-9310-85954F68E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F93DE54-300A-43B1-905C-B095B9AC5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2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B90FEBCA-AFD1-4018-B45A-AE05B5ACD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7AE347A-8C9F-4B34-9562-71C51F5669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BB6C68B-0A25-4269-88B0-60DF7C6E3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CFBDD0E-43D2-4D6A-ABA2-0B6ED178D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B4D5A63-6FC4-4462-A4A2-5C51E89BB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68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2F992844-FF1A-47BA-BBDF-640A5D49A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667087A-D138-40EC-8FB7-5EF50DF49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4739A43-3284-49D6-9D4E-273BDCA203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5D9FE-832B-4860-9BBD-8A89B77C632A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7E88246-3C26-4955-974A-6662381C82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F44C09B-4998-44AE-8B72-F29E94F113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F271-ACF6-4953-8DB6-49C2994385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23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8">
            <a:extLst>
              <a:ext uri="{FF2B5EF4-FFF2-40B4-BE49-F238E27FC236}">
                <a16:creationId xmlns="" xmlns:a16="http://schemas.microsoft.com/office/drawing/2014/main" id="{31E169B0-79BC-3841-85D2-CC1FFF65B6B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0363200"/>
              <a:gd name="connsiteY0" fmla="*/ 0 h 5513754"/>
              <a:gd name="connsiteX1" fmla="*/ 10363200 w 10363200"/>
              <a:gd name="connsiteY1" fmla="*/ 0 h 5513754"/>
              <a:gd name="connsiteX2" fmla="*/ 10363200 w 10363200"/>
              <a:gd name="connsiteY2" fmla="*/ 5513754 h 5513754"/>
              <a:gd name="connsiteX3" fmla="*/ 0 w 10363200"/>
              <a:gd name="connsiteY3" fmla="*/ 5513754 h 5513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3200" h="5513754">
                <a:moveTo>
                  <a:pt x="0" y="0"/>
                </a:moveTo>
                <a:lnTo>
                  <a:pt x="10363200" y="0"/>
                </a:lnTo>
                <a:lnTo>
                  <a:pt x="10363200" y="5513754"/>
                </a:lnTo>
                <a:lnTo>
                  <a:pt x="0" y="5513754"/>
                </a:lnTo>
                <a:close/>
              </a:path>
            </a:pathLst>
          </a:custGeom>
        </p:spPr>
      </p:pic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7D270EF0-3586-4C4B-BB36-B42AA6799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64718"/>
            <a:ext cx="12192000" cy="3490261"/>
          </a:xfrm>
          <a:prstGeom prst="roundRect">
            <a:avLst>
              <a:gd name="adj" fmla="val 0"/>
            </a:avLst>
          </a:prstGeom>
          <a:solidFill>
            <a:srgbClr val="2A9CA2"/>
          </a:solidFill>
          <a:ln>
            <a:noFill/>
          </a:ln>
        </p:spPr>
        <p:txBody>
          <a:bodyPr anchor="ctr"/>
          <a:lstStyle>
            <a:lvl1pPr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kumimoji="0" lang="en-US" altLang="zh-CN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Orphan</a:t>
            </a:r>
            <a:r>
              <a:rPr kumimoji="0" lang="zh-CN" alt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kumimoji="0" lang="en-US" altLang="zh-CN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Elephants</a:t>
            </a:r>
          </a:p>
          <a:p>
            <a:pPr marL="0" marR="0" lvl="0" indent="0" algn="l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smtClean="0">
                <a:solidFill>
                  <a:srgbClr val="FFFF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                                                     第一</a:t>
            </a:r>
            <a:r>
              <a:rPr lang="zh-CN" altLang="en-US" sz="2800" b="1" dirty="0">
                <a:solidFill>
                  <a:srgbClr val="FFFF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课时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0" marR="0" lvl="0" indent="0" algn="l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4FB0C0D-D1A2-9F4D-815A-9DD8072B936A}"/>
              </a:ext>
            </a:extLst>
          </p:cNvPr>
          <p:cNvSpPr txBox="1"/>
          <p:nvPr/>
        </p:nvSpPr>
        <p:spPr>
          <a:xfrm>
            <a:off x="182880" y="4908648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Jessica</a:t>
            </a:r>
            <a:endParaRPr kumimoji="1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黑体"/>
              <a:cs typeface="Times New Roman" panose="02020603050405020304" pitchFamily="18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A647275-2666-514D-BAB7-F633FAD31D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166" y="2064717"/>
            <a:ext cx="5239834" cy="349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3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>
            <a:extLst>
              <a:ext uri="{FF2B5EF4-FFF2-40B4-BE49-F238E27FC236}">
                <a16:creationId xmlns="" xmlns:a16="http://schemas.microsoft.com/office/drawing/2014/main" id="{2C25AA0D-EB07-A24C-9626-007D9CF70C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248" y="370356"/>
            <a:ext cx="9765504" cy="6117287"/>
          </a:xfrm>
          <a:prstGeom prst="roundRect">
            <a:avLst>
              <a:gd name="adj" fmla="val 398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4692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29113C19-D0C3-674F-95B8-79025F6DF1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39" y="1408299"/>
            <a:ext cx="4826283" cy="4543927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C99AFDD-AF77-364B-835C-1C6CE3EC21FA}"/>
              </a:ext>
            </a:extLst>
          </p:cNvPr>
          <p:cNvSpPr txBox="1"/>
          <p:nvPr/>
        </p:nvSpPr>
        <p:spPr>
          <a:xfrm>
            <a:off x="5900468" y="2225614"/>
            <a:ext cx="6048502" cy="1828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What 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 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do you know about 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an elephant calf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?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黑体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8317613-F98F-9142-B52B-AEC50F3DED43}"/>
              </a:ext>
            </a:extLst>
          </p:cNvPr>
          <p:cNvSpPr txBox="1"/>
          <p:nvPr/>
        </p:nvSpPr>
        <p:spPr>
          <a:xfrm>
            <a:off x="914400" y="272091"/>
            <a:ext cx="4257425" cy="905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An Elephant Calf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9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42974B19-7AEA-1242-80F9-2A6296E640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37" y="1383676"/>
            <a:ext cx="4813540" cy="4573725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156104E3-47DB-D44B-AD6E-5F8DC2267125}"/>
              </a:ext>
            </a:extLst>
          </p:cNvPr>
          <p:cNvSpPr txBox="1"/>
          <p:nvPr/>
        </p:nvSpPr>
        <p:spPr>
          <a:xfrm>
            <a:off x="5520905" y="2100738"/>
            <a:ext cx="6832122" cy="2310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9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How did it become an orphan?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What might happen to it?</a:t>
            </a:r>
            <a:endParaRPr kumimoji="1" lang="zh-CN" altLang="en-US" sz="3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黑体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4AFBFA9F-32B9-3247-80CB-6BDE6323FD7A}"/>
              </a:ext>
            </a:extLst>
          </p:cNvPr>
          <p:cNvSpPr txBox="1"/>
          <p:nvPr/>
        </p:nvSpPr>
        <p:spPr>
          <a:xfrm>
            <a:off x="534837" y="288840"/>
            <a:ext cx="5122079" cy="905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Becoming an Orphan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50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63083" y="277705"/>
            <a:ext cx="3970784" cy="1143000"/>
          </a:xfrm>
        </p:spPr>
        <p:txBody>
          <a:bodyPr>
            <a:normAutofit fontScale="90000"/>
          </a:bodyPr>
          <a:lstStyle/>
          <a:p>
            <a:pPr algn="just"/>
            <a:r>
              <a:rPr kumimoji="1" lang="en-US" altLang="zh-CN" b="1" dirty="0"/>
              <a:t>Read the book.</a:t>
            </a:r>
            <a:endParaRPr kumimoji="1" lang="zh-CN" altLang="en-US" b="1" dirty="0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1276297" y="3153775"/>
            <a:ext cx="5718189" cy="1986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Check your predictions.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1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3EF0B08-B59A-9949-BB3D-C4DDF1753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288" y="1200534"/>
            <a:ext cx="3819820" cy="2542909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A0E849C-9D50-BE45-A8EB-5A6BF3512A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288" y="4069391"/>
            <a:ext cx="3819820" cy="254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2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07698" y="135396"/>
            <a:ext cx="10984302" cy="114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4000" b="1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Different living environments </a:t>
            </a:r>
            <a:r>
              <a:rPr kumimoji="1" lang="en-US" altLang="zh-CN" sz="4000" b="1" dirty="0">
                <a:latin typeface="Times New Roman" charset="0"/>
                <a:ea typeface="Times New Roman" charset="0"/>
                <a:cs typeface="Times New Roman" charset="0"/>
              </a:rPr>
              <a:t>for elephant calves</a:t>
            </a:r>
            <a:endParaRPr kumimoji="1" lang="zh-CN" altLang="en-US" sz="40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041" y="1695901"/>
            <a:ext cx="3309722" cy="23030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5BAB7388-3865-4942-8B86-1044381D69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041" y="4173289"/>
            <a:ext cx="3309722" cy="2204612"/>
          </a:xfrm>
          <a:prstGeom prst="rect">
            <a:avLst/>
          </a:prstGeom>
        </p:spPr>
      </p:pic>
      <p:sp>
        <p:nvSpPr>
          <p:cNvPr id="11" name="内容占位符 2">
            <a:extLst>
              <a:ext uri="{FF2B5EF4-FFF2-40B4-BE49-F238E27FC236}">
                <a16:creationId xmlns="" xmlns:a16="http://schemas.microsoft.com/office/drawing/2014/main" id="{26497D50-F1EA-2241-95E2-329A41FE1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0905" y="1846053"/>
            <a:ext cx="6158948" cy="463536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kumimoji="1" lang="zh-CN" alt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Elephant</a:t>
            </a:r>
            <a:r>
              <a:rPr kumimoji="1" lang="zh-CN" alt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Calf</a:t>
            </a:r>
          </a:p>
          <a:p>
            <a:pPr>
              <a:lnSpc>
                <a:spcPct val="100000"/>
              </a:lnSpc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Becoming an Orphan</a:t>
            </a:r>
          </a:p>
          <a:p>
            <a:pPr>
              <a:lnSpc>
                <a:spcPct val="100000"/>
              </a:lnSpc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Park for Orphans</a:t>
            </a:r>
          </a:p>
          <a:p>
            <a:pPr>
              <a:lnSpc>
                <a:spcPct val="100000"/>
              </a:lnSpc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Caring for the Orphans</a:t>
            </a:r>
          </a:p>
          <a:p>
            <a:pPr>
              <a:lnSpc>
                <a:spcPct val="100000"/>
              </a:lnSpc>
            </a:pPr>
            <a:r>
              <a:rPr kumimoji="1" lang="en-US" altLang="zh-CN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Dika</a:t>
            </a: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—An Elephant Calf</a:t>
            </a:r>
          </a:p>
          <a:p>
            <a:pPr>
              <a:lnSpc>
                <a:spcPct val="100000"/>
              </a:lnSpc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 to the Wild</a:t>
            </a:r>
          </a:p>
          <a:p>
            <a:pPr>
              <a:lnSpc>
                <a:spcPct val="100000"/>
              </a:lnSpc>
            </a:pPr>
            <a:endParaRPr kumimoji="1" lang="zh-CN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711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3094" y="355600"/>
            <a:ext cx="4881705" cy="1610837"/>
          </a:xfrm>
        </p:spPr>
        <p:txBody>
          <a:bodyPr>
            <a:normAutofit/>
          </a:bodyPr>
          <a:lstStyle/>
          <a:p>
            <a:pPr algn="just"/>
            <a:r>
              <a:rPr kumimoji="1"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 and</a:t>
            </a:r>
            <a:r>
              <a:rPr kumimoji="1"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Draw.</a:t>
            </a:r>
            <a:endParaRPr kumimoji="1"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54665" y="2337966"/>
            <a:ext cx="10880661" cy="114300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kumimoji="1" lang="en-US" altLang="zh-CN" sz="4000" dirty="0">
                <a:latin typeface="Times New Roman" charset="0"/>
                <a:ea typeface="Times New Roman" charset="0"/>
                <a:cs typeface="Times New Roman" charset="0"/>
              </a:rPr>
              <a:t>Read and draw a mind map of Chapter 1-4.</a:t>
            </a:r>
          </a:p>
        </p:txBody>
      </p:sp>
      <p:sp>
        <p:nvSpPr>
          <p:cNvPr id="5" name="标题 1">
            <a:extLst>
              <a:ext uri="{FF2B5EF4-FFF2-40B4-BE49-F238E27FC236}">
                <a16:creationId xmlns="" xmlns:a16="http://schemas.microsoft.com/office/drawing/2014/main" id="{213E623F-AEBB-AF46-8604-346627F68946}"/>
              </a:ext>
            </a:extLst>
          </p:cNvPr>
          <p:cNvSpPr txBox="1">
            <a:spLocks/>
          </p:cNvSpPr>
          <p:nvPr/>
        </p:nvSpPr>
        <p:spPr>
          <a:xfrm>
            <a:off x="1054665" y="3993979"/>
            <a:ext cx="10752324" cy="2040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2A9CA2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Share with other groups.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One thing you can learn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One thing to make it better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69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>
            <a:extLst>
              <a:ext uri="{FF2B5EF4-FFF2-40B4-BE49-F238E27FC236}">
                <a16:creationId xmlns="" xmlns:a16="http://schemas.microsoft.com/office/drawing/2014/main" id="{213E623F-AEBB-AF46-8604-346627F68946}"/>
              </a:ext>
            </a:extLst>
          </p:cNvPr>
          <p:cNvSpPr txBox="1">
            <a:spLocks/>
          </p:cNvSpPr>
          <p:nvPr/>
        </p:nvSpPr>
        <p:spPr>
          <a:xfrm>
            <a:off x="609600" y="610880"/>
            <a:ext cx="11582400" cy="2040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Work in groups and summarize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the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differences.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In the wild …,</a:t>
            </a: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            </a:t>
            </a:r>
            <a:r>
              <a:rPr kumimoji="1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kumimoji="1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but in the park ….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E8CBA485-96CD-6945-A53E-19820D1E1E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237875"/>
            <a:ext cx="4107389" cy="2735179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729CC61E-F114-EC40-A06F-C69727645C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97503"/>
            <a:ext cx="4137511" cy="275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5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="" xmlns:a16="http://schemas.microsoft.com/office/drawing/2014/main" id="{1045AFDF-CBB0-2747-B321-21285A5C5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04" y="2215857"/>
            <a:ext cx="5033348" cy="32705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183FB99-C96F-CA40-A1D3-E0B543D97D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44"/>
          <a:stretch/>
        </p:blipFill>
        <p:spPr>
          <a:xfrm>
            <a:off x="6525833" y="2215856"/>
            <a:ext cx="4983349" cy="32705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7747E0E-D7F0-454D-BB79-9CF315212594}"/>
              </a:ext>
            </a:extLst>
          </p:cNvPr>
          <p:cNvSpPr txBox="1"/>
          <p:nvPr/>
        </p:nvSpPr>
        <p:spPr>
          <a:xfrm>
            <a:off x="472702" y="643723"/>
            <a:ext cx="116044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F0502020204030204"/>
                <a:ea typeface="黑体"/>
                <a:cs typeface="+mn-cs"/>
              </a:rPr>
              <a:t>Why do elephant calves become orphans?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anose="020F0502020204030204"/>
              <a:ea typeface="黑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21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>
            <a:extLst>
              <a:ext uri="{FF2B5EF4-FFF2-40B4-BE49-F238E27FC236}">
                <a16:creationId xmlns="" xmlns:a16="http://schemas.microsoft.com/office/drawing/2014/main" id="{62DEB0AE-4341-E640-9D9A-D2643111B887}"/>
              </a:ext>
            </a:extLst>
          </p:cNvPr>
          <p:cNvSpPr txBox="1">
            <a:spLocks/>
          </p:cNvSpPr>
          <p:nvPr/>
        </p:nvSpPr>
        <p:spPr>
          <a:xfrm>
            <a:off x="448198" y="4569737"/>
            <a:ext cx="7928394" cy="22096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How did </a:t>
            </a:r>
            <a:r>
              <a:rPr kumimoji="0" lang="en-US" altLang="zh-CN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Dika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 feel in the story?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charset="0"/>
                <a:ea typeface="Times New Roman" charset="0"/>
                <a:cs typeface="Times New Roman" charset="0"/>
              </a:rPr>
              <a:t>How do you know that?</a:t>
            </a:r>
            <a:endParaRPr kumimoji="0" lang="zh-CN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463B277E-2A40-EB48-927B-8B3D3C70AB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8" y="912661"/>
            <a:ext cx="3828829" cy="2571868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2595317-322F-5943-97CA-560F3D90D4EA}"/>
              </a:ext>
            </a:extLst>
          </p:cNvPr>
          <p:cNvSpPr txBox="1"/>
          <p:nvPr/>
        </p:nvSpPr>
        <p:spPr>
          <a:xfrm>
            <a:off x="1505298" y="3518939"/>
            <a:ext cx="1050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/>
                <a:cs typeface="Times New Roman" panose="02020603050405020304" pitchFamily="18" charset="0"/>
              </a:rPr>
              <a:t>Dika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/>
              <a:cs typeface="Times New Roman" panose="02020603050405020304" pitchFamily="18" charset="0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BDDE09F9-B232-704D-ABA4-DAA657741B9A}"/>
              </a:ext>
            </a:extLst>
          </p:cNvPr>
          <p:cNvGrpSpPr/>
          <p:nvPr/>
        </p:nvGrpSpPr>
        <p:grpSpPr>
          <a:xfrm>
            <a:off x="8285843" y="0"/>
            <a:ext cx="4025900" cy="7008716"/>
            <a:chOff x="8285843" y="0"/>
            <a:chExt cx="4025900" cy="7008716"/>
          </a:xfrm>
        </p:grpSpPr>
        <p:pic>
          <p:nvPicPr>
            <p:cNvPr id="14" name="图片 13">
              <a:extLst>
                <a:ext uri="{FF2B5EF4-FFF2-40B4-BE49-F238E27FC236}">
                  <a16:creationId xmlns="" xmlns:a16="http://schemas.microsoft.com/office/drawing/2014/main" id="{26848EE8-95D6-4A42-A5A0-2DE1E28668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5843" y="4849716"/>
              <a:ext cx="4025900" cy="2159000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C2212708-A29E-2E48-A3E4-54C44EF177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937"/>
            <a:stretch/>
          </p:blipFill>
          <p:spPr>
            <a:xfrm>
              <a:off x="8285843" y="3328118"/>
              <a:ext cx="3759200" cy="1836237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8DFCE987-0DEF-1B40-9CCD-27BD3D4FAC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47"/>
            <a:stretch/>
          </p:blipFill>
          <p:spPr>
            <a:xfrm>
              <a:off x="8285843" y="1713044"/>
              <a:ext cx="3670300" cy="1836237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7EB9FEBE-0F5E-3348-92E5-8AF8E4CF81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47"/>
            <a:stretch/>
          </p:blipFill>
          <p:spPr>
            <a:xfrm>
              <a:off x="8285843" y="0"/>
              <a:ext cx="3390900" cy="1836237"/>
            </a:xfrm>
            <a:prstGeom prst="rect">
              <a:avLst/>
            </a:prstGeom>
          </p:spPr>
        </p:pic>
      </p:grpSp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43631B65-82D9-6144-B28A-D5D8715184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3799" y="912661"/>
            <a:ext cx="3759200" cy="2586606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978D8EAB-40EC-3B48-A4DB-E90928DF91C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749" y="882051"/>
            <a:ext cx="8285843" cy="269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4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4720931-DDAE-624C-9A1E-0A098C11A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617" y="371756"/>
            <a:ext cx="10827327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kumimoji="1" lang="e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impressed you the most of this book? Why?</a:t>
            </a:r>
            <a:endParaRPr kumimoji="1"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025B41CA-8B94-D645-B539-B1DC243DC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159" y="1934942"/>
            <a:ext cx="3928883" cy="472180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ED891C1-E2CC-CA47-94A3-AB159EAB5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659" y="1934942"/>
            <a:ext cx="4601189" cy="235499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9B443B4-5B0A-DC4D-A911-6B578B9296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1659" y="4289932"/>
            <a:ext cx="4576500" cy="2354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8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74C2AEE-06C4-B943-A4A4-3B6B61BF5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1956"/>
            <a:ext cx="10515600" cy="1325563"/>
          </a:xfrm>
        </p:spPr>
        <p:txBody>
          <a:bodyPr/>
          <a:lstStyle/>
          <a:p>
            <a:r>
              <a:rPr kumimoji="1" lang="en-US" altLang="zh-CN" b="1" dirty="0"/>
              <a:t>Homework</a:t>
            </a:r>
            <a:endParaRPr kumimoji="1" lang="zh-CN" altLang="en-US" b="1" dirty="0"/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A83723A-B22E-E144-B2DB-9772C20A9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82" y="2246243"/>
            <a:ext cx="11794435" cy="4246631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kumimoji="1" lang="en-US" altLang="zh-CN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Summarizer</a:t>
            </a:r>
            <a:r>
              <a:rPr kumimoji="1"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—Summarize the book</a:t>
            </a:r>
          </a:p>
          <a:p>
            <a:pPr lvl="0">
              <a:lnSpc>
                <a:spcPct val="150000"/>
              </a:lnSpc>
            </a:pPr>
            <a:r>
              <a:rPr kumimoji="1" lang="en-US" altLang="zh-CN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Connector</a:t>
            </a:r>
            <a:r>
              <a:rPr kumimoji="1"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—Write down your feelings or make connections</a:t>
            </a:r>
          </a:p>
          <a:p>
            <a:pPr lvl="0">
              <a:lnSpc>
                <a:spcPct val="150000"/>
              </a:lnSpc>
            </a:pPr>
            <a:r>
              <a:rPr kumimoji="1" lang="en-US" altLang="zh-CN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Questioner</a:t>
            </a:r>
            <a:r>
              <a:rPr kumimoji="1"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—Answer questions by teacher and ask questions</a:t>
            </a:r>
          </a:p>
          <a:p>
            <a:pPr lvl="0">
              <a:lnSpc>
                <a:spcPct val="150000"/>
              </a:lnSpc>
            </a:pPr>
            <a:r>
              <a:rPr kumimoji="1" lang="en-US" altLang="zh-CN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Researcher</a:t>
            </a:r>
            <a:r>
              <a:rPr kumimoji="1"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–Search more information about the topic (P19)</a:t>
            </a:r>
          </a:p>
        </p:txBody>
      </p:sp>
    </p:spTree>
    <p:extLst>
      <p:ext uri="{BB962C8B-B14F-4D97-AF65-F5344CB8AC3E}">
        <p14:creationId xmlns:p14="http://schemas.microsoft.com/office/powerpoint/2010/main" val="130954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8">
            <a:extLst>
              <a:ext uri="{FF2B5EF4-FFF2-40B4-BE49-F238E27FC236}">
                <a16:creationId xmlns="" xmlns:a16="http://schemas.microsoft.com/office/drawing/2014/main" id="{31E169B0-79BC-3841-85D2-CC1FFF65B6B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0363200"/>
              <a:gd name="connsiteY0" fmla="*/ 0 h 5513754"/>
              <a:gd name="connsiteX1" fmla="*/ 10363200 w 10363200"/>
              <a:gd name="connsiteY1" fmla="*/ 0 h 5513754"/>
              <a:gd name="connsiteX2" fmla="*/ 10363200 w 10363200"/>
              <a:gd name="connsiteY2" fmla="*/ 5513754 h 5513754"/>
              <a:gd name="connsiteX3" fmla="*/ 0 w 10363200"/>
              <a:gd name="connsiteY3" fmla="*/ 5513754 h 5513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63200" h="5513754">
                <a:moveTo>
                  <a:pt x="0" y="0"/>
                </a:moveTo>
                <a:lnTo>
                  <a:pt x="10363200" y="0"/>
                </a:lnTo>
                <a:lnTo>
                  <a:pt x="10363200" y="5513754"/>
                </a:lnTo>
                <a:lnTo>
                  <a:pt x="0" y="5513754"/>
                </a:lnTo>
                <a:close/>
              </a:path>
            </a:pathLst>
          </a:custGeom>
        </p:spPr>
      </p:pic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7D270EF0-3586-4C4B-BB36-B42AA6799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64718"/>
            <a:ext cx="12192000" cy="3490261"/>
          </a:xfrm>
          <a:prstGeom prst="roundRect">
            <a:avLst>
              <a:gd name="adj" fmla="val 0"/>
            </a:avLst>
          </a:prstGeom>
          <a:solidFill>
            <a:srgbClr val="2A9CA2"/>
          </a:solidFill>
          <a:ln>
            <a:noFill/>
          </a:ln>
        </p:spPr>
        <p:txBody>
          <a:bodyPr anchor="ctr"/>
          <a:lstStyle>
            <a:lvl1pPr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31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318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13731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6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Thank You.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3FA39F5-E429-3C42-A0D4-5598288F55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682" y="2064718"/>
            <a:ext cx="5253318" cy="349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3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FE35DE2-4C51-4136-8394-0334AD86C90C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wQUAAIACAA5japKFQ6tKGQEAAAHEQAAHQAAAHVuaXZlcnNhbC9jb21tb25fbWVzc2FnZXMubG5nrVhtb9s2EP5eoP+BEFBgA7a0HdCiGBIHtMTYRGTJleg42QsERmJsIpSY6cVt9mm/Zj9sv2RHyk7ivkBSEsA2TMr33PHunrujD48/5wptRFlJXRw5bw/eOEgUqc5ksTpyFuzk5w8OqmpeZFzpQhw5hXbQ8ejli0PFi1XDVwK+v3yB0GEuqgqW1cis7tdIZkfOfJy44WyOg4vEDydhMqYTZ+Tq/IYXt8jXK/1H+cMv7z98fvvu/Y+Hr7eSfYDiGfb9fShkkd696QEUsCj0E0AjfhKQc+aMzOcwuXDBfBoQZ7T9Mkx6HpEzZ2Q+O+UWUUQClsQ+9UhC4yQImfWFTxjxnNGFbtCabwSqNdpI8QnVawGRrGUpUKVkZh+kGjaKRnQp88IZpkESkZhF1GU0DJxRrMvy9icLy5t6rUtQV6FMVvxSiczqhJyxz29KUYFqXkNOIXjVawm/1DmXxUGn6ggvaTBJWBj6cUICb7fjjEiRIa/kRs1AlAjHJAKAkleifIRsYrPMiiOs1DCEKZ1MfXgzY8JUrtYK3vVQO+YEYjAXRZcU5AiJILvieBlGnnEaqEIc3fCq+qTLbC8/HgaqC5gGbggp6LIH4Mxg7IAhxhIqR1mKtO4Cm5E4xhOSjMNzSGTgXThEIjwFup0OkbggMVCExF0yAT6jE2wS3lBsl/87fqXcpLO6RTxNQc64byN1U8GOcSmwwDKtOhimJiYfFxA2iv3v0LhFBe/a1UpuBNhRZqLsVASVxSWeyaKPC/pbcoKpT7wE0soLlwmzJc9ozPktKnSNeLbhRSrQpUh5A7l+C88ymdlnJs5W/1+N/BvxeltVXm0LUuCR81dD7dmrYd8wq6nAproW+U3dpdo4bGv+Y6wwOf1dE/oc/XH6Y5cEOKLh80Smknmj2qr75PjcWTY0Rp1GPNFT/aP13JbEbW0dUyhYY6n7SxDopqZ/QANU/aVocAKK5m2JhhpOi6sBOoNwCxBo9FiMM3DVngln4MIB8ksyjimD2WgpLitZd44dlo1tgL4d2hTmPCVqcU/GS3GlYcJRgm/a6QO6kI10Z0AfDDd7rYJR5oPJAQCu2uQBSCVzsD/rgbmYkZ0H2gK/d5KlblRmyavktS3y4NsmF1+PTVelzu2u4tUuedsmc/wUK9rDRa3S+YD2f8e/3vF5QL/HRykmOHKniYsDl5hB33BV9RQCChhX+CxOfDw24sCFnNfpGprplW6KrCdQO6t75AQD2PbMseBluv7vn397YnxhSbuLtru/DgIBYpsqSO7Afg90Lao/u0AYHu/L2UUfqe3dZifX86rDKGThs9wheNtacp3D1kG3XkjybdAwY9idzoAHsU173ZQwug1BmOHoFGqZncKd0YyX11AImdZqEIp1tUnAepj2++tlUytZiCGyT2sl5sCMzhPsefauDeRTMr1ue2YGN4p0e+lWcOnuC+ZOcQB19gs8kcl6IKBtTbsqBERv1/c033zdqe5Wlf3L4vD1g38w/gdQSwMEFAACAAgAOY2qSiRl/wsdAwAANgwAACcAAAB1bml2ZXJzYWwvZmxhc2hfcHVibGlzaGluZ19zZXR0aW5ncy54bWzVVt1u2jAUvucpLE+9LGm7dutQoKoKaFVbQIVp61VlYkOs+ieLbSi92tPswfYkO46Bgtp16Q/SJhQRH5/znV9/cXx0KwWasNxwrep4t7qDEVOJplyN6/jLoL19iJGxRFEitGJ1rDRGR41KnLmh4CbtM2tB1SCAUaaW2TpOrc1qUTSdTqvcZLnf1cJZwDfVRMsoy5lhyrI8ygSZwZ+dZczgOUIJAHikVnOzRqWCUByQLjR1giFOIXLFfVJEtAUxKY6C2pAkN+NcO0VPtNA5ysfDOn53eOx/C50A1eSSKV8T0wChF9saoZT7KIjo8zuGUsbHKYS7t4/RlFObFq+R14+jhygFdkideJQTDTVQdg4vmSWUWBKWwZ9lt9YsBEFEZ4pIngxgB/n867g5uP581Wtdnp92zq4H3e754LQXgihsonWcOFp3FENA2uUJW/qJibUkSSFusBkRYVgcrYoWaiOt1oLzazTUAmpfWMEYySGjHSLZSjf6N1y1QXMXoxEkImZ1fJxzIjDilgieLI2NGxrLbdH19qomAiwYT4Yu+vjefahOkpLcsNWwFjvG1zxpfNVOUDTTDgl+w5DVCPJ3Et5Shlabg0a5loUUxsciIzh4nHA2ZfSoqOkc8E+OrsCFdGAJs5oJZoOH747foSEb6RxwGZnAZIOcm4BffRZwRoy5ByWLGLf656fN1vVpp9n6tuUTJHRCVPJMcGg4k5ndCD6ZIaXtwg7KkRBnWNEUymmxVya36svbYLh0IrT5rZuxAr3BlmzGy3Ma89cISrtNyaQ4iP5wFdBwBDm0JGDCRgJ0wZVjZQETopBWYoZIArRm/LGecO0MSMIBDtDm5REGe8RVsRoDtYHHnLK8FOTO7t77/YMPHw8/1arRrx8/t580mhN+TxDvLjD+yZOUv6T9h2wYR56lHydtm7t/k7OvWv0yZe10y2h1z8poXYaPQm/lg1AqBCCRcTgUQCOCS24ZfcuReEFbX/UtDjOxmbZuMOfXjPJ/k3JYLa91a/e4OHr0oul3JFdcQiE8hS1vp42D/R24GT66VakA2vpdv1H5DVBLAwQUAAIACAA5japKicSvuLICAABVCgAAIQAAAHVuaXZlcnNhbC9mbGFzaF9za2luX3NldHRpbmdzLnhtbJVWbW/bIBD+vl8RZd/r7jWdRCO1aSZV6tZqrfod2xcbBYMFOF3+/TjAMU7sxsupUnjuebjjuCMlesvE8sNsRjLJpXoGY5goNCItNmP59TxtjJHiIpPCgDAXQqqK8vny40/3IYljnlPJHaipmg3NoAuzcJ8pkhDj2wJtTJDJqqZi/yALeZHSbFso2Yj8bGrlvgbFmdha5uWPxWo9GoAzbe4NVL2c1ldo0yS1Aq0BU/q+Rjur4jQF3ka6dJ+Jmi7U+6c/ku2YZsbJbj6hjclqWkC/yFc3aON8YXfv38oC7X2Bgb/GUr98RhulcroH1d/87ivaqELWTf0/PVIrWWBB+5r3L/Gg4ZLmdvwwq0u0swI8EAY6ewuhPO6sdxEpfI3nnuC4KsmfsK5HDwJeesphuaFcA0napXfqUr49NsYOyIEQQx3pyWb9RBsNS6OawOqwjvcH3pjII1IAOsar5E0FK59wROzjHX+1unVvRZzfAYsSVLALYJRhB3bM37auJ8wI7JjPnOXwKPj+hH7s8Zr2jm9puM2o/F7bq771gqB22darXbVejPSAk6uj0AFoOZXMYakxnRdWAd4aSRzmU0pOciKC7lhBDZPiF/LSvTuMJsmRI7TacGMRwwyHoX5zOdpXOr4vt57Qjv5XoTucX8+MfcSv59QYmpWV/VXS81nQ2SmxhZknwwp8Ji0d1L3YyEjjYo+JKqq2oF6k5FPDCGlAT91e+tEao5MkqgFJhqtMwiZD5RdNlYJa21tj0LZNH/O8khUlt3/mlcEb5H3BiNMrTWm3E5QdujICQgsAVVnZ9qxfeE/VcMM47KCd/AhwBx47GdG2R8fa7cY8wMbEDReQSR0ZHoquU2Je3zEgeLV5DSu8Z0LXG5pqd7Te4J97ltvXDJsvJnkgNFNva+s/LaIF8d/Jf1BLAwQUAAIACAA5japKRnag/PICAABHCwAAJgAAAHVuaXZlcnNhbC9odG1sX3B1Ymxpc2hpbmdfc2V0dGluZ3MueG1szVbdTtswFL7vU1ieuKQBxjZWpUWIgkBjtKKdNq7Qaew2Fo6d2U5LudrT7MH2JDuO29IK1gVEp6mKGh+f850/ny+OD+8yScbcWKFVk+7WdyjhKtFMqFGTfumfbh9QYh0oBlIr3qRKU3LYqsV5MZDCpj3uHKpagjDKNnLXpKlzeSOKJpNJXdjc+F0tC4f4tp7oLMoNt1w5bqJcwhT/3DTnls4QKgDgk2k1M2vVaoTEAemzZoXkRDCMXAmfFMgzl0kaBa0BJLcjowvFjrXUhpjRoEnfHBz531wnILVFxpUviW2h0ItdAxgTPgiQPXHPScrFKMVo9/YpmQjm0vI18vpx9BilxA6Zg0c51lgC5WbwGXfAwEFYBn+O3zk7FwQRmyrIRNLHHeLTb9J2/+bsuntydXF++emm3+lc9M+7IYjSJlrFiaNVRzEGpAuT8IWfGJyDJMW40WYI0vI4WhbN1YZarQTn12SgJZa+tKJkiJHKaZMeGQGSEuFAimSx68CMuDsVEnPwtrv1oXL0ATDkm6RgLF92NN+xvopJ66suJCNTXRApbjlxmmBGRYZvKSfL5SZDo7NSKsE6YqVgnIwFn3B2WFZpBvgnR9foIivQEg9fLrkLHr4X4p4M+FAbxOUwxqOKcmEDfv1ZwDlY+wAK8xi3ehfn7ZOb88v2ybctnyCwMajkmeDYQp7lbiP4MCVKu7kdliOBwvKyKUywcq9KbvWXt8GKrJChza/djCXoDbZkM16e05i/RlDZbQrjchD9cJXQOIICWxIwcSPBcReq4FUBE1BEKzklkCBRWT/WY6ELi5IwwAHavjzCYE+EKlcj/HKgR8O4qQS5s7v3dv/d+w8HHxv16NePn9trjWYU3pXg3QUOP15L4gsif8yGceS582kadqb4Vyx8fdKrUqjLThWtzqcqWleB5rtLFF8pBKSFUTjmSAxSZMJx9ppNfkGj1n8vQxtfqVEbzGLtcft/kwirxfVo5T4UR09e2GooX738tmq/AVBLAwQUAAIACAA5japKRfj+kpgBAAAfBgAAHwAAAHVuaXZlcnNhbC9odG1sX3NraW5fc2V0dGluZ3MuanONlE1vwjAMhu/8iiq7Toh9dtsNDSZN4jBp3KYd0mJKRZpUSdrRIf776vDRJk0H8YW+PH0du7K3g6A+JCbBS7A1v83zh/1sNEBNywKubZ316BnqRLF0AfM0A5ZyIA5SHl89ybuG8BkTbkyj6hNtVcuPCPxnSZlq47nHQno05dFKn+GPB9z4wF+rtENZ+5JafY4KrQUfxoJr4HrIhcyoYcjVmzntCh1YlCDPoEsag2UamtNHNo4PIUabi0WWU17NRCKGEY3XiRQFX/TlX1U5yPqLr/fA6Dl8nVp2LFX6XUPmJp4+YfSTuQSl4JD3cYrhhRmNgLV8R+b8g1rG3YIcukxVqo/0+AajTec0gU6XnsYYNsZrr043Q4wup2Gj98TdLYZFMFqB7FhN7jEsUORFfsEHzKVIsCMdtNvzE8oEXaQ8OaQeYXg5vCza9nWvKdRcf0KsERLOCK08E5n1bY4Lxl57B1c5WWe+mWc+kfvE/mXlis0Wsu6j3UWCz18BoVrTeJXV+6FejnUjqFyDnAvB6gK+z13VzTXY/QFQSwMEFAACAAgAOY2qSj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OY2qSgzStqxuAAAAbgAAABwAAAB1bml2ZXJzYWwvbG9jYWxfc2V0dGluZ3MueG1ss7GvyM1RKEstKs7Mz7NVMtQzUFJIzUvOT8nMS7dVCg1x07VQUiguScxLSczJz0u1VcrLV1Kwt+OyyclPTswJTi0pASosVijISaxMLQpJzQUySlL9EnOBKp+2rnjZvEJBV+HJ/nXPpuxU0rfjAg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OY2qS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A5japK0TugVX0BAABlFwAAFwAAAHVuaXZlcnNhbC91bml2ZXJzYWwucG5n6wzwc+flkuJiYGDg9fRwCWJgYOlhYGDO52ADiuxXdOQFUozFQe5ODOvOybwEcljSHX0dGRg29nP/SWQF8jkLPCKLGRj4DoMw4/H8FSkMDGK/PF0cQyri3t42XLU6QMIt8Ln9PhOzMKUlnEsEg37e43xyb/dBwSNfD67695jFzEK2ftv73xvXvd6oc/r22zJmoJkPuGt/nc9wXMz5966/wa1tb78kAwUZ9t3PcJ6/t/ni448WtRxA/oHSHrcvfG7rr7/+wgiSv24cddHkX7C1NROQU2C7WNT3s818OZDUjnkXu5ZtZgYrUpUAiQg0CYJ4iqOcUc4oZ5QzyhnljHJGOaOcUc4oZ5QzyhnljHJGOaOcUc4oZ5QzyhkWHMOzn2uqQIwHVW7as66V2trCx4p/70MaK378f1uudS0DdJDZ5BufW/L333+/KIJE7udvWXi+runijc8/baalWv4FDUU3vDeOupDhtN+6rz4+aMUn1e8MSSClnq5+LuucEpoAUEsDBBQAAgAIADmNqkohgr+ESgAAAGsAAAAbAAAAdW5pdmVyc2FsL3VuaXZlcnNhbC5wbmcueG1ss7GvyM1RKEstKs7Mz7NVMtQzULK34+WyKShKLctMLVeoAIoBBSFASaESyDVCcMszU0oyQCpMDBCCGamZ6RkltkoWpqZwQX2gmQBQSwECAAAUAAIACABDlFdHDcAxHsABAADaAwAADwAAAAAAAAABAAAAAAAAAAAAbm9uZS9wbGF5ZXIueG1sUEsBAgAAFAACAAgAOY2qShUOrShkBAAABxEAAB0AAAAAAAAAAQAAAAAA7QEAAHVuaXZlcnNhbC9jb21tb25fbWVzc2FnZXMubG5nUEsBAgAAFAACAAgAOY2qSiRl/wsdAwAANgwAACcAAAAAAAAAAQAAAAAAjAYAAHVuaXZlcnNhbC9mbGFzaF9wdWJsaXNoaW5nX3NldHRpbmdzLnhtbFBLAQIAABQAAgAIADmNqkqJxK+4sgIAAFUKAAAhAAAAAAAAAAEAAAAAAO4JAAB1bml2ZXJzYWwvZmxhc2hfc2tpbl9zZXR0aW5ncy54bWxQSwECAAAUAAIACAA5japKRnag/PICAABHCwAAJgAAAAAAAAABAAAAAADfDAAAdW5pdmVyc2FsL2h0bWxfcHVibGlzaGluZ19zZXR0aW5ncy54bWxQSwECAAAUAAIACAA5japKRfj+kpgBAAAfBgAAHwAAAAAAAAABAAAAAAAVEAAAdW5pdmVyc2FsL2h0bWxfc2tpbl9zZXR0aW5ncy5qc1BLAQIAABQAAgAIADmNqko9PC/RwQAAAOUBAAAaAAAAAAAAAAEAAAAAAOoRAAB1bml2ZXJzYWwvaTE4bl9wcmVzZXRzLnhtbFBLAQIAABQAAgAIADmNqkoM0rasbgAAAG4AAAAcAAAAAAAAAAEAAAAAAOMSAAB1bml2ZXJzYWwvbG9jYWxfc2V0dGluZ3MueG1sUEsBAgAAFAACAAgARJRXRyO0Tvv7AgAAsAgAABQAAAAAAAAAAQAAAAAAixMAAHVuaXZlcnNhbC9wbGF5ZXIueG1sUEsBAgAAFAACAAgAOY2qSjXb2a1oAQAA8wIAACkAAAAAAAAAAQAAAAAAuBYAAHVuaXZlcnNhbC9za2luX2N1c3RvbWl6YXRpb25fc2V0dGluZ3MueG1sUEsBAgAAFAACAAgAOY2qStE7oFV9AQAAZRcAABcAAAAAAAAAAAAAAAAAZxgAAHVuaXZlcnNhbC91bml2ZXJzYWwucG5nUEsBAgAAFAACAAgAOY2qSiGCv4RKAAAAawAAABsAAAAAAAAAAQAAAAAAGRoAAHVuaXZlcnNhbC91bml2ZXJzYWwucG5nLnhtbFBLBQYAAAAADAAMAIYDAACcGgAAAAA="/>
  <p:tag name="ISPRING_PRESENTATION_TITLE" val="简约小清新通用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A889E"/>
      </a:accent1>
      <a:accent2>
        <a:srgbClr val="00A8A7"/>
      </a:accent2>
      <a:accent3>
        <a:srgbClr val="5A6C90"/>
      </a:accent3>
      <a:accent4>
        <a:srgbClr val="8595A4"/>
      </a:accent4>
      <a:accent5>
        <a:srgbClr val="A5A5A5"/>
      </a:accent5>
      <a:accent6>
        <a:srgbClr val="44546A"/>
      </a:accent6>
      <a:hlink>
        <a:srgbClr val="5A889E"/>
      </a:hlink>
      <a:folHlink>
        <a:srgbClr val="BFBFBF"/>
      </a:folHlink>
    </a:clrScheme>
    <a:fontScheme name="temp">
      <a:majorFont>
        <a:latin typeface="Arial" panose="020F0302020204030204"/>
        <a:ea typeface="黑体"/>
        <a:cs typeface=""/>
      </a:majorFont>
      <a:minorFont>
        <a:latin typeface="Arial" panose="020F0502020204030204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4252</TotalTime>
  <Words>719</Words>
  <Application>Microsoft Office PowerPoint</Application>
  <PresentationFormat>宽屏</PresentationFormat>
  <Paragraphs>115</Paragraphs>
  <Slides>13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等线</vt:lpstr>
      <vt:lpstr>黑体</vt:lpstr>
      <vt:lpstr>微软雅黑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Read the book.</vt:lpstr>
      <vt:lpstr>Different living environments for elephant calves</vt:lpstr>
      <vt:lpstr>Read and Draw.</vt:lpstr>
      <vt:lpstr>PowerPoint 演示文稿</vt:lpstr>
      <vt:lpstr>PowerPoint 演示文稿</vt:lpstr>
      <vt:lpstr>PowerPoint 演示文稿</vt:lpstr>
      <vt:lpstr>What impressed you the most of this book? Why?</vt:lpstr>
      <vt:lpstr>Homework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简约小清新通用模板</dc:title>
  <dc:creator>奈森设计</dc:creator>
  <cp:lastModifiedBy>Windows 用户</cp:lastModifiedBy>
  <cp:revision>261</cp:revision>
  <dcterms:created xsi:type="dcterms:W3CDTF">2017-05-09T13:44:11Z</dcterms:created>
  <dcterms:modified xsi:type="dcterms:W3CDTF">2019-08-05T08:28:10Z</dcterms:modified>
</cp:coreProperties>
</file>