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10F3D-6588-49A4-856F-F7AE98C495E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C5220-FFCE-41A2-8E5D-19AAA7D8D4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552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052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269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144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135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362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679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1131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77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138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233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2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85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046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0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04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326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436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78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279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533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38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B7CB3-EB91-4131-9886-EF615D687BEC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2B19F-3FCC-49DF-AAB5-CC5C5D21CF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730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g"/><Relationship Id="rId7" Type="http://schemas.openxmlformats.org/officeDocument/2006/relationships/image" Target="../media/image25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G"/><Relationship Id="rId4" Type="http://schemas.openxmlformats.org/officeDocument/2006/relationships/image" Target="../media/image22.jpeg"/><Relationship Id="rId9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heldrickwildlifetrust.org/" TargetMode="External"/><Relationship Id="rId4" Type="http://schemas.openxmlformats.org/officeDocument/2006/relationships/hyperlink" Target="https://www.discoverwildlife.com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8">
            <a:extLst>
              <a:ext uri="{FF2B5EF4-FFF2-40B4-BE49-F238E27FC236}">
                <a16:creationId xmlns="" xmlns:a16="http://schemas.microsoft.com/office/drawing/2014/main" id="{31E169B0-79BC-3841-85D2-CC1FFF65B6B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0363200"/>
              <a:gd name="connsiteY0" fmla="*/ 0 h 5513754"/>
              <a:gd name="connsiteX1" fmla="*/ 10363200 w 10363200"/>
              <a:gd name="connsiteY1" fmla="*/ 0 h 5513754"/>
              <a:gd name="connsiteX2" fmla="*/ 10363200 w 10363200"/>
              <a:gd name="connsiteY2" fmla="*/ 5513754 h 5513754"/>
              <a:gd name="connsiteX3" fmla="*/ 0 w 10363200"/>
              <a:gd name="connsiteY3" fmla="*/ 5513754 h 5513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0" h="5513754">
                <a:moveTo>
                  <a:pt x="0" y="0"/>
                </a:moveTo>
                <a:lnTo>
                  <a:pt x="10363200" y="0"/>
                </a:lnTo>
                <a:lnTo>
                  <a:pt x="10363200" y="5513754"/>
                </a:lnTo>
                <a:lnTo>
                  <a:pt x="0" y="5513754"/>
                </a:lnTo>
                <a:close/>
              </a:path>
            </a:pathLst>
          </a:custGeom>
        </p:spPr>
      </p:pic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7D270EF0-3586-4C4B-BB36-B42AA6799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64718"/>
            <a:ext cx="12192000" cy="3490261"/>
          </a:xfrm>
          <a:prstGeom prst="roundRect">
            <a:avLst>
              <a:gd name="adj" fmla="val 0"/>
            </a:avLst>
          </a:prstGeom>
          <a:solidFill>
            <a:srgbClr val="2A9CA2"/>
          </a:solidFill>
          <a:ln>
            <a:noFill/>
          </a:ln>
        </p:spPr>
        <p:txBody>
          <a:bodyPr anchor="ctr"/>
          <a:lstStyle>
            <a:lvl1pPr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Orphan</a:t>
            </a:r>
            <a:r>
              <a:rPr kumimoji="0" lang="zh-CN" alt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kumimoji="0" lang="en-US" altLang="zh-CN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Elephants</a:t>
            </a:r>
          </a:p>
          <a:p>
            <a:pPr marL="0" marR="0" lvl="0" indent="0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noProof="0" smtClean="0">
                <a:solidFill>
                  <a:srgbClr val="FFFF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                                                   第二</a:t>
            </a:r>
            <a:r>
              <a:rPr lang="zh-CN" altLang="en-US" sz="2800" b="1" noProof="0" dirty="0">
                <a:solidFill>
                  <a:srgbClr val="FFFF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课时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4FB0C0D-D1A2-9F4D-815A-9DD8072B936A}"/>
              </a:ext>
            </a:extLst>
          </p:cNvPr>
          <p:cNvSpPr txBox="1"/>
          <p:nvPr/>
        </p:nvSpPr>
        <p:spPr>
          <a:xfrm>
            <a:off x="2373669" y="5093314"/>
            <a:ext cx="4578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人大附中通州校区 乔璐洁 </a:t>
            </a:r>
            <a:r>
              <a:rPr kumimoji="1"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Jessica</a:t>
            </a:r>
            <a:endParaRPr kumimoji="1" lang="zh-CN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A647275-2666-514D-BAB7-F633FAD31D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166" y="2064717"/>
            <a:ext cx="5239834" cy="349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58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="" xmlns:a16="http://schemas.microsoft.com/office/drawing/2014/main" id="{6C26E6CD-F0A9-EF4A-ADEE-A45C9B5EC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2243" y="0"/>
            <a:ext cx="6067513" cy="1143000"/>
          </a:xfrm>
        </p:spPr>
        <p:txBody>
          <a:bodyPr>
            <a:normAutofit/>
          </a:bodyPr>
          <a:lstStyle/>
          <a:p>
            <a:pPr algn="just"/>
            <a:r>
              <a:rPr kumimoji="1"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kumimoji="1"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we</a:t>
            </a:r>
            <a:r>
              <a:rPr kumimoji="1"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learned</a:t>
            </a:r>
            <a:r>
              <a:rPr kumimoji="1"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FB1B5E6C-0401-3143-980B-FFAEA44F8B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8" y="2246977"/>
            <a:ext cx="2975745" cy="28739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0917F1F-65D0-A643-ACBC-10127E3149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771" y="2242875"/>
            <a:ext cx="3017129" cy="28780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7B71B74A-0909-714A-9705-3B0D41125F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246" y="1062770"/>
            <a:ext cx="3028578" cy="28780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C21A25CA-B73E-D24A-8998-326F66E735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826" y="3940822"/>
            <a:ext cx="3039749" cy="291717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836471B8-2C98-F642-8A72-E6B9166110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7208" y="1062770"/>
            <a:ext cx="2908116" cy="27682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27021FB-E823-E748-83C1-BCF7FCB258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032" y="4015243"/>
            <a:ext cx="2890469" cy="27683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899769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9120" y="1739965"/>
            <a:ext cx="4530581" cy="550607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endParaRPr kumimoji="1" lang="en-US" altLang="zh-CN" sz="32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kumimoji="1" lang="en-US" altLang="zh-CN" sz="35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Summarizer</a:t>
            </a:r>
          </a:p>
          <a:p>
            <a:pPr marL="0" indent="0">
              <a:buNone/>
            </a:pPr>
            <a:endParaRPr kumimoji="1" lang="en-US" altLang="zh-CN" sz="35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kumimoji="1" lang="en-US" altLang="zh-CN" sz="35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Researcher</a:t>
            </a:r>
          </a:p>
          <a:p>
            <a:pPr marL="0" indent="0">
              <a:buNone/>
            </a:pPr>
            <a:endParaRPr kumimoji="1" lang="en-US" altLang="zh-CN" sz="35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kumimoji="1" lang="en-US" altLang="zh-CN" sz="35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Connector</a:t>
            </a:r>
          </a:p>
          <a:p>
            <a:pPr marL="0" indent="0">
              <a:buNone/>
            </a:pPr>
            <a:endParaRPr kumimoji="1" lang="en-US" altLang="zh-CN" sz="35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kumimoji="1" lang="en-US" altLang="zh-CN" sz="35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Questioner</a:t>
            </a:r>
          </a:p>
        </p:txBody>
      </p:sp>
      <p:sp>
        <p:nvSpPr>
          <p:cNvPr id="8" name="标题 1"/>
          <p:cNvSpPr txBox="1">
            <a:spLocks/>
          </p:cNvSpPr>
          <p:nvPr/>
        </p:nvSpPr>
        <p:spPr>
          <a:xfrm>
            <a:off x="3518811" y="7883"/>
            <a:ext cx="504871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kumimoji="1" lang="en-US" altLang="zh-CN" b="1" dirty="0"/>
              <a:t>Reading Circles</a:t>
            </a:r>
            <a:endParaRPr kumimoji="1" lang="zh-CN" altLang="en-US" b="1" dirty="0"/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711910" y="1159973"/>
            <a:ext cx="10792686" cy="7886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kumimoji="1" lang="en-US" altLang="zh-CN" sz="3600" b="1" dirty="0">
                <a:latin typeface="Arial" panose="020F0302020204030204"/>
              </a:rPr>
              <a:t>Group</a:t>
            </a:r>
            <a:r>
              <a:rPr kumimoji="1" lang="zh-CN" altLang="en-US" sz="3600" b="1" dirty="0">
                <a:latin typeface="Arial" panose="020F0302020204030204"/>
              </a:rPr>
              <a:t> </a:t>
            </a:r>
            <a:r>
              <a:rPr kumimoji="1" lang="en-US" altLang="zh-CN" sz="3600" b="1" dirty="0">
                <a:latin typeface="Arial" panose="020F0302020204030204"/>
              </a:rPr>
              <a:t>Discussion—</a:t>
            </a:r>
            <a:r>
              <a:rPr kumimoji="1" lang="en-US" altLang="zh-CN" sz="3600" b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Make your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kumimoji="1" lang="en-US" altLang="zh-CN" sz="3600" b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task better</a:t>
            </a:r>
            <a:endParaRPr kumimoji="1" lang="zh-CN" altLang="en-US" sz="3600" b="1" dirty="0"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5" name="内容占位符 2">
            <a:extLst>
              <a:ext uri="{FF2B5EF4-FFF2-40B4-BE49-F238E27FC236}">
                <a16:creationId xmlns="" xmlns:a16="http://schemas.microsoft.com/office/drawing/2014/main" id="{4B72DD16-6070-0549-91C4-CB4DBC79CFA7}"/>
              </a:ext>
            </a:extLst>
          </p:cNvPr>
          <p:cNvSpPr txBox="1">
            <a:spLocks/>
          </p:cNvSpPr>
          <p:nvPr/>
        </p:nvSpPr>
        <p:spPr>
          <a:xfrm>
            <a:off x="3240289" y="2338739"/>
            <a:ext cx="8186526" cy="843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Complete + Correct + Coherent</a:t>
            </a:r>
          </a:p>
        </p:txBody>
      </p:sp>
      <p:sp>
        <p:nvSpPr>
          <p:cNvPr id="16" name="内容占位符 2">
            <a:extLst>
              <a:ext uri="{FF2B5EF4-FFF2-40B4-BE49-F238E27FC236}">
                <a16:creationId xmlns="" xmlns:a16="http://schemas.microsoft.com/office/drawing/2014/main" id="{B75CDB2B-EFAA-CC40-A5AE-D5F330A68B8F}"/>
              </a:ext>
            </a:extLst>
          </p:cNvPr>
          <p:cNvSpPr txBox="1">
            <a:spLocks/>
          </p:cNvSpPr>
          <p:nvPr/>
        </p:nvSpPr>
        <p:spPr>
          <a:xfrm>
            <a:off x="3240289" y="3507982"/>
            <a:ext cx="9264307" cy="843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interesting/important facts;</a:t>
            </a:r>
            <a:r>
              <a:rPr kumimoji="1" lang="en-US" altLang="zh-CN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use </a:t>
            </a:r>
            <a:r>
              <a:rPr kumimoji="1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your own words</a:t>
            </a:r>
          </a:p>
        </p:txBody>
      </p:sp>
      <p:sp>
        <p:nvSpPr>
          <p:cNvPr id="17" name="内容占位符 2">
            <a:extLst>
              <a:ext uri="{FF2B5EF4-FFF2-40B4-BE49-F238E27FC236}">
                <a16:creationId xmlns="" xmlns:a16="http://schemas.microsoft.com/office/drawing/2014/main" id="{4895B628-D40F-2E4E-BDDC-A16089D869FE}"/>
              </a:ext>
            </a:extLst>
          </p:cNvPr>
          <p:cNvSpPr txBox="1">
            <a:spLocks/>
          </p:cNvSpPr>
          <p:nvPr/>
        </p:nvSpPr>
        <p:spPr>
          <a:xfrm>
            <a:off x="3240289" y="5989180"/>
            <a:ext cx="9275220" cy="61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en-US" altLang="zh-CN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imagination; critical; talk about the answers</a:t>
            </a:r>
            <a:endParaRPr kumimoji="1" lang="en-US" altLang="zh-C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8" name="内容占位符 2">
            <a:extLst>
              <a:ext uri="{FF2B5EF4-FFF2-40B4-BE49-F238E27FC236}">
                <a16:creationId xmlns="" xmlns:a16="http://schemas.microsoft.com/office/drawing/2014/main" id="{B4B57D7E-A2FB-8A4B-A25B-DE43EA2BB5D5}"/>
              </a:ext>
            </a:extLst>
          </p:cNvPr>
          <p:cNvSpPr txBox="1">
            <a:spLocks/>
          </p:cNvSpPr>
          <p:nvPr/>
        </p:nvSpPr>
        <p:spPr>
          <a:xfrm>
            <a:off x="3240289" y="4780923"/>
            <a:ext cx="9052272" cy="8181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en-US" altLang="zh-CN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add new feelings/comments…</a:t>
            </a:r>
            <a:endParaRPr kumimoji="1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85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repeatCount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C5B6E6B-B443-1D4C-82AC-CA8DEA2BA515}"/>
              </a:ext>
            </a:extLst>
          </p:cNvPr>
          <p:cNvSpPr/>
          <p:nvPr/>
        </p:nvSpPr>
        <p:spPr>
          <a:xfrm>
            <a:off x="719046" y="1473094"/>
            <a:ext cx="34163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A9CA2"/>
                </a:solidFill>
              </a:rPr>
              <a:t>Summarizer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A706879C-C2FF-0045-A2CF-7FC6E155C28B}"/>
              </a:ext>
            </a:extLst>
          </p:cNvPr>
          <p:cNvSpPr/>
          <p:nvPr/>
        </p:nvSpPr>
        <p:spPr>
          <a:xfrm>
            <a:off x="7352405" y="1473093"/>
            <a:ext cx="32608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A9CA2"/>
                </a:solidFill>
              </a:rPr>
              <a:t>Researcher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C813EA0-01A5-AD4C-8F4D-6B5DC253069A}"/>
              </a:ext>
            </a:extLst>
          </p:cNvPr>
          <p:cNvSpPr/>
          <p:nvPr/>
        </p:nvSpPr>
        <p:spPr>
          <a:xfrm>
            <a:off x="7254479" y="5228454"/>
            <a:ext cx="31646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A9CA2"/>
                </a:solidFill>
              </a:rPr>
              <a:t>Questioner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F5B4236-4C8E-D94E-A97A-649EF075F00D}"/>
              </a:ext>
            </a:extLst>
          </p:cNvPr>
          <p:cNvSpPr/>
          <p:nvPr/>
        </p:nvSpPr>
        <p:spPr>
          <a:xfrm>
            <a:off x="719046" y="5228454"/>
            <a:ext cx="300595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A9CA2"/>
                </a:solidFill>
              </a:rPr>
              <a:t>Connector</a:t>
            </a:r>
          </a:p>
        </p:txBody>
      </p:sp>
      <p:sp>
        <p:nvSpPr>
          <p:cNvPr id="14" name="标题 1">
            <a:extLst>
              <a:ext uri="{FF2B5EF4-FFF2-40B4-BE49-F238E27FC236}">
                <a16:creationId xmlns="" xmlns:a16="http://schemas.microsoft.com/office/drawing/2014/main" id="{F47D791F-3740-5642-AC3E-6E3232C00AD6}"/>
              </a:ext>
            </a:extLst>
          </p:cNvPr>
          <p:cNvSpPr txBox="1">
            <a:spLocks/>
          </p:cNvSpPr>
          <p:nvPr/>
        </p:nvSpPr>
        <p:spPr>
          <a:xfrm>
            <a:off x="3354369" y="119724"/>
            <a:ext cx="481053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b="1" dirty="0"/>
              <a:t>Check</a:t>
            </a:r>
            <a:endParaRPr kumimoji="1" lang="zh-CN" altLang="en-US" b="1" dirty="0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AAB6B17-4F96-E941-BD51-35D86E8E1F52}"/>
              </a:ext>
            </a:extLst>
          </p:cNvPr>
          <p:cNvGrpSpPr/>
          <p:nvPr/>
        </p:nvGrpSpPr>
        <p:grpSpPr>
          <a:xfrm>
            <a:off x="763626" y="2515444"/>
            <a:ext cx="10947796" cy="2364455"/>
            <a:chOff x="763626" y="2515444"/>
            <a:chExt cx="10947796" cy="2364455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B4CD690E-12E9-E349-9C62-EAAF471A05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8701" y="3432716"/>
              <a:ext cx="1833331" cy="137499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6" name="内容占位符 3">
              <a:extLst>
                <a:ext uri="{FF2B5EF4-FFF2-40B4-BE49-F238E27FC236}">
                  <a16:creationId xmlns="" xmlns:a16="http://schemas.microsoft.com/office/drawing/2014/main" id="{B80814FD-A845-2E47-AD17-1009D66560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626" y="2515444"/>
              <a:ext cx="2403992" cy="141568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CBF6B7E-FC0D-6E4A-88F3-F38AF676B9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44"/>
            <a:stretch/>
          </p:blipFill>
          <p:spPr>
            <a:xfrm>
              <a:off x="5103115" y="3436161"/>
              <a:ext cx="2089845" cy="13715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3866E541-EDBC-8848-8126-E0970D93C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244043" y="2572629"/>
              <a:ext cx="2208148" cy="150440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CA2CF8F1-CAE9-0C43-9848-E2823C79EC7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03274" y="3360531"/>
              <a:ext cx="2208148" cy="15193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55281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C5B6E6B-B443-1D4C-82AC-CA8DEA2BA515}"/>
              </a:ext>
            </a:extLst>
          </p:cNvPr>
          <p:cNvSpPr/>
          <p:nvPr/>
        </p:nvSpPr>
        <p:spPr>
          <a:xfrm>
            <a:off x="229227" y="1535837"/>
            <a:ext cx="11733547" cy="53221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do the keepers help the orphan elephants? Are they volunteers? Or organizations? (From Flower)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think the elephants who live in the wild are happier than those who live in the park? Why? (From </a:t>
            </a:r>
            <a:r>
              <a:rPr lang="en-US" altLang="zh-CN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Sweely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Were the orphan elephants scared of keepers at first? How did the keepers make them relaxed?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altLang="zh-CN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Velika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en-US" altLang="zh-CN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C813EA0-01A5-AD4C-8F4D-6B5DC253069A}"/>
              </a:ext>
            </a:extLst>
          </p:cNvPr>
          <p:cNvSpPr/>
          <p:nvPr/>
        </p:nvSpPr>
        <p:spPr>
          <a:xfrm>
            <a:off x="493103" y="362783"/>
            <a:ext cx="29450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A9CA2"/>
                </a:solidFill>
              </a:rPr>
              <a:t>Questions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3866E541-EDBC-8848-8126-E0970D93C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2905" y="0"/>
            <a:ext cx="2349868" cy="16009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705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C5B6E6B-B443-1D4C-82AC-CA8DEA2BA515}"/>
              </a:ext>
            </a:extLst>
          </p:cNvPr>
          <p:cNvSpPr/>
          <p:nvPr/>
        </p:nvSpPr>
        <p:spPr>
          <a:xfrm>
            <a:off x="446551" y="1570384"/>
            <a:ext cx="11246122" cy="49787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do keepers put a blanket on the orphan elephant’s trunk? (From Tony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钱浩燃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do you think elephants don’t forget where they were cared for? (</a:t>
            </a:r>
            <a:r>
              <a:rPr lang="en-US" altLang="zh-CN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Sweely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C813EA0-01A5-AD4C-8F4D-6B5DC253069A}"/>
              </a:ext>
            </a:extLst>
          </p:cNvPr>
          <p:cNvSpPr/>
          <p:nvPr/>
        </p:nvSpPr>
        <p:spPr>
          <a:xfrm>
            <a:off x="525517" y="304493"/>
            <a:ext cx="29450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A9CA2"/>
                </a:solidFill>
              </a:rPr>
              <a:t>Questions</a:t>
            </a:r>
          </a:p>
        </p:txBody>
      </p:sp>
      <p:pic>
        <p:nvPicPr>
          <p:cNvPr id="16" name="内容占位符 3">
            <a:extLst>
              <a:ext uri="{FF2B5EF4-FFF2-40B4-BE49-F238E27FC236}">
                <a16:creationId xmlns="" xmlns:a16="http://schemas.microsoft.com/office/drawing/2014/main" id="{B80814FD-A845-2E47-AD17-1009D66560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297" y="135718"/>
            <a:ext cx="2304975" cy="1515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3866E541-EDBC-8848-8126-E0970D93C0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9593" y="134760"/>
            <a:ext cx="2253080" cy="15350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369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78F02B83-4AD7-3D41-88D7-32858528BD06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05748"/>
          </a:xfrm>
        </p:grpSpPr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B0E5FF83-2E29-2E4A-8E32-2AE37BA050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107767" cy="6805748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572C0BBF-7360-944D-860B-2A7B519860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9730" y="0"/>
              <a:ext cx="6102270" cy="6805748"/>
            </a:xfrm>
            <a:prstGeom prst="rect">
              <a:avLst/>
            </a:prstGeom>
          </p:spPr>
        </p:pic>
      </p:grp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D138558E-5787-B74A-9DA2-43B3AEF366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8" y="-1"/>
            <a:ext cx="10462804" cy="6844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062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51D444FF-EB0F-F945-97C3-8D850C934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1831" y="6470144"/>
            <a:ext cx="574327" cy="317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172572B-5132-6149-959C-BDA396FD9128}"/>
              </a:ext>
            </a:extLst>
          </p:cNvPr>
          <p:cNvSpPr txBox="1"/>
          <p:nvPr/>
        </p:nvSpPr>
        <p:spPr>
          <a:xfrm>
            <a:off x="1307156" y="5865211"/>
            <a:ext cx="95776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>
                <a:solidFill>
                  <a:srgbClr val="0070C0"/>
                </a:solidFill>
              </a:rPr>
              <a:t>#Wild For Life# </a:t>
            </a:r>
            <a:r>
              <a:rPr kumimoji="1" lang="zh-CN" altLang="en-US" sz="4800" b="1" dirty="0">
                <a:solidFill>
                  <a:srgbClr val="0070C0"/>
                </a:solidFill>
              </a:rPr>
              <a:t>      </a:t>
            </a:r>
            <a:r>
              <a:rPr kumimoji="1" lang="en-US" altLang="zh-CN" sz="4800" b="1" dirty="0">
                <a:solidFill>
                  <a:srgbClr val="0070C0"/>
                </a:solidFill>
              </a:rPr>
              <a:t>#</a:t>
            </a:r>
            <a:r>
              <a:rPr kumimoji="1" lang="zh-CN" altLang="en-US" sz="4800" b="1" dirty="0">
                <a:solidFill>
                  <a:srgbClr val="0070C0"/>
                </a:solidFill>
              </a:rPr>
              <a:t>为生命呐喊</a:t>
            </a:r>
            <a:r>
              <a:rPr kumimoji="1" lang="en-US" altLang="zh-CN" sz="4800" b="1" dirty="0">
                <a:solidFill>
                  <a:srgbClr val="0070C0"/>
                </a:solidFill>
              </a:rPr>
              <a:t>#</a:t>
            </a:r>
            <a:endParaRPr kumimoji="1" lang="zh-CN" altLang="en-US" sz="4800" b="1" dirty="0">
              <a:solidFill>
                <a:srgbClr val="0070C0"/>
              </a:solidFill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3FE0CC07-BE00-D242-A5C3-4120E9CBB2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30" y="0"/>
            <a:ext cx="1220993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9E61FD6-AC4A-374F-AF24-5A15871A1C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6" r="15142"/>
          <a:stretch/>
        </p:blipFill>
        <p:spPr>
          <a:xfrm>
            <a:off x="-51276" y="0"/>
            <a:ext cx="12243275" cy="687011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9690B68D-93B2-4240-B2B9-C7679B37E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275" y="0"/>
            <a:ext cx="6520815" cy="515049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56C468FF-91D6-C54B-9527-BCFA659B96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068" y="740512"/>
            <a:ext cx="3050141" cy="425841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36466DAF-B30E-D243-B309-00A12BFC99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84" y="722260"/>
            <a:ext cx="3346953" cy="42766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E6D4152-1B55-D04B-80F4-BE65CC023C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031" y="841318"/>
            <a:ext cx="3297091" cy="42766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7A484DBD-CD2D-EC40-B5AB-9C01E75A86B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839" y="804812"/>
            <a:ext cx="3899864" cy="42766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8EFE503B-0BC2-C945-A345-348BFCEC238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1018" y="804812"/>
            <a:ext cx="4650134" cy="43131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2120C5F-9CC7-4B40-95D7-1818091660A8}"/>
              </a:ext>
            </a:extLst>
          </p:cNvPr>
          <p:cNvGrpSpPr/>
          <p:nvPr/>
        </p:nvGrpSpPr>
        <p:grpSpPr>
          <a:xfrm>
            <a:off x="-102550" y="0"/>
            <a:ext cx="12294550" cy="6926083"/>
            <a:chOff x="0" y="0"/>
            <a:chExt cx="12192000" cy="6858000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B66A021A-0B91-B646-9D67-8CA43DF33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3622" y="0"/>
              <a:ext cx="6178378" cy="6858000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258E1AC1-4C54-404B-9078-3EB92FB275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178378" cy="685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943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 txBox="1">
            <a:spLocks/>
          </p:cNvSpPr>
          <p:nvPr/>
        </p:nvSpPr>
        <p:spPr>
          <a:xfrm>
            <a:off x="441353" y="28575"/>
            <a:ext cx="724138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302020204030204"/>
              <a:ea typeface="黑体"/>
              <a:cs typeface="+mj-cs"/>
            </a:endParaRPr>
          </a:p>
        </p:txBody>
      </p:sp>
      <p:sp>
        <p:nvSpPr>
          <p:cNvPr id="9" name="内容占位符 2">
            <a:extLst>
              <a:ext uri="{FF2B5EF4-FFF2-40B4-BE49-F238E27FC236}">
                <a16:creationId xmlns="" xmlns:a16="http://schemas.microsoft.com/office/drawing/2014/main" id="{50FB1261-6C5E-1845-ABDB-DA30AFA4A95F}"/>
              </a:ext>
            </a:extLst>
          </p:cNvPr>
          <p:cNvSpPr txBox="1">
            <a:spLocks/>
          </p:cNvSpPr>
          <p:nvPr/>
        </p:nvSpPr>
        <p:spPr>
          <a:xfrm>
            <a:off x="0" y="1171574"/>
            <a:ext cx="12106836" cy="20986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endParaRPr kumimoji="1" lang="en-US" altLang="zh-CN" sz="4400" b="1" dirty="0">
              <a:solidFill>
                <a:srgbClr val="00B05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2D0D7D7D-39B0-F44A-93F8-2D8C4E690087}"/>
              </a:ext>
            </a:extLst>
          </p:cNvPr>
          <p:cNvSpPr txBox="1"/>
          <p:nvPr/>
        </p:nvSpPr>
        <p:spPr>
          <a:xfrm>
            <a:off x="1585064" y="217719"/>
            <a:ext cx="4099392" cy="1822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#Wild</a:t>
            </a:r>
            <a:r>
              <a:rPr kumimoji="1" lang="zh-CN" altLang="en-US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kumimoji="1" lang="zh-CN" altLang="en-US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Life# </a:t>
            </a:r>
            <a:r>
              <a:rPr kumimoji="1" lang="zh-CN" altLang="en-US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kumimoji="1" lang="en-US" altLang="zh-CN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r>
              <a:rPr kumimoji="1" lang="zh-CN" altLang="en-US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为生命呐喊</a:t>
            </a:r>
            <a:r>
              <a:rPr kumimoji="1" lang="en-US" altLang="zh-CN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endParaRPr kumimoji="1" lang="zh-CN" altLang="en-US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内容占位符 6">
            <a:extLst>
              <a:ext uri="{FF2B5EF4-FFF2-40B4-BE49-F238E27FC236}">
                <a16:creationId xmlns="" xmlns:a16="http://schemas.microsoft.com/office/drawing/2014/main" id="{AC664802-569D-E54D-AC3B-596AD4AC3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164" y="2780375"/>
            <a:ext cx="12021672" cy="468234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zh-CN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</a:t>
            </a:r>
            <a:r>
              <a:rPr lang="zh-CN" alt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microblog for </a:t>
            </a:r>
            <a:r>
              <a:rPr lang="en-US" altLang="zh-CN" sz="4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#Wild For Life#</a:t>
            </a:r>
            <a:r>
              <a:rPr lang="zh-CN" altLang="en-US" sz="4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US" altLang="zh-CN" sz="4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Weibo. </a:t>
            </a:r>
          </a:p>
          <a:p>
            <a:pPr lvl="1">
              <a:lnSpc>
                <a:spcPct val="200000"/>
              </a:lnSpc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 people’s attention to orphan elephants/animal protection</a:t>
            </a:r>
          </a:p>
          <a:p>
            <a:pPr lvl="1">
              <a:lnSpc>
                <a:spcPct val="200000"/>
              </a:lnSpc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at least 3 suggestions on animal/elephant protection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4FC837C4-D0A2-3E47-9C9E-8F540EF3B1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096" y="248203"/>
            <a:ext cx="4699576" cy="1816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55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0426B9D-5E93-2A41-B56E-32353D62F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510BBA9C-03D1-6149-B346-11EADC1FDE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965200"/>
            <a:ext cx="1930400" cy="19304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C7EB9CB-D703-9942-B847-372A66FBFB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150" y="0"/>
            <a:ext cx="1930400" cy="19304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9EFFB0E2-573E-2941-BA5E-87DC3CE2EC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630" y="2030245"/>
            <a:ext cx="1930400" cy="19304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981DE251-7C48-C042-AFE1-A147DE7091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681" y="8763"/>
            <a:ext cx="1930400" cy="19304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068E517-384D-B34E-BF3E-5D8E2A2A09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236" y="1976713"/>
            <a:ext cx="1930400" cy="193040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DADF46C7-440C-7140-9A77-E6E45F4E74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987" y="3862555"/>
            <a:ext cx="1930400" cy="193040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6C0DE4BC-C4EB-E34D-8A3E-4FE45370E8C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067" y="3862555"/>
            <a:ext cx="1930400" cy="193040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9A710482-9EB3-AE4B-A765-840C70D0C18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047" y="4957672"/>
            <a:ext cx="1930400" cy="1930400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EA9CE069-9D55-E143-A571-F518CC954A5B}"/>
              </a:ext>
            </a:extLst>
          </p:cNvPr>
          <p:cNvSpPr txBox="1"/>
          <p:nvPr/>
        </p:nvSpPr>
        <p:spPr>
          <a:xfrm>
            <a:off x="4404575" y="3026456"/>
            <a:ext cx="3842911" cy="9050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4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#Wild</a:t>
            </a:r>
            <a:r>
              <a:rPr kumimoji="1" lang="zh-CN" altLang="en-US" sz="4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4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kumimoji="1" lang="zh-CN" altLang="en-US" sz="4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4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Life# </a:t>
            </a:r>
          </a:p>
        </p:txBody>
      </p:sp>
    </p:spTree>
    <p:extLst>
      <p:ext uri="{BB962C8B-B14F-4D97-AF65-F5344CB8AC3E}">
        <p14:creationId xmlns:p14="http://schemas.microsoft.com/office/powerpoint/2010/main" val="384901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"/>
                            </p:stCondLst>
                            <p:childTnLst>
                              <p:par>
                                <p:cTn id="3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0CE49A8F-9E3B-8449-8C28-9E441D2A94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3661"/>
          </a:xfrm>
          <a:prstGeom prst="rect">
            <a:avLst/>
          </a:prstGeom>
        </p:spPr>
      </p:pic>
      <p:sp>
        <p:nvSpPr>
          <p:cNvPr id="31" name="内容占位符 2">
            <a:extLst>
              <a:ext uri="{FF2B5EF4-FFF2-40B4-BE49-F238E27FC236}">
                <a16:creationId xmlns="" xmlns:a16="http://schemas.microsoft.com/office/drawing/2014/main" id="{A04468A9-C384-614A-8D8D-FAD8E02A87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5481" y="1135549"/>
            <a:ext cx="6561038" cy="1665902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kumimoji="1" lang="en-US" altLang="zh-CN" sz="4400" b="1" dirty="0">
                <a:solidFill>
                  <a:srgbClr val="FFFF00"/>
                </a:solidFill>
                <a:latin typeface="Times New Roman" charset="0"/>
                <a:ea typeface="Times New Roman" charset="0"/>
                <a:cs typeface="Times New Roman" charset="0"/>
              </a:rPr>
              <a:t>It is NOW or NEVER.</a:t>
            </a:r>
          </a:p>
          <a:p>
            <a:pPr marL="0" indent="0" algn="ctr">
              <a:lnSpc>
                <a:spcPct val="120000"/>
              </a:lnSpc>
              <a:buNone/>
            </a:pPr>
            <a:endParaRPr kumimoji="1" lang="en-US" altLang="zh-CN" sz="4400" b="1" dirty="0">
              <a:solidFill>
                <a:srgbClr val="FFFF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kumimoji="1" lang="en-US" altLang="zh-CN" sz="4400" b="1" dirty="0">
              <a:solidFill>
                <a:srgbClr val="FFFF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kumimoji="1" lang="en-US" altLang="zh-CN" sz="4400" b="1" dirty="0">
              <a:solidFill>
                <a:srgbClr val="FFFF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kumimoji="1" lang="en-US" altLang="zh-CN" sz="4400" b="1" dirty="0">
                <a:solidFill>
                  <a:srgbClr val="FFFF00"/>
                </a:solidFill>
                <a:latin typeface="Times New Roman" charset="0"/>
                <a:ea typeface="Times New Roman" charset="0"/>
                <a:cs typeface="Times New Roman" charset="0"/>
              </a:rPr>
              <a:t>We are in this together. </a:t>
            </a:r>
            <a:endParaRPr kumimoji="1" lang="zh-CN" altLang="en-US" sz="4400" b="1" dirty="0">
              <a:solidFill>
                <a:srgbClr val="FFFF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06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81FC5BE-BC40-5B41-94FC-DEB8AD4AF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887269" cy="1325563"/>
          </a:xfrm>
        </p:spPr>
        <p:txBody>
          <a:bodyPr/>
          <a:lstStyle/>
          <a:p>
            <a:r>
              <a:rPr kumimoji="1" lang="en-US" altLang="zh-CN" dirty="0"/>
              <a:t>Homework</a:t>
            </a:r>
            <a:endParaRPr kumimoji="1"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2548DC2-9258-E144-A161-4BB0BF55A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6941" y="1527473"/>
            <a:ext cx="8747946" cy="5128617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 the documentary </a:t>
            </a:r>
            <a:r>
              <a:rPr kumimoji="1" lang="en-US" altLang="zh-CN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Born to be Wild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write a short passage or make a PPT or poster to introduce orphan elephants.</a:t>
            </a:r>
          </a:p>
          <a:p>
            <a:pPr>
              <a:lnSpc>
                <a:spcPct val="150000"/>
              </a:lnSpc>
            </a:pPr>
            <a:r>
              <a:rPr kumimoji="1" lang="en-US" altLang="zh-CN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  <a:p>
            <a:pPr>
              <a:lnSpc>
                <a:spcPct val="150000"/>
              </a:lnSpc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in books or on the Internet to find out more about how we could help orphan animals. Make a poster to share for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class.</a:t>
            </a:r>
          </a:p>
        </p:txBody>
      </p:sp>
      <p:pic>
        <p:nvPicPr>
          <p:cNvPr id="4" name="图片占位符 12">
            <a:extLst>
              <a:ext uri="{FF2B5EF4-FFF2-40B4-BE49-F238E27FC236}">
                <a16:creationId xmlns="" xmlns:a16="http://schemas.microsoft.com/office/drawing/2014/main" id="{81D7CBD8-26B0-3849-B8AA-7FB11DDFA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9" r="3089"/>
          <a:stretch>
            <a:fillRect/>
          </a:stretch>
        </p:blipFill>
        <p:spPr>
          <a:xfrm>
            <a:off x="127113" y="1364258"/>
            <a:ext cx="2887269" cy="5128617"/>
          </a:xfrm>
          <a:custGeom>
            <a:avLst/>
            <a:gdLst>
              <a:gd name="connsiteX0" fmla="*/ 0 w 2691008"/>
              <a:gd name="connsiteY0" fmla="*/ 0 h 4780002"/>
              <a:gd name="connsiteX1" fmla="*/ 2691008 w 2691008"/>
              <a:gd name="connsiteY1" fmla="*/ 0 h 4780002"/>
              <a:gd name="connsiteX2" fmla="*/ 2691008 w 2691008"/>
              <a:gd name="connsiteY2" fmla="*/ 4780002 h 4780002"/>
              <a:gd name="connsiteX3" fmla="*/ 0 w 2691008"/>
              <a:gd name="connsiteY3" fmla="*/ 4780002 h 4780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1008" h="4780002">
                <a:moveTo>
                  <a:pt x="0" y="0"/>
                </a:moveTo>
                <a:lnTo>
                  <a:pt x="2691008" y="0"/>
                </a:lnTo>
                <a:lnTo>
                  <a:pt x="2691008" y="4780002"/>
                </a:lnTo>
                <a:lnTo>
                  <a:pt x="0" y="4780002"/>
                </a:lnTo>
                <a:close/>
              </a:path>
            </a:pathLst>
          </a:custGeom>
        </p:spPr>
      </p:pic>
      <p:sp>
        <p:nvSpPr>
          <p:cNvPr id="5" name="标题 1">
            <a:extLst>
              <a:ext uri="{FF2B5EF4-FFF2-40B4-BE49-F238E27FC236}">
                <a16:creationId xmlns="" xmlns:a16="http://schemas.microsoft.com/office/drawing/2014/main" id="{DF496FC7-C383-7E4A-9DB7-B2AE4D05F5E2}"/>
              </a:ext>
            </a:extLst>
          </p:cNvPr>
          <p:cNvSpPr txBox="1">
            <a:spLocks/>
          </p:cNvSpPr>
          <p:nvPr/>
        </p:nvSpPr>
        <p:spPr>
          <a:xfrm>
            <a:off x="7494493" y="201910"/>
            <a:ext cx="430305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kumimoji="1" lang="en-US" altLang="zh-CN" sz="2000" dirty="0">
                <a:hlinkClick r:id="rId4"/>
              </a:rPr>
              <a:t>https://www.discoverwildlife.com</a:t>
            </a:r>
            <a:endParaRPr kumimoji="1" lang="en-US" altLang="zh-CN" sz="2000" dirty="0"/>
          </a:p>
          <a:p>
            <a:pPr algn="r"/>
            <a:r>
              <a:rPr kumimoji="1" lang="en-US" altLang="zh-CN" sz="2000" dirty="0">
                <a:hlinkClick r:id="rId5"/>
              </a:rPr>
              <a:t>https://www.sheldrickwildlifetrust.org</a:t>
            </a:r>
            <a:endParaRPr kumimoji="1" lang="en-US" altLang="zh-CN" sz="2000" dirty="0"/>
          </a:p>
          <a:p>
            <a:pPr algn="r"/>
            <a:r>
              <a:rPr kumimoji="1" lang="zh-CN" altLang="en-US" sz="2000" dirty="0"/>
              <a:t>北京市野生动物救护中心官网 </a:t>
            </a:r>
          </a:p>
        </p:txBody>
      </p:sp>
    </p:spTree>
    <p:extLst>
      <p:ext uri="{BB962C8B-B14F-4D97-AF65-F5344CB8AC3E}">
        <p14:creationId xmlns:p14="http://schemas.microsoft.com/office/powerpoint/2010/main" val="400422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8">
            <a:extLst>
              <a:ext uri="{FF2B5EF4-FFF2-40B4-BE49-F238E27FC236}">
                <a16:creationId xmlns="" xmlns:a16="http://schemas.microsoft.com/office/drawing/2014/main" id="{31E169B0-79BC-3841-85D2-CC1FFF65B6B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0363200"/>
              <a:gd name="connsiteY0" fmla="*/ 0 h 5513754"/>
              <a:gd name="connsiteX1" fmla="*/ 10363200 w 10363200"/>
              <a:gd name="connsiteY1" fmla="*/ 0 h 5513754"/>
              <a:gd name="connsiteX2" fmla="*/ 10363200 w 10363200"/>
              <a:gd name="connsiteY2" fmla="*/ 5513754 h 5513754"/>
              <a:gd name="connsiteX3" fmla="*/ 0 w 10363200"/>
              <a:gd name="connsiteY3" fmla="*/ 5513754 h 5513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0" h="5513754">
                <a:moveTo>
                  <a:pt x="0" y="0"/>
                </a:moveTo>
                <a:lnTo>
                  <a:pt x="10363200" y="0"/>
                </a:lnTo>
                <a:lnTo>
                  <a:pt x="10363200" y="5513754"/>
                </a:lnTo>
                <a:lnTo>
                  <a:pt x="0" y="5513754"/>
                </a:lnTo>
                <a:close/>
              </a:path>
            </a:pathLst>
          </a:custGeom>
        </p:spPr>
      </p:pic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7D270EF0-3586-4C4B-BB36-B42AA6799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64718"/>
            <a:ext cx="12192000" cy="3490261"/>
          </a:xfrm>
          <a:prstGeom prst="roundRect">
            <a:avLst>
              <a:gd name="adj" fmla="val 0"/>
            </a:avLst>
          </a:prstGeom>
          <a:solidFill>
            <a:srgbClr val="2A9CA2"/>
          </a:solidFill>
          <a:ln>
            <a:noFill/>
          </a:ln>
        </p:spPr>
        <p:txBody>
          <a:bodyPr anchor="ctr"/>
          <a:lstStyle>
            <a:lvl1pPr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Thank you.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8FC724B-E9ED-BD4C-B681-2B3447394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307" y="2064718"/>
            <a:ext cx="6782693" cy="349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43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宽屏</PresentationFormat>
  <Paragraphs>61</Paragraphs>
  <Slides>14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等线</vt:lpstr>
      <vt:lpstr>黑体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Office 主题</vt:lpstr>
      <vt:lpstr>PowerPoint 演示文稿</vt:lpstr>
      <vt:lpstr>What have we learned？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Homework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1</cp:revision>
  <dcterms:created xsi:type="dcterms:W3CDTF">2019-08-05T08:26:48Z</dcterms:created>
  <dcterms:modified xsi:type="dcterms:W3CDTF">2019-08-05T08:27:36Z</dcterms:modified>
</cp:coreProperties>
</file>