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0"/>
  </p:notesMasterIdLst>
  <p:sldIdLst>
    <p:sldId id="256" r:id="rId3"/>
    <p:sldId id="257" r:id="rId4"/>
    <p:sldId id="291" r:id="rId5"/>
    <p:sldId id="298" r:id="rId6"/>
    <p:sldId id="296" r:id="rId7"/>
    <p:sldId id="299" r:id="rId8"/>
    <p:sldId id="279" r:id="rId9"/>
    <p:sldId id="301" r:id="rId10"/>
    <p:sldId id="300" r:id="rId11"/>
    <p:sldId id="262" r:id="rId12"/>
    <p:sldId id="273" r:id="rId13"/>
    <p:sldId id="265" r:id="rId14"/>
    <p:sldId id="280" r:id="rId15"/>
    <p:sldId id="281" r:id="rId16"/>
    <p:sldId id="302" r:id="rId17"/>
    <p:sldId id="303" r:id="rId18"/>
    <p:sldId id="266" r:id="rId19"/>
    <p:sldId id="292" r:id="rId20"/>
    <p:sldId id="267" r:id="rId21"/>
    <p:sldId id="282" r:id="rId22"/>
    <p:sldId id="294" r:id="rId23"/>
    <p:sldId id="304" r:id="rId24"/>
    <p:sldId id="295" r:id="rId25"/>
    <p:sldId id="269" r:id="rId26"/>
    <p:sldId id="287" r:id="rId27"/>
    <p:sldId id="271" r:id="rId28"/>
    <p:sldId id="297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  <a:srgbClr val="1486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66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131D18-F55A-4EF3-85B0-8F3078776DDC}" type="datetimeFigureOut">
              <a:rPr lang="zh-CN" altLang="en-US" smtClean="0"/>
              <a:pPr/>
              <a:t>2021/6/9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EA97E5-7569-40F5-9079-87E870CECC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277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EA97E5-7569-40F5-9079-87E870CECC5F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485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BCC3E3-E1C7-4802-A9A7-775B1F3AE9DD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07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495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875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13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52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283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151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98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728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343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192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311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B71E1F-7983-824E-AC26-78E4F653B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E239CE0-FBED-254E-8C02-4980B1699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EBC70A4F-53AD-1441-B231-86EB940550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D0BEE82E-228F-1D48-9C6A-2AA56555F8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305222" y="5627828"/>
            <a:ext cx="3581556" cy="78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00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FFAE18A-F7A8-8C4C-8C65-A098AF457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4623341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A1A7424-7F2D-9E47-95C0-7BA35C7B7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AD8681E-69AC-C14D-AC58-74C531C56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389CBC-A48A-164C-834C-01AC8F05A6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AFDAF7E-FB6B-EC43-8522-EAED73F64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30E8D36-2ACC-AF4A-87CB-81F93B8A2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459854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C2A1CB-1F49-4A40-953B-572EDA6BE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53C65D9-170E-3F43-9BAF-939A929985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789648-790C-4A4F-9564-F50F4E7901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4CB56B-497B-474F-936A-756A488CD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526E66-6BAF-EC42-82FA-1A1419C09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031079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C3694DC-205D-324E-9308-5245916A5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17DB461-4A53-A94E-9A84-3CF2C7FEF9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18FA21A-7E9B-8244-B955-F743981B37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293D32B-6F9D-8040-BF9F-00C15F0B62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A090527-85F7-6C4B-8FB8-A58CAFD9E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307CE86-8B7D-EF4D-8508-538326FC8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972200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823105-9D2A-CB43-9E20-977970BF9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E71FF8B-1147-D542-8956-9B4C2B4837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10EBA0E-24DC-FC4E-BF4D-3665E2C45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27898EF-A162-8B4E-831A-5BF7D41B3E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5F8EC7E-06D9-CD40-A7F0-0CCF7EA01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D6FEE4F-B4BC-0F4A-BEFA-594616DDD5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8075A11-7B89-A04C-8F89-8D8B7E387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2211500-8917-964E-9C0C-9D1A50618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44029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45F686-C904-B949-8CD0-B0423B5A0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1817583-A900-6140-9C56-F47C2B033F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43B9F3F-B735-0C4B-AEE9-659D62325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CE202EB-97D5-E24E-B20D-777CB5305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18513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2ACD86B-5CCD-5D40-8605-EC51E287A2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8C55D23-B59C-9D47-AF0D-6CA3D8A17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270772B-06ED-6241-A2B8-1016FD2DC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91262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BEE5ED0-74C9-C241-B84B-BA49E198B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DF37D14-8D18-ED43-97EB-BD0A7875A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B13AD48-A6CA-9C43-A373-FF75F37EDE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B1563C9-57F2-3740-BBF9-3E215545C9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991CC81-E09E-784C-B5C2-BAC0B91CB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3E309D5-9DEC-684C-BD73-4E5A2BDDD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471262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B372EED-926E-9348-9BDA-0E1A611E6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2038849-F39D-A843-AF08-184E2EF704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A375354-6403-F949-B9B1-5B08277E8B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2FBCB85-5700-5B49-9711-968290D810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D362C22-7C08-7A4A-8154-F8C845B0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129295A-1C01-854C-8D73-06629AE79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251555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B7C245-4CFC-9F4A-9588-15C849819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BF0CCCD-C516-844E-B40A-4A207DD60C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F4DE0A-81ED-F14D-AE52-93F45CF507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4A035CE-1820-3548-9022-957E30318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DE00BC-4409-8F43-8FF6-B814FDE3B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55472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F8A2066-BCBA-294E-B50D-DB4FDF1175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A302B43-64A8-8C4F-8F82-DF7ACC036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DA6CC6-1800-0242-BC25-91F89C67A8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14B460-6AE0-B144-95B5-7E88ED1143A9}" type="datetimeFigureOut">
              <a:rPr kumimoji="1" lang="zh-CN" altLang="en-US" smtClean="0"/>
              <a:t>2021/6/9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86C7FDB-1C3C-CA4C-98C7-B72018228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7733B3-3617-BB45-BB8D-1D1FADAD4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EBC49E4-815B-EA48-94BE-3951E06F6A9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5475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2021/6/9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51759CE-7936-408B-B0A0-717DD206CA1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12187529" cy="685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13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2C4CA3B-1CCF-134B-B2AC-0BCAF31B4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标题占位符 6">
            <a:extLst>
              <a:ext uri="{FF2B5EF4-FFF2-40B4-BE49-F238E27FC236}">
                <a16:creationId xmlns:a16="http://schemas.microsoft.com/office/drawing/2014/main" id="{B3FFDB67-2196-584A-B606-040BAD9E9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4114568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9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9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Interesting%20Animals.mp4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9522DAF7-ABC3-4ED8-A541-2530FF25B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12192000" cy="6016105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A6D9E08D-31BD-4028-AF27-0C608F30E7A9}"/>
              </a:ext>
            </a:extLst>
          </p:cNvPr>
          <p:cNvSpPr/>
          <p:nvPr/>
        </p:nvSpPr>
        <p:spPr>
          <a:xfrm>
            <a:off x="263352" y="509239"/>
            <a:ext cx="11593288" cy="5728854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4223792" y="4182179"/>
            <a:ext cx="464347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4800" b="1" kern="0" dirty="0">
                <a:solidFill>
                  <a:sysClr val="windowText" lastClr="000000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北极熊克努特</a:t>
            </a:r>
          </a:p>
        </p:txBody>
      </p:sp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3738261" y="750003"/>
            <a:ext cx="464347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en-US" altLang="zh-CN" sz="5400" b="1" kern="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黑体" pitchFamily="49" charset="-122"/>
              </a:rPr>
              <a:t>     Knut </a:t>
            </a:r>
          </a:p>
          <a:p>
            <a:pPr eaLnBrk="1" hangingPunct="1">
              <a:defRPr/>
            </a:pPr>
            <a:r>
              <a:rPr lang="en-US" altLang="zh-CN" sz="5400" b="1" kern="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黑体" pitchFamily="49" charset="-122"/>
              </a:rPr>
              <a:t>A Pet or Not?</a:t>
            </a:r>
            <a:endParaRPr lang="zh-CN" altLang="en-US" sz="5400" b="1" kern="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黑体" pitchFamily="49" charset="-122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4295800" y="5508597"/>
            <a:ext cx="48680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defRPr/>
            </a:pPr>
            <a:r>
              <a:rPr lang="zh-CN" altLang="en-US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49" charset="-122"/>
              </a:rPr>
              <a:t>选自</a:t>
            </a:r>
            <a:r>
              <a:rPr lang="en-US" altLang="zh-CN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49" charset="-122"/>
              </a:rPr>
              <a:t>《</a:t>
            </a:r>
            <a:r>
              <a:rPr lang="zh-CN" altLang="en-US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49" charset="-122"/>
              </a:rPr>
              <a:t>多维阅读第</a:t>
            </a:r>
            <a:r>
              <a:rPr lang="en-US" altLang="zh-CN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49" charset="-122"/>
              </a:rPr>
              <a:t>8</a:t>
            </a:r>
            <a:r>
              <a:rPr lang="zh-CN" altLang="en-US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49" charset="-122"/>
              </a:rPr>
              <a:t>级</a:t>
            </a:r>
            <a:r>
              <a:rPr lang="en-US" altLang="zh-CN" sz="28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49" charset="-122"/>
              </a:rPr>
              <a:t>》</a:t>
            </a:r>
            <a:endParaRPr lang="zh-CN" altLang="en-US" sz="2800" b="1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7704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/>
          <a:srcRect t="13567" r="2233" b="8890"/>
          <a:stretch/>
        </p:blipFill>
        <p:spPr bwMode="auto">
          <a:xfrm>
            <a:off x="6168008" y="1484784"/>
            <a:ext cx="4165893" cy="4532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1516706" y="338987"/>
            <a:ext cx="9171823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400" dirty="0">
                <a:ln w="0"/>
                <a:solidFill>
                  <a:schemeClr val="accent1">
                    <a:lumMod val="75000"/>
                  </a:schemeClr>
                </a:solidFill>
              </a:rPr>
              <a:t>What can you see on the cover?</a:t>
            </a:r>
            <a:endParaRPr lang="zh-CN" altLang="en-US" sz="4400" dirty="0">
              <a:ln w="0"/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567608" y="1805831"/>
            <a:ext cx="2954917" cy="1016000"/>
            <a:chOff x="578764" y="1617117"/>
            <a:chExt cx="2954917" cy="1016000"/>
          </a:xfrm>
        </p:grpSpPr>
        <p:sp>
          <p:nvSpPr>
            <p:cNvPr id="7" name="右箭头 6"/>
            <p:cNvSpPr/>
            <p:nvPr/>
          </p:nvSpPr>
          <p:spPr bwMode="auto">
            <a:xfrm>
              <a:off x="2741669" y="1909093"/>
              <a:ext cx="792012" cy="432048"/>
            </a:xfrm>
            <a:prstGeom prst="rightArrow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矩形 8"/>
            <p:cNvSpPr/>
            <p:nvPr/>
          </p:nvSpPr>
          <p:spPr bwMode="auto">
            <a:xfrm>
              <a:off x="578764" y="1617117"/>
              <a:ext cx="1938018" cy="1016000"/>
            </a:xfrm>
            <a:prstGeom prst="rect">
              <a:avLst/>
            </a:prstGeom>
            <a:solidFill>
              <a:srgbClr val="0070C0"/>
            </a:solidFill>
          </p:spPr>
          <p:txBody>
            <a:bodyPr wrap="none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en-US" altLang="zh-CN" sz="6000" b="1" kern="0" dirty="0">
                  <a:ln w="11430"/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宋体"/>
                </a:rPr>
                <a:t>Title</a:t>
              </a:r>
              <a:endParaRPr lang="zh-CN" altLang="en-US" sz="60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06A09B43-E6C9-4D96-8A9C-67E8AC3E2621}"/>
              </a:ext>
            </a:extLst>
          </p:cNvPr>
          <p:cNvGrpSpPr/>
          <p:nvPr/>
        </p:nvGrpSpPr>
        <p:grpSpPr>
          <a:xfrm>
            <a:off x="1821775" y="5036263"/>
            <a:ext cx="3767452" cy="1015502"/>
            <a:chOff x="1821775" y="5036263"/>
            <a:chExt cx="3767452" cy="1015502"/>
          </a:xfrm>
        </p:grpSpPr>
        <p:sp>
          <p:nvSpPr>
            <p:cNvPr id="12" name="右箭头 11"/>
            <p:cNvSpPr/>
            <p:nvPr/>
          </p:nvSpPr>
          <p:spPr bwMode="auto">
            <a:xfrm>
              <a:off x="4797123" y="5327990"/>
              <a:ext cx="792104" cy="432048"/>
            </a:xfrm>
            <a:prstGeom prst="rightArrow">
              <a:avLst/>
            </a:prstGeom>
            <a:solidFill>
              <a:schemeClr val="accent1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821775" y="5036263"/>
              <a:ext cx="2725917" cy="1015502"/>
            </a:xfrm>
            <a:prstGeom prst="rect">
              <a:avLst/>
            </a:prstGeom>
            <a:solidFill>
              <a:srgbClr val="0070C0"/>
            </a:solidFill>
          </p:spPr>
          <p:txBody>
            <a:bodyPr wrap="none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en-US" altLang="zh-CN" sz="6000" b="1" kern="0" dirty="0">
                  <a:ln w="11430"/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宋体"/>
                </a:rPr>
                <a:t>Author</a:t>
              </a:r>
              <a:endParaRPr lang="zh-CN" altLang="en-US" sz="60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endParaRPr>
            </a:p>
          </p:txBody>
        </p:sp>
      </p:grpSp>
      <p:sp>
        <p:nvSpPr>
          <p:cNvPr id="2" name="椭圆 1">
            <a:extLst>
              <a:ext uri="{FF2B5EF4-FFF2-40B4-BE49-F238E27FC236}">
                <a16:creationId xmlns:a16="http://schemas.microsoft.com/office/drawing/2014/main" id="{019001A6-8E37-4704-8B93-1A35A98DED31}"/>
              </a:ext>
            </a:extLst>
          </p:cNvPr>
          <p:cNvSpPr/>
          <p:nvPr/>
        </p:nvSpPr>
        <p:spPr>
          <a:xfrm>
            <a:off x="7248128" y="1268760"/>
            <a:ext cx="2088232" cy="70788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A5C1E52-56A8-480E-A2D5-46E8B95C6169}"/>
              </a:ext>
            </a:extLst>
          </p:cNvPr>
          <p:cNvSpPr/>
          <p:nvPr/>
        </p:nvSpPr>
        <p:spPr>
          <a:xfrm>
            <a:off x="6888088" y="5385100"/>
            <a:ext cx="2952328" cy="40827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主编：王蔷  </a:t>
            </a:r>
            <a:r>
              <a:rPr lang="en-US" altLang="zh-CN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Jill </a:t>
            </a:r>
            <a:r>
              <a:rPr lang="en-US" altLang="zh-CN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Eggleton</a:t>
            </a:r>
            <a:r>
              <a:rPr lang="zh-CN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（新西兰）</a:t>
            </a:r>
          </a:p>
        </p:txBody>
      </p:sp>
    </p:spTree>
    <p:extLst>
      <p:ext uri="{BB962C8B-B14F-4D97-AF65-F5344CB8AC3E}">
        <p14:creationId xmlns:p14="http://schemas.microsoft.com/office/powerpoint/2010/main" val="18953283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13DAA47-7E19-4D1E-81DF-54363322DFEE}"/>
              </a:ext>
            </a:extLst>
          </p:cNvPr>
          <p:cNvSpPr/>
          <p:nvPr/>
        </p:nvSpPr>
        <p:spPr bwMode="auto">
          <a:xfrm>
            <a:off x="-24680" y="323945"/>
            <a:ext cx="6120680" cy="58477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2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1</a:t>
            </a:r>
            <a:r>
              <a:rPr lang="en-US" altLang="zh-CN" sz="32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st</a:t>
            </a:r>
            <a:r>
              <a:rPr lang="en-US" altLang="zh-CN" sz="32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the whole story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CFABF650-6242-41F9-855F-FEC589F38AAB}"/>
              </a:ext>
            </a:extLst>
          </p:cNvPr>
          <p:cNvSpPr/>
          <p:nvPr/>
        </p:nvSpPr>
        <p:spPr>
          <a:xfrm>
            <a:off x="695400" y="1591779"/>
            <a:ext cx="511256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44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Reading purpose: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1CD2C76-5B6B-4170-BA88-B29DE98ED0DC}"/>
              </a:ext>
            </a:extLst>
          </p:cNvPr>
          <p:cNvSpPr/>
          <p:nvPr/>
        </p:nvSpPr>
        <p:spPr>
          <a:xfrm>
            <a:off x="1055440" y="3359922"/>
            <a:ext cx="107210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44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Get to know the </a:t>
            </a:r>
            <a:r>
              <a:rPr lang="en-US" altLang="zh-CN" sz="44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main idea </a:t>
            </a:r>
            <a:r>
              <a:rPr lang="en-US" altLang="zh-CN" sz="44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of the story.</a:t>
            </a:r>
          </a:p>
        </p:txBody>
      </p:sp>
    </p:spTree>
    <p:extLst>
      <p:ext uri="{BB962C8B-B14F-4D97-AF65-F5344CB8AC3E}">
        <p14:creationId xmlns:p14="http://schemas.microsoft.com/office/powerpoint/2010/main" val="420050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CFDB8C30-64A7-4757-998E-B8E4940B4F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994" y="996349"/>
            <a:ext cx="6824012" cy="5162226"/>
          </a:xfrm>
          <a:prstGeom prst="rect">
            <a:avLst/>
          </a:prstGeom>
        </p:spPr>
      </p:pic>
      <p:sp>
        <p:nvSpPr>
          <p:cNvPr id="9" name="椭圆 8">
            <a:extLst>
              <a:ext uri="{FF2B5EF4-FFF2-40B4-BE49-F238E27FC236}">
                <a16:creationId xmlns:a16="http://schemas.microsoft.com/office/drawing/2014/main" id="{877EDD45-038F-423F-97C6-E59F8916D703}"/>
              </a:ext>
            </a:extLst>
          </p:cNvPr>
          <p:cNvSpPr/>
          <p:nvPr/>
        </p:nvSpPr>
        <p:spPr>
          <a:xfrm>
            <a:off x="2435438" y="4270582"/>
            <a:ext cx="1200443" cy="194421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箭头: 右 12">
            <a:extLst>
              <a:ext uri="{FF2B5EF4-FFF2-40B4-BE49-F238E27FC236}">
                <a16:creationId xmlns:a16="http://schemas.microsoft.com/office/drawing/2014/main" id="{9A206F5F-8E2E-4E6D-BAB9-0042D8F05340}"/>
              </a:ext>
            </a:extLst>
          </p:cNvPr>
          <p:cNvSpPr/>
          <p:nvPr/>
        </p:nvSpPr>
        <p:spPr>
          <a:xfrm rot="19068043">
            <a:off x="2904400" y="3220927"/>
            <a:ext cx="2225512" cy="467916"/>
          </a:xfrm>
          <a:prstGeom prst="rightArrow">
            <a:avLst>
              <a:gd name="adj1" fmla="val 40930"/>
              <a:gd name="adj2" fmla="val 127099"/>
            </a:avLst>
          </a:prstGeom>
          <a:solidFill>
            <a:srgbClr val="00B0F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11955FAF-C1DB-4811-9C1F-ABAF672D68E6}"/>
              </a:ext>
            </a:extLst>
          </p:cNvPr>
          <p:cNvSpPr/>
          <p:nvPr/>
        </p:nvSpPr>
        <p:spPr>
          <a:xfrm>
            <a:off x="6600056" y="1479697"/>
            <a:ext cx="2629582" cy="313799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1分钟背景乐">
            <a:hlinkClick r:id="" action="ppaction://media"/>
            <a:extLst>
              <a:ext uri="{FF2B5EF4-FFF2-40B4-BE49-F238E27FC236}">
                <a16:creationId xmlns:a16="http://schemas.microsoft.com/office/drawing/2014/main" id="{9A2E86E4-7398-4B35-98A2-76D45451DD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4592" y="5699720"/>
            <a:ext cx="609600" cy="609600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9258D5BA-8D73-4EF7-9449-5188DE2473CF}"/>
              </a:ext>
            </a:extLst>
          </p:cNvPr>
          <p:cNvSpPr/>
          <p:nvPr/>
        </p:nvSpPr>
        <p:spPr bwMode="auto">
          <a:xfrm>
            <a:off x="-24680" y="323945"/>
            <a:ext cx="6120680" cy="58477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2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1</a:t>
            </a:r>
            <a:r>
              <a:rPr lang="en-US" altLang="zh-CN" sz="32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st</a:t>
            </a:r>
            <a:r>
              <a:rPr lang="en-US" altLang="zh-CN" sz="32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the whole story</a:t>
            </a:r>
          </a:p>
        </p:txBody>
      </p:sp>
    </p:spTree>
    <p:extLst>
      <p:ext uri="{BB962C8B-B14F-4D97-AF65-F5344CB8AC3E}">
        <p14:creationId xmlns:p14="http://schemas.microsoft.com/office/powerpoint/2010/main" val="302059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604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0D56E3FA-189A-4C35-A31A-04D2815B13BC}"/>
              </a:ext>
            </a:extLst>
          </p:cNvPr>
          <p:cNvSpPr/>
          <p:nvPr/>
        </p:nvSpPr>
        <p:spPr bwMode="auto">
          <a:xfrm>
            <a:off x="-24680" y="338306"/>
            <a:ext cx="4561983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2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nd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</a:t>
            </a:r>
            <a:r>
              <a:rPr lang="zh-CN" altLang="en-US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Chapter 1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22FB3F9-110F-4C2A-986E-2E660F1873F7}"/>
              </a:ext>
            </a:extLst>
          </p:cNvPr>
          <p:cNvSpPr/>
          <p:nvPr/>
        </p:nvSpPr>
        <p:spPr>
          <a:xfrm>
            <a:off x="695400" y="1591779"/>
            <a:ext cx="511256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44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Reading purpose: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E27F776-586D-4A03-A798-EFC6B8E69050}"/>
              </a:ext>
            </a:extLst>
          </p:cNvPr>
          <p:cNvSpPr/>
          <p:nvPr/>
        </p:nvSpPr>
        <p:spPr>
          <a:xfrm>
            <a:off x="2223094" y="3091473"/>
            <a:ext cx="9840416" cy="9825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44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Know about </a:t>
            </a:r>
            <a:r>
              <a:rPr lang="en-US" altLang="zh-CN" sz="44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polar bear cubs</a:t>
            </a:r>
            <a:r>
              <a:rPr lang="en-US" altLang="zh-CN" sz="44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4318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46A1A4D8-E0B1-4D31-80AD-D99E76260DEC}"/>
              </a:ext>
            </a:extLst>
          </p:cNvPr>
          <p:cNvSpPr/>
          <p:nvPr/>
        </p:nvSpPr>
        <p:spPr>
          <a:xfrm>
            <a:off x="1271464" y="2132856"/>
            <a:ext cx="10369152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1. Where are most polar bear cubs </a:t>
            </a: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born</a:t>
            </a: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?</a:t>
            </a:r>
            <a:endParaRPr lang="zh-CN" altLang="en-US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F4E35B5-46D0-414B-9465-B6E6108759BA}"/>
              </a:ext>
            </a:extLst>
          </p:cNvPr>
          <p:cNvSpPr/>
          <p:nvPr/>
        </p:nvSpPr>
        <p:spPr>
          <a:xfrm>
            <a:off x="-672752" y="3145827"/>
            <a:ext cx="9171823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2. What do they </a:t>
            </a: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eat</a:t>
            </a: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?</a:t>
            </a:r>
            <a:endParaRPr lang="zh-CN" altLang="en-US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D56E3FA-189A-4C35-A31A-04D2815B13BC}"/>
              </a:ext>
            </a:extLst>
          </p:cNvPr>
          <p:cNvSpPr/>
          <p:nvPr/>
        </p:nvSpPr>
        <p:spPr bwMode="auto">
          <a:xfrm>
            <a:off x="-24680" y="338306"/>
            <a:ext cx="4561983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2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nd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</a:t>
            </a:r>
            <a:r>
              <a:rPr lang="zh-CN" altLang="en-US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Chapter 1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F5341D1-5694-4C87-A6CC-674436FAF7D3}"/>
              </a:ext>
            </a:extLst>
          </p:cNvPr>
          <p:cNvSpPr/>
          <p:nvPr/>
        </p:nvSpPr>
        <p:spPr>
          <a:xfrm>
            <a:off x="-411527" y="4158798"/>
            <a:ext cx="9171823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3. Who </a:t>
            </a: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protects</a:t>
            </a: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them?</a:t>
            </a:r>
            <a:endParaRPr lang="zh-CN" altLang="en-US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25323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C2B536A3-8421-461A-9DFC-3AA1F6FC3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609" y="1334501"/>
            <a:ext cx="7966748" cy="4188998"/>
          </a:xfrm>
          <a:prstGeom prst="rect">
            <a:avLst/>
          </a:prstGeom>
        </p:spPr>
      </p:pic>
      <p:sp>
        <p:nvSpPr>
          <p:cNvPr id="8" name="椭圆 7">
            <a:extLst>
              <a:ext uri="{FF2B5EF4-FFF2-40B4-BE49-F238E27FC236}">
                <a16:creationId xmlns:a16="http://schemas.microsoft.com/office/drawing/2014/main" id="{1F794127-BA9E-40C7-AAB5-1AC4A715E328}"/>
              </a:ext>
            </a:extLst>
          </p:cNvPr>
          <p:cNvSpPr/>
          <p:nvPr/>
        </p:nvSpPr>
        <p:spPr>
          <a:xfrm>
            <a:off x="6096000" y="1550525"/>
            <a:ext cx="3666043" cy="397297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A8EFCEB-C166-4D47-A1FF-FCC152186E3C}"/>
              </a:ext>
            </a:extLst>
          </p:cNvPr>
          <p:cNvSpPr/>
          <p:nvPr/>
        </p:nvSpPr>
        <p:spPr bwMode="auto">
          <a:xfrm>
            <a:off x="8977" y="319047"/>
            <a:ext cx="4574855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3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rd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2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71074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022FB3F9-110F-4C2A-986E-2E660F1873F7}"/>
              </a:ext>
            </a:extLst>
          </p:cNvPr>
          <p:cNvSpPr/>
          <p:nvPr/>
        </p:nvSpPr>
        <p:spPr>
          <a:xfrm>
            <a:off x="695400" y="1591779"/>
            <a:ext cx="511256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44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Reading purposes: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E27F776-586D-4A03-A798-EFC6B8E69050}"/>
              </a:ext>
            </a:extLst>
          </p:cNvPr>
          <p:cNvSpPr/>
          <p:nvPr/>
        </p:nvSpPr>
        <p:spPr>
          <a:xfrm>
            <a:off x="2639616" y="2788138"/>
            <a:ext cx="9840416" cy="2482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  <a:defRPr/>
            </a:pP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Know about </a:t>
            </a:r>
            <a:r>
              <a:rPr lang="en-US" altLang="zh-CN" sz="36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Knut’s story</a:t>
            </a: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  <a:defRPr/>
            </a:pP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Talk about the </a:t>
            </a:r>
            <a:r>
              <a:rPr lang="en-US" altLang="zh-CN" sz="36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problems</a:t>
            </a: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  <a:defRPr/>
            </a:pP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Find the </a:t>
            </a:r>
            <a:r>
              <a:rPr lang="en-US" altLang="zh-CN" sz="36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solutions</a:t>
            </a: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390B509-A50F-4DB1-8F1D-819CDB7B0EB3}"/>
              </a:ext>
            </a:extLst>
          </p:cNvPr>
          <p:cNvSpPr/>
          <p:nvPr/>
        </p:nvSpPr>
        <p:spPr bwMode="auto">
          <a:xfrm>
            <a:off x="8977" y="319047"/>
            <a:ext cx="4574855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3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rd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2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7044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D597C35-52D8-47C9-B58E-5154B81C6FD8}"/>
              </a:ext>
            </a:extLst>
          </p:cNvPr>
          <p:cNvSpPr/>
          <p:nvPr/>
        </p:nvSpPr>
        <p:spPr>
          <a:xfrm>
            <a:off x="1279723" y="5376202"/>
            <a:ext cx="9171823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What would you like to say?</a:t>
            </a:r>
            <a:endParaRPr lang="zh-CN" altLang="en-US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A8EFCEB-C166-4D47-A1FF-FCC152186E3C}"/>
              </a:ext>
            </a:extLst>
          </p:cNvPr>
          <p:cNvSpPr/>
          <p:nvPr/>
        </p:nvSpPr>
        <p:spPr bwMode="auto">
          <a:xfrm>
            <a:off x="8977" y="319047"/>
            <a:ext cx="4574855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3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rd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2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15EE7AC9-5AD5-42BA-A02E-4C17EB440D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350"/>
          <a:stretch/>
        </p:blipFill>
        <p:spPr>
          <a:xfrm>
            <a:off x="2927648" y="1066299"/>
            <a:ext cx="5875974" cy="4234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48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39610" y="945513"/>
            <a:ext cx="656237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Knut had to be rescued.</a:t>
            </a:r>
            <a:endParaRPr lang="zh-CN" altLang="en-U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519548" y="1620403"/>
            <a:ext cx="1872208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2650191"/>
            <a:ext cx="3508474" cy="2738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218" y="2959743"/>
            <a:ext cx="3783434" cy="2123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 bwMode="auto">
          <a:xfrm>
            <a:off x="1812218" y="2062707"/>
            <a:ext cx="3898824" cy="646331"/>
          </a:xfrm>
          <a:prstGeom prst="rect">
            <a:avLst/>
          </a:prstGeom>
          <a:solidFill>
            <a:srgbClr val="0070C0"/>
          </a:solidFill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6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Who is rescued?</a:t>
            </a:r>
            <a:endParaRPr lang="zh-CN" altLang="en-US" sz="36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5925655" y="5492292"/>
            <a:ext cx="4653839" cy="646331"/>
          </a:xfrm>
          <a:prstGeom prst="rect">
            <a:avLst/>
          </a:prstGeom>
          <a:solidFill>
            <a:srgbClr val="0070C0"/>
          </a:solidFill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6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The dog is rescued.</a:t>
            </a:r>
            <a:endParaRPr lang="zh-CN" altLang="en-US" sz="36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sp>
        <p:nvSpPr>
          <p:cNvPr id="13" name="右箭头 12"/>
          <p:cNvSpPr/>
          <p:nvPr/>
        </p:nvSpPr>
        <p:spPr bwMode="auto">
          <a:xfrm rot="7727618">
            <a:off x="3964482" y="3071943"/>
            <a:ext cx="1043635" cy="234565"/>
          </a:xfrm>
          <a:prstGeom prst="rightArrow">
            <a:avLst/>
          </a:prstGeom>
          <a:solidFill>
            <a:srgbClr val="FFFF00"/>
          </a:solidFill>
          <a:ln w="25400" cap="flat" cmpd="sng" algn="ctr">
            <a:solidFill>
              <a:srgbClr val="FFFF00"/>
            </a:solidFill>
            <a:prstDash val="soli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D9B53B3-EEEB-4835-A2CC-AE72687A1B41}"/>
              </a:ext>
            </a:extLst>
          </p:cNvPr>
          <p:cNvSpPr/>
          <p:nvPr/>
        </p:nvSpPr>
        <p:spPr bwMode="auto">
          <a:xfrm>
            <a:off x="8977" y="319047"/>
            <a:ext cx="4574855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3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rd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2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03730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 t="5545"/>
          <a:stretch>
            <a:fillRect/>
          </a:stretch>
        </p:blipFill>
        <p:spPr bwMode="auto">
          <a:xfrm>
            <a:off x="4920152" y="404664"/>
            <a:ext cx="4514017" cy="578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直接连接符 13"/>
          <p:cNvCxnSpPr/>
          <p:nvPr/>
        </p:nvCxnSpPr>
        <p:spPr>
          <a:xfrm>
            <a:off x="7491887" y="690416"/>
            <a:ext cx="829940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678855" y="1196752"/>
            <a:ext cx="186541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>
            <a:extLst>
              <a:ext uri="{FF2B5EF4-FFF2-40B4-BE49-F238E27FC236}">
                <a16:creationId xmlns:a16="http://schemas.microsoft.com/office/drawing/2014/main" id="{8836A0C2-731B-4B71-B774-2C9C0D0BCA1A}"/>
              </a:ext>
            </a:extLst>
          </p:cNvPr>
          <p:cNvSpPr/>
          <p:nvPr/>
        </p:nvSpPr>
        <p:spPr bwMode="auto">
          <a:xfrm>
            <a:off x="8977" y="319047"/>
            <a:ext cx="4574855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3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rd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2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pic>
        <p:nvPicPr>
          <p:cNvPr id="2" name="30秒背景乐">
            <a:hlinkClick r:id="" action="ppaction://media"/>
            <a:extLst>
              <a:ext uri="{FF2B5EF4-FFF2-40B4-BE49-F238E27FC236}">
                <a16:creationId xmlns:a16="http://schemas.microsoft.com/office/drawing/2014/main" id="{26D044CA-F244-4570-AF6C-4E803C2B66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52584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6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2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r="31848"/>
          <a:stretch>
            <a:fillRect/>
          </a:stretch>
        </p:blipFill>
        <p:spPr bwMode="auto">
          <a:xfrm>
            <a:off x="4530080" y="955977"/>
            <a:ext cx="3131839" cy="4946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B1E3CCC8-0970-4A36-B92D-24674A19C065}"/>
              </a:ext>
            </a:extLst>
          </p:cNvPr>
          <p:cNvSpPr/>
          <p:nvPr/>
        </p:nvSpPr>
        <p:spPr bwMode="auto">
          <a:xfrm>
            <a:off x="8977" y="319047"/>
            <a:ext cx="4574855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3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rd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2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081690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84013B2C-A630-4870-85FD-E45BBD57A0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760"/>
          <a:stretch/>
        </p:blipFill>
        <p:spPr>
          <a:xfrm>
            <a:off x="5258043" y="914186"/>
            <a:ext cx="4235816" cy="3810958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F99D938F-4A47-42BE-896C-0D60A0DA8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D3C36B4C-C2BD-4458-B129-188CB7A72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t="4173" b="4024"/>
          <a:stretch>
            <a:fillRect/>
          </a:stretch>
        </p:blipFill>
        <p:spPr bwMode="auto">
          <a:xfrm>
            <a:off x="1022227" y="887903"/>
            <a:ext cx="4235816" cy="5277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C16C8D2-110F-4C71-AC78-1DFB7451EE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5" t="11245" r="325" b="6276"/>
          <a:stretch/>
        </p:blipFill>
        <p:spPr bwMode="auto">
          <a:xfrm>
            <a:off x="2352454" y="2204260"/>
            <a:ext cx="2975669" cy="2655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id="{118CE1DB-01E0-4736-8BDC-27E71F05CE26}"/>
              </a:ext>
            </a:extLst>
          </p:cNvPr>
          <p:cNvGrpSpPr/>
          <p:nvPr/>
        </p:nvGrpSpPr>
        <p:grpSpPr>
          <a:xfrm>
            <a:off x="1508196" y="4824955"/>
            <a:ext cx="2363641" cy="1292884"/>
            <a:chOff x="251665" y="4899533"/>
            <a:chExt cx="2363641" cy="1292884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408BE8F-5820-40C7-9B67-8970642DA46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63"/>
            <a:stretch/>
          </p:blipFill>
          <p:spPr bwMode="auto">
            <a:xfrm>
              <a:off x="1630736" y="5266645"/>
              <a:ext cx="984570" cy="9257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4E9D11C6-1C73-4A29-AA6F-F3E29189C37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63"/>
            <a:stretch/>
          </p:blipFill>
          <p:spPr bwMode="auto">
            <a:xfrm flipH="1">
              <a:off x="251665" y="4899533"/>
              <a:ext cx="1238910" cy="1164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id="{9BE71E33-EDBF-4E4C-A546-1BDE6E39ACF5}"/>
              </a:ext>
            </a:extLst>
          </p:cNvPr>
          <p:cNvSpPr txBox="1"/>
          <p:nvPr/>
        </p:nvSpPr>
        <p:spPr>
          <a:xfrm>
            <a:off x="6933959" y="4856000"/>
            <a:ext cx="45365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Do you want to  </a:t>
            </a:r>
            <a:r>
              <a:rPr lang="en-US" altLang="zh-CN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cuddle</a:t>
            </a:r>
            <a:r>
              <a:rPr lang="en-US" altLang="zh-CN" sz="4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it?</a:t>
            </a:r>
            <a:endParaRPr lang="zh-CN" altLang="en-US" sz="4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9D8F7C3-30F8-4F88-8412-8637DD590949}"/>
              </a:ext>
            </a:extLst>
          </p:cNvPr>
          <p:cNvSpPr/>
          <p:nvPr/>
        </p:nvSpPr>
        <p:spPr bwMode="auto">
          <a:xfrm>
            <a:off x="8977" y="319047"/>
            <a:ext cx="4574855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3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rd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2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40F71E5-CF20-4A9F-BA45-5CFCDD16BA31}"/>
              </a:ext>
            </a:extLst>
          </p:cNvPr>
          <p:cNvSpPr/>
          <p:nvPr/>
        </p:nvSpPr>
        <p:spPr>
          <a:xfrm>
            <a:off x="5695469" y="2278285"/>
            <a:ext cx="2641768" cy="5766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</a:rPr>
              <a:t>sharp teeth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319E9F5B-FCBC-4F42-B1EE-77BF2A13BE18}"/>
              </a:ext>
            </a:extLst>
          </p:cNvPr>
          <p:cNvCxnSpPr>
            <a:cxnSpLocks/>
            <a:endCxn id="9" idx="1"/>
          </p:cNvCxnSpPr>
          <p:nvPr/>
        </p:nvCxnSpPr>
        <p:spPr>
          <a:xfrm flipV="1">
            <a:off x="4439816" y="2566619"/>
            <a:ext cx="1255653" cy="107495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" name="矩形 15">
            <a:extLst>
              <a:ext uri="{FF2B5EF4-FFF2-40B4-BE49-F238E27FC236}">
                <a16:creationId xmlns:a16="http://schemas.microsoft.com/office/drawing/2014/main" id="{A9F55F30-E948-4D06-AE5D-B0F350F9FA80}"/>
              </a:ext>
            </a:extLst>
          </p:cNvPr>
          <p:cNvSpPr/>
          <p:nvPr/>
        </p:nvSpPr>
        <p:spPr>
          <a:xfrm>
            <a:off x="4819610" y="4582843"/>
            <a:ext cx="1456286" cy="5766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F0000"/>
                </a:solidFill>
              </a:rPr>
              <a:t>claws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05A8D8DD-9C8F-4E05-AA90-D1F0C4946658}"/>
              </a:ext>
            </a:extLst>
          </p:cNvPr>
          <p:cNvCxnSpPr>
            <a:cxnSpLocks/>
            <a:endCxn id="16" idx="1"/>
          </p:cNvCxnSpPr>
          <p:nvPr/>
        </p:nvCxnSpPr>
        <p:spPr>
          <a:xfrm flipV="1">
            <a:off x="2918845" y="4871177"/>
            <a:ext cx="1900765" cy="4151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3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F5AAF6-D1A3-4B34-A041-37DE92B3B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1E9BF204-2CE5-401D-9400-E9D1A8BB4E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00" r="30648" b="-2502"/>
          <a:stretch/>
        </p:blipFill>
        <p:spPr>
          <a:xfrm>
            <a:off x="2184612" y="1497894"/>
            <a:ext cx="7223756" cy="4540647"/>
          </a:xfr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E477622E-D5EE-4C69-B56C-EDABC0351272}"/>
              </a:ext>
            </a:extLst>
          </p:cNvPr>
          <p:cNvSpPr/>
          <p:nvPr/>
        </p:nvSpPr>
        <p:spPr bwMode="auto">
          <a:xfrm>
            <a:off x="8977" y="319047"/>
            <a:ext cx="4574855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3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rd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2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18370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5">
            <a:extLst>
              <a:ext uri="{FF2B5EF4-FFF2-40B4-BE49-F238E27FC236}">
                <a16:creationId xmlns:a16="http://schemas.microsoft.com/office/drawing/2014/main" id="{AA15B76F-E3B2-4596-BF84-5E5AB4D3B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728" y="1484784"/>
            <a:ext cx="4356484" cy="4628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AutoShape 6">
            <a:extLst>
              <a:ext uri="{FF2B5EF4-FFF2-40B4-BE49-F238E27FC236}">
                <a16:creationId xmlns:a16="http://schemas.microsoft.com/office/drawing/2014/main" id="{9DE18DB6-C3CC-47F2-856C-9A3FB4A169D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004211" y="860958"/>
            <a:ext cx="3286531" cy="1343906"/>
          </a:xfrm>
          <a:prstGeom prst="cloudCallout">
            <a:avLst>
              <a:gd name="adj1" fmla="val 57327"/>
              <a:gd name="adj2" fmla="val 70076"/>
            </a:avLst>
          </a:prstGeom>
          <a:solidFill>
            <a:srgbClr val="FFFFFF"/>
          </a:solidFill>
          <a:ln w="57150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400" dirty="0">
                <a:latin typeface="Arial Black" panose="020B0A04020102020204" pitchFamily="34" charset="0"/>
                <a:ea typeface="宋体" pitchFamily="2" charset="-122"/>
                <a:cs typeface="宋体" pitchFamily="2" charset="-122"/>
              </a:rPr>
              <a:t>!!!</a:t>
            </a:r>
            <a:endParaRPr lang="zh-CN" altLang="zh-CN" sz="4400" dirty="0">
              <a:latin typeface="Arial Black" panose="020B0A04020102020204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9" name="AutoShape 6">
            <a:extLst>
              <a:ext uri="{FF2B5EF4-FFF2-40B4-BE49-F238E27FC236}">
                <a16:creationId xmlns:a16="http://schemas.microsoft.com/office/drawing/2014/main" id="{B047E1B9-0268-41C9-A213-9FAFDB8A1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464" y="1340768"/>
            <a:ext cx="2664296" cy="1440160"/>
          </a:xfrm>
          <a:prstGeom prst="cloudCallout">
            <a:avLst>
              <a:gd name="adj1" fmla="val 69059"/>
              <a:gd name="adj2" fmla="val 24293"/>
            </a:avLst>
          </a:prstGeom>
          <a:solidFill>
            <a:srgbClr val="FFFFFF"/>
          </a:solidFill>
          <a:ln w="57150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400" dirty="0">
                <a:latin typeface="Arial Black" panose="020B0A04020102020204" pitchFamily="34" charset="0"/>
                <a:ea typeface="宋体" pitchFamily="2" charset="-122"/>
              </a:rPr>
              <a:t>???</a:t>
            </a:r>
            <a:endParaRPr lang="zh-CN" altLang="zh-CN" sz="4400" dirty="0">
              <a:latin typeface="Arial Black" panose="020B0A04020102020204" pitchFamily="34" charset="0"/>
              <a:ea typeface="宋体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B30773B-6AEF-4B69-BA2C-BA084C60A47D}"/>
              </a:ext>
            </a:extLst>
          </p:cNvPr>
          <p:cNvSpPr/>
          <p:nvPr/>
        </p:nvSpPr>
        <p:spPr bwMode="auto">
          <a:xfrm>
            <a:off x="0" y="332656"/>
            <a:ext cx="4369224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4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th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3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23107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022FB3F9-110F-4C2A-986E-2E660F1873F7}"/>
              </a:ext>
            </a:extLst>
          </p:cNvPr>
          <p:cNvSpPr/>
          <p:nvPr/>
        </p:nvSpPr>
        <p:spPr>
          <a:xfrm>
            <a:off x="695400" y="1591779"/>
            <a:ext cx="511256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44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Reading purposes: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E27F776-586D-4A03-A798-EFC6B8E69050}"/>
              </a:ext>
            </a:extLst>
          </p:cNvPr>
          <p:cNvSpPr/>
          <p:nvPr/>
        </p:nvSpPr>
        <p:spPr>
          <a:xfrm>
            <a:off x="3256620" y="3097123"/>
            <a:ext cx="7519900" cy="16516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>
              <a:lnSpc>
                <a:spcPct val="150000"/>
              </a:lnSpc>
              <a:buAutoNum type="arabicPeriod"/>
              <a:defRPr/>
            </a:pP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Find </a:t>
            </a:r>
            <a:r>
              <a:rPr lang="en-US" altLang="zh-CN" sz="36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people’s opinions</a:t>
            </a: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indent="-742950">
              <a:lnSpc>
                <a:spcPct val="150000"/>
              </a:lnSpc>
              <a:buAutoNum type="arabicPeriod"/>
              <a:defRPr/>
            </a:pP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Show your </a:t>
            </a:r>
            <a:r>
              <a:rPr lang="en-US" altLang="zh-CN" sz="36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opinion in role</a:t>
            </a:r>
            <a:r>
              <a:rPr lang="en-US" altLang="zh-CN" sz="3600" b="1" dirty="0">
                <a:ln w="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7461CEB-79D6-4540-9510-7E1D2194409D}"/>
              </a:ext>
            </a:extLst>
          </p:cNvPr>
          <p:cNvSpPr/>
          <p:nvPr/>
        </p:nvSpPr>
        <p:spPr bwMode="auto">
          <a:xfrm>
            <a:off x="0" y="332656"/>
            <a:ext cx="4369224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4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th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3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8589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C7F9AC1A-1A25-4776-9231-AAF5CF418E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478" y="393895"/>
            <a:ext cx="6719029" cy="5774649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3AE9697C-D5C1-4A11-B304-D88A21B16995}"/>
              </a:ext>
            </a:extLst>
          </p:cNvPr>
          <p:cNvSpPr/>
          <p:nvPr/>
        </p:nvSpPr>
        <p:spPr bwMode="auto">
          <a:xfrm>
            <a:off x="0" y="332656"/>
            <a:ext cx="4369224" cy="52322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4</a:t>
            </a:r>
            <a:r>
              <a:rPr lang="en-US" altLang="zh-CN" sz="2800" b="1" kern="0" baseline="300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th</a:t>
            </a:r>
            <a:r>
              <a:rPr lang="en-US" altLang="zh-CN" sz="28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 reading: Chapter 3</a:t>
            </a:r>
            <a:endParaRPr lang="zh-CN" altLang="en-US" sz="28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EBCBD92-64BE-454D-9B90-E3D24887B149}"/>
              </a:ext>
            </a:extLst>
          </p:cNvPr>
          <p:cNvSpPr/>
          <p:nvPr/>
        </p:nvSpPr>
        <p:spPr>
          <a:xfrm>
            <a:off x="8904312" y="1774557"/>
            <a:ext cx="4927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3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F9EF6D-A44A-4B9B-9123-76DADBF46E20}"/>
              </a:ext>
            </a:extLst>
          </p:cNvPr>
          <p:cNvSpPr/>
          <p:nvPr/>
        </p:nvSpPr>
        <p:spPr>
          <a:xfrm>
            <a:off x="9563737" y="1774557"/>
            <a:ext cx="4927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zh-CN" altLang="en-US" sz="3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CA880DA-9C7F-439A-9D93-F0B91831B429}"/>
              </a:ext>
            </a:extLst>
          </p:cNvPr>
          <p:cNvSpPr/>
          <p:nvPr/>
        </p:nvSpPr>
        <p:spPr>
          <a:xfrm>
            <a:off x="6456040" y="1774557"/>
            <a:ext cx="49270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</a:t>
            </a:r>
            <a:endParaRPr lang="zh-CN" altLang="en-US" sz="3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1分钟背景乐">
            <a:hlinkClick r:id="" action="ppaction://media"/>
            <a:extLst>
              <a:ext uri="{FF2B5EF4-FFF2-40B4-BE49-F238E27FC236}">
                <a16:creationId xmlns:a16="http://schemas.microsoft.com/office/drawing/2014/main" id="{D4465308-86C1-48CA-A046-C30844907B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4592" y="55589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6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4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29685D6A-5373-4CFA-B7B7-DBBF30FFE3C9}"/>
              </a:ext>
            </a:extLst>
          </p:cNvPr>
          <p:cNvSpPr/>
          <p:nvPr/>
        </p:nvSpPr>
        <p:spPr>
          <a:xfrm>
            <a:off x="1847528" y="601113"/>
            <a:ext cx="943304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Your opinion on where Knut should be:</a:t>
            </a:r>
            <a:endParaRPr lang="zh-CN" altLang="en-US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703AD07-168F-4F4B-890A-183FCA5F37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292" b="68958" l="3056" r="50093">
                        <a14:backgroundMark x1="40556" y1="30573" x2="43519" y2="31406"/>
                        <a14:backgroundMark x1="9630" y1="30052" x2="6481" y2="31146"/>
                        <a14:backgroundMark x1="9815" y1="57448" x2="14722" y2="61719"/>
                        <a14:backgroundMark x1="39630" y1="56510" x2="40556" y2="61042"/>
                        <a14:backgroundMark x1="17630" y1="59675" x2="17630" y2="59675"/>
                        <a14:backgroundMark x1="11850" y1="58699" x2="11850" y2="58699"/>
                        <a14:backgroundMark x1="7803" y1="54797" x2="7803" y2="54797"/>
                        <a14:backgroundMark x1="14740" y1="54797" x2="14740" y2="54797"/>
                        <a14:backgroundMark x1="41040" y1="54797" x2="41040" y2="66341"/>
                        <a14:backgroundMark x1="8671" y1="54797" x2="12717" y2="67967"/>
                        <a14:backgroundMark x1="41040" y1="54309" x2="45087" y2="51545"/>
                        <a14:backgroundMark x1="8671" y1="50407" x2="12717" y2="520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75" t="28744" r="53934" b="31848"/>
          <a:stretch/>
        </p:blipFill>
        <p:spPr>
          <a:xfrm>
            <a:off x="6816080" y="4411886"/>
            <a:ext cx="585516" cy="1008113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DF031DAD-E9E2-440D-AF2F-571108E4E3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594" b="70000" l="48704" r="96667">
                        <a14:backgroundMark x1="54537" y1="32188" x2="59630" y2="30729"/>
                        <a14:backgroundMark x1="89074" y1="30000" x2="92963" y2="31458"/>
                        <a14:backgroundMark x1="89722" y1="58854" x2="89722" y2="64271"/>
                        <a14:backgroundMark x1="58333" y1="59219" x2="59630" y2="64271"/>
                        <a14:backgroundMark x1="58981" y1="54167" x2="57037" y2="62083"/>
                        <a14:backgroundMark x1="90370" y1="58125" x2="87222" y2="63906"/>
                        <a14:backgroundMark x1="80741" y1="57031" x2="85278" y2="64635"/>
                        <a14:backgroundMark x1="90370" y1="53438" x2="88426" y2="59948"/>
                        <a14:backgroundMark x1="58960" y1="58211" x2="58960" y2="58211"/>
                        <a14:backgroundMark x1="59827" y1="65366" x2="59827" y2="653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40" t="28744" r="7102" b="31848"/>
          <a:stretch/>
        </p:blipFill>
        <p:spPr>
          <a:xfrm>
            <a:off x="6816080" y="2721115"/>
            <a:ext cx="580732" cy="1008112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FCFBFB8E-5CD3-4AC6-88D8-7F62C9B92929}"/>
              </a:ext>
            </a:extLst>
          </p:cNvPr>
          <p:cNvSpPr/>
          <p:nvPr/>
        </p:nvSpPr>
        <p:spPr>
          <a:xfrm>
            <a:off x="7680176" y="3008785"/>
            <a:ext cx="26642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 the wild</a:t>
            </a:r>
            <a:endParaRPr lang="zh-CN" altLang="en-U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71650921-8C1C-48D7-8534-18E88B4DEBAD}"/>
              </a:ext>
            </a:extLst>
          </p:cNvPr>
          <p:cNvSpPr/>
          <p:nvPr/>
        </p:nvSpPr>
        <p:spPr>
          <a:xfrm>
            <a:off x="7680176" y="4669871"/>
            <a:ext cx="26642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at the zoo</a:t>
            </a:r>
            <a:endParaRPr lang="zh-CN" altLang="en-U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AC3539E0-00B7-4BFD-B910-F2424DFCF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80" y="1916832"/>
            <a:ext cx="3636403" cy="3863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40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7"/>
          <p:cNvSpPr>
            <a:spLocks noChangeArrowheads="1"/>
          </p:cNvSpPr>
          <p:nvPr/>
        </p:nvSpPr>
        <p:spPr bwMode="auto">
          <a:xfrm>
            <a:off x="3598136" y="1730860"/>
            <a:ext cx="5040559" cy="827509"/>
          </a:xfrm>
          <a:prstGeom prst="cloudCallout">
            <a:avLst>
              <a:gd name="adj1" fmla="val -66390"/>
              <a:gd name="adj2" fmla="val 117081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" name="AutoShape 6"/>
          <p:cNvSpPr>
            <a:spLocks noChangeArrowheads="1"/>
          </p:cNvSpPr>
          <p:nvPr/>
        </p:nvSpPr>
        <p:spPr bwMode="auto">
          <a:xfrm>
            <a:off x="3331764" y="1700808"/>
            <a:ext cx="5786477" cy="887611"/>
          </a:xfrm>
          <a:prstGeom prst="cloudCallout">
            <a:avLst>
              <a:gd name="adj1" fmla="val 50051"/>
              <a:gd name="adj2" fmla="val 107343"/>
            </a:avLst>
          </a:prstGeom>
          <a:solidFill>
            <a:srgbClr val="FFFFFF"/>
          </a:solidFill>
          <a:ln w="57150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dirty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98141" y="1768022"/>
            <a:ext cx="49125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 the wild or at the zoo</a:t>
            </a:r>
            <a:endParaRPr lang="zh-CN" alt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3676870" y="515938"/>
            <a:ext cx="5096267" cy="646331"/>
          </a:xfrm>
          <a:prstGeom prst="rect">
            <a:avLst/>
          </a:prstGeom>
          <a:solidFill>
            <a:srgbClr val="0070C0"/>
          </a:solidFill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6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A Meeting about Knut</a:t>
            </a:r>
            <a:endParaRPr lang="zh-CN" altLang="en-US" sz="36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E1EF1FD2-B1BF-4F83-A194-2C4CCDBC90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400" b="99200" l="1200" r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5278" y="2417299"/>
            <a:ext cx="4397473" cy="439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1690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C21DA84-287B-49E2-B2FC-C41736B976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629" y="3871731"/>
            <a:ext cx="1755220" cy="185761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443B90A-E217-408A-94A6-95DE6FA8292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194" y="3794961"/>
            <a:ext cx="1913440" cy="190783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 bwMode="auto">
          <a:xfrm>
            <a:off x="3676870" y="515938"/>
            <a:ext cx="5096267" cy="646331"/>
          </a:xfrm>
          <a:prstGeom prst="rect">
            <a:avLst/>
          </a:prstGeom>
          <a:solidFill>
            <a:srgbClr val="0070C0"/>
          </a:solidFill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6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A Meeting about Knut</a:t>
            </a:r>
            <a:endParaRPr lang="zh-CN" altLang="en-US" sz="36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70CA74D1-2343-4DC6-922B-AA011408FF0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9" r="38400" b="40452"/>
          <a:stretch/>
        </p:blipFill>
        <p:spPr>
          <a:xfrm>
            <a:off x="1182845" y="1595455"/>
            <a:ext cx="1259384" cy="168308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FC833D4-94F2-4E62-958D-1473377A772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83" r="26920" b="1881"/>
          <a:stretch/>
        </p:blipFill>
        <p:spPr>
          <a:xfrm>
            <a:off x="4449060" y="1595455"/>
            <a:ext cx="1308706" cy="168308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47A68321-2698-47EC-92D3-553BC851365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5" r="18042" b="16621"/>
          <a:stretch/>
        </p:blipFill>
        <p:spPr>
          <a:xfrm>
            <a:off x="7913165" y="1595455"/>
            <a:ext cx="1284303" cy="168308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B887A585-0D68-483C-AA1D-D03CD311F58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364" y="3863242"/>
            <a:ext cx="1411162" cy="1763046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AFC2071B-FFE8-4187-B7E7-CD7909CCC608}"/>
              </a:ext>
            </a:extLst>
          </p:cNvPr>
          <p:cNvSpPr/>
          <p:nvPr/>
        </p:nvSpPr>
        <p:spPr>
          <a:xfrm>
            <a:off x="1049644" y="3204265"/>
            <a:ext cx="26642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Thomas</a:t>
            </a:r>
            <a:endParaRPr lang="zh-CN" alt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AA99CEEA-F4CF-4C5B-A21F-7763316808EB}"/>
              </a:ext>
            </a:extLst>
          </p:cNvPr>
          <p:cNvSpPr/>
          <p:nvPr/>
        </p:nvSpPr>
        <p:spPr>
          <a:xfrm>
            <a:off x="996820" y="1595454"/>
            <a:ext cx="1730902" cy="2107201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/>
                </a:solidFill>
              </a:rPr>
              <a:t>?</a:t>
            </a:r>
            <a:endParaRPr lang="zh-CN" altLang="en-US" sz="13800" dirty="0">
              <a:solidFill>
                <a:schemeClr val="tx1"/>
              </a:solidFill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FBE792B0-2583-4D95-8C2C-2CF14C096372}"/>
              </a:ext>
            </a:extLst>
          </p:cNvPr>
          <p:cNvSpPr/>
          <p:nvPr/>
        </p:nvSpPr>
        <p:spPr>
          <a:xfrm>
            <a:off x="4335949" y="3197933"/>
            <a:ext cx="26642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Visitors</a:t>
            </a:r>
            <a:endParaRPr lang="zh-CN" alt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9146A11B-DC66-4631-8597-793BC3B2B6AD}"/>
              </a:ext>
            </a:extLst>
          </p:cNvPr>
          <p:cNvSpPr/>
          <p:nvPr/>
        </p:nvSpPr>
        <p:spPr>
          <a:xfrm>
            <a:off x="7706630" y="3202723"/>
            <a:ext cx="26642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Zookeeper</a:t>
            </a:r>
            <a:endParaRPr lang="zh-CN" alt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9DCE62C0-C84A-4BCF-B131-AEE565DEEDB5}"/>
              </a:ext>
            </a:extLst>
          </p:cNvPr>
          <p:cNvSpPr/>
          <p:nvPr/>
        </p:nvSpPr>
        <p:spPr>
          <a:xfrm>
            <a:off x="2423592" y="5652537"/>
            <a:ext cx="26642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Volunteers</a:t>
            </a:r>
            <a:endParaRPr lang="zh-CN" alt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CFEAE368-9EFD-4791-8256-F5BFF14AEC17}"/>
              </a:ext>
            </a:extLst>
          </p:cNvPr>
          <p:cNvSpPr/>
          <p:nvPr/>
        </p:nvSpPr>
        <p:spPr>
          <a:xfrm>
            <a:off x="6510244" y="5661248"/>
            <a:ext cx="26642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Vet</a:t>
            </a:r>
            <a:endParaRPr lang="zh-CN" alt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2" name="矩形: 圆角 21">
            <a:extLst>
              <a:ext uri="{FF2B5EF4-FFF2-40B4-BE49-F238E27FC236}">
                <a16:creationId xmlns:a16="http://schemas.microsoft.com/office/drawing/2014/main" id="{2314A820-0FF4-4AA0-8BD5-340C9779B460}"/>
              </a:ext>
            </a:extLst>
          </p:cNvPr>
          <p:cNvSpPr/>
          <p:nvPr/>
        </p:nvSpPr>
        <p:spPr>
          <a:xfrm>
            <a:off x="5802172" y="3717032"/>
            <a:ext cx="1891447" cy="244386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/>
                </a:solidFill>
              </a:rPr>
              <a:t>?</a:t>
            </a:r>
            <a:endParaRPr lang="zh-CN" altLang="en-US" sz="13800" dirty="0">
              <a:solidFill>
                <a:schemeClr val="tx1"/>
              </a:solidFill>
            </a:endParaRPr>
          </a:p>
        </p:txBody>
      </p:sp>
      <p:sp>
        <p:nvSpPr>
          <p:cNvPr id="21" name="矩形: 圆角 20">
            <a:extLst>
              <a:ext uri="{FF2B5EF4-FFF2-40B4-BE49-F238E27FC236}">
                <a16:creationId xmlns:a16="http://schemas.microsoft.com/office/drawing/2014/main" id="{10E5DD08-C059-4F28-9BD8-3B573F0FAF68}"/>
              </a:ext>
            </a:extLst>
          </p:cNvPr>
          <p:cNvSpPr/>
          <p:nvPr/>
        </p:nvSpPr>
        <p:spPr>
          <a:xfrm>
            <a:off x="2487726" y="3725890"/>
            <a:ext cx="1957104" cy="244386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/>
                </a:solidFill>
              </a:rPr>
              <a:t>?</a:t>
            </a:r>
            <a:endParaRPr lang="zh-CN" altLang="en-US" sz="13800" dirty="0">
              <a:solidFill>
                <a:schemeClr val="tx1"/>
              </a:solidFill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EEEDCC26-75CC-4391-B725-F1FC2161E7DD}"/>
              </a:ext>
            </a:extLst>
          </p:cNvPr>
          <p:cNvSpPr/>
          <p:nvPr/>
        </p:nvSpPr>
        <p:spPr>
          <a:xfrm>
            <a:off x="9980306" y="5580529"/>
            <a:ext cx="26642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Knut</a:t>
            </a:r>
            <a:endParaRPr lang="zh-CN" alt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12E5F39E-2985-4109-8037-E3C08D5ADFC8}"/>
              </a:ext>
            </a:extLst>
          </p:cNvPr>
          <p:cNvSpPr/>
          <p:nvPr/>
        </p:nvSpPr>
        <p:spPr>
          <a:xfrm>
            <a:off x="9461137" y="3786742"/>
            <a:ext cx="1891447" cy="237415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/>
                </a:solidFill>
              </a:rPr>
              <a:t>?</a:t>
            </a:r>
            <a:endParaRPr lang="zh-CN" altLang="en-US" sz="13800" dirty="0">
              <a:solidFill>
                <a:schemeClr val="tx1"/>
              </a:solidFill>
            </a:endParaRPr>
          </a:p>
        </p:txBody>
      </p:sp>
      <p:sp>
        <p:nvSpPr>
          <p:cNvPr id="20" name="矩形: 圆角 19">
            <a:extLst>
              <a:ext uri="{FF2B5EF4-FFF2-40B4-BE49-F238E27FC236}">
                <a16:creationId xmlns:a16="http://schemas.microsoft.com/office/drawing/2014/main" id="{730EC7E1-8661-4DEB-A81A-72CCAF7684A5}"/>
              </a:ext>
            </a:extLst>
          </p:cNvPr>
          <p:cNvSpPr/>
          <p:nvPr/>
        </p:nvSpPr>
        <p:spPr>
          <a:xfrm>
            <a:off x="7602372" y="1548110"/>
            <a:ext cx="1983973" cy="215454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/>
                </a:solidFill>
              </a:rPr>
              <a:t>?</a:t>
            </a:r>
            <a:endParaRPr lang="zh-CN" altLang="en-US" sz="13800" dirty="0">
              <a:solidFill>
                <a:schemeClr val="tx1"/>
              </a:solidFill>
            </a:endParaRPr>
          </a:p>
        </p:txBody>
      </p:sp>
      <p:sp>
        <p:nvSpPr>
          <p:cNvPr id="19" name="矩形: 圆角 18">
            <a:extLst>
              <a:ext uri="{FF2B5EF4-FFF2-40B4-BE49-F238E27FC236}">
                <a16:creationId xmlns:a16="http://schemas.microsoft.com/office/drawing/2014/main" id="{C1CDC18B-C960-4FB4-98D4-15222591B292}"/>
              </a:ext>
            </a:extLst>
          </p:cNvPr>
          <p:cNvSpPr/>
          <p:nvPr/>
        </p:nvSpPr>
        <p:spPr>
          <a:xfrm>
            <a:off x="4182427" y="1572220"/>
            <a:ext cx="1730902" cy="210207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/>
                </a:solidFill>
              </a:rPr>
              <a:t>?</a:t>
            </a:r>
            <a:endParaRPr lang="zh-CN" altLang="en-US" sz="13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12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1" grpId="0" animBg="1"/>
      <p:bldP spid="14" grpId="0" animBg="1"/>
      <p:bldP spid="20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3DC041-F33A-43D6-8173-49057EE9C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5C96A1-B0C5-45A7-A3EA-4E65B4C10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9383" y="1958871"/>
            <a:ext cx="8726760" cy="4065320"/>
          </a:xfrm>
        </p:spPr>
        <p:txBody>
          <a:bodyPr>
            <a:normAutofit/>
          </a:bodyPr>
          <a:lstStyle/>
          <a:p>
            <a:r>
              <a:rPr lang="en-US" altLang="zh-CN" sz="4400" dirty="0"/>
              <a:t>Step 1: </a:t>
            </a:r>
            <a:r>
              <a:rPr lang="en-US" altLang="zh-CN" sz="4400" dirty="0">
                <a:solidFill>
                  <a:srgbClr val="FF0000"/>
                </a:solidFill>
              </a:rPr>
              <a:t>Choose</a:t>
            </a:r>
            <a:r>
              <a:rPr lang="en-US" altLang="zh-CN" sz="4400" dirty="0"/>
              <a:t> a role.</a:t>
            </a:r>
          </a:p>
          <a:p>
            <a:r>
              <a:rPr lang="en-US" altLang="zh-CN" sz="4400" dirty="0"/>
              <a:t>Step 2: </a:t>
            </a:r>
            <a:r>
              <a:rPr lang="en-US" altLang="zh-CN" sz="4400" dirty="0">
                <a:solidFill>
                  <a:srgbClr val="FF0000"/>
                </a:solidFill>
              </a:rPr>
              <a:t>Think about </a:t>
            </a:r>
            <a:r>
              <a:rPr lang="en-US" altLang="zh-CN" sz="4400" dirty="0"/>
              <a:t>your opinion.</a:t>
            </a:r>
          </a:p>
          <a:p>
            <a:r>
              <a:rPr lang="en-US" altLang="zh-CN" sz="4400" dirty="0"/>
              <a:t>Step 3: </a:t>
            </a:r>
            <a:r>
              <a:rPr lang="en-US" altLang="zh-CN" sz="4400" dirty="0">
                <a:solidFill>
                  <a:srgbClr val="FF0000"/>
                </a:solidFill>
              </a:rPr>
              <a:t>Talk about </a:t>
            </a:r>
            <a:r>
              <a:rPr lang="en-US" altLang="zh-CN" sz="4400" dirty="0"/>
              <a:t>it in your group.</a:t>
            </a:r>
            <a:endParaRPr lang="zh-CN" altLang="en-US" sz="44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F98BC0A-8B1A-4188-9D1F-82E8C85BF186}"/>
              </a:ext>
            </a:extLst>
          </p:cNvPr>
          <p:cNvSpPr txBox="1"/>
          <p:nvPr/>
        </p:nvSpPr>
        <p:spPr>
          <a:xfrm>
            <a:off x="2855640" y="4869160"/>
            <a:ext cx="7778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chemeClr val="accent1">
                    <a:lumMod val="75000"/>
                  </a:schemeClr>
                </a:solidFill>
              </a:rPr>
              <a:t>Hi, everyone. I’m…. I think…, because….</a:t>
            </a:r>
            <a:endParaRPr lang="zh-CN" alt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5738672-9242-4416-9ECE-83FE49DAC556}"/>
              </a:ext>
            </a:extLst>
          </p:cNvPr>
          <p:cNvSpPr/>
          <p:nvPr/>
        </p:nvSpPr>
        <p:spPr bwMode="auto">
          <a:xfrm>
            <a:off x="3676870" y="515938"/>
            <a:ext cx="5096267" cy="646331"/>
          </a:xfrm>
          <a:prstGeom prst="rect">
            <a:avLst/>
          </a:prstGeom>
          <a:solidFill>
            <a:srgbClr val="0070C0"/>
          </a:solidFill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6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A Meeting about Knut</a:t>
            </a:r>
            <a:endParaRPr lang="zh-CN" altLang="en-US" sz="36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pic>
        <p:nvPicPr>
          <p:cNvPr id="7" name="1分钟背景乐">
            <a:hlinkClick r:id="" action="ppaction://media"/>
            <a:extLst>
              <a:ext uri="{FF2B5EF4-FFF2-40B4-BE49-F238E27FC236}">
                <a16:creationId xmlns:a16="http://schemas.microsoft.com/office/drawing/2014/main" id="{531798AC-B5AB-4B7E-86CC-DD13821FC5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24592" y="57193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57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049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7"/>
          <p:cNvSpPr>
            <a:spLocks noChangeArrowheads="1"/>
          </p:cNvSpPr>
          <p:nvPr/>
        </p:nvSpPr>
        <p:spPr bwMode="auto">
          <a:xfrm>
            <a:off x="3598136" y="1730860"/>
            <a:ext cx="5040559" cy="827509"/>
          </a:xfrm>
          <a:prstGeom prst="cloudCallout">
            <a:avLst>
              <a:gd name="adj1" fmla="val -66390"/>
              <a:gd name="adj2" fmla="val 117081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" name="AutoShape 6"/>
          <p:cNvSpPr>
            <a:spLocks noChangeArrowheads="1"/>
          </p:cNvSpPr>
          <p:nvPr/>
        </p:nvSpPr>
        <p:spPr bwMode="auto">
          <a:xfrm>
            <a:off x="3331764" y="1700808"/>
            <a:ext cx="5786477" cy="887611"/>
          </a:xfrm>
          <a:prstGeom prst="cloudCallout">
            <a:avLst>
              <a:gd name="adj1" fmla="val 50051"/>
              <a:gd name="adj2" fmla="val 107343"/>
            </a:avLst>
          </a:prstGeom>
          <a:solidFill>
            <a:srgbClr val="FFFFFF"/>
          </a:solidFill>
          <a:ln w="57150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dirty="0"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98141" y="1768022"/>
            <a:ext cx="49125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 the wild or at the zoo</a:t>
            </a:r>
            <a:endParaRPr lang="zh-CN" altLang="en-U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3676870" y="515938"/>
            <a:ext cx="5096267" cy="646331"/>
          </a:xfrm>
          <a:prstGeom prst="rect">
            <a:avLst/>
          </a:prstGeom>
          <a:solidFill>
            <a:srgbClr val="0070C0"/>
          </a:solidFill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3600" b="1" kern="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宋体"/>
              </a:rPr>
              <a:t>A Meeting about Knut</a:t>
            </a:r>
            <a:endParaRPr lang="zh-CN" altLang="en-US" sz="3600" b="1" kern="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ea typeface="宋体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E1EF1FD2-B1BF-4F83-A194-2C4CCDBC90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400" b="99200" l="1200" r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5278" y="2417299"/>
            <a:ext cx="4397473" cy="439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0679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29685D6A-5373-4CFA-B7B7-DBBF30FFE3C9}"/>
              </a:ext>
            </a:extLst>
          </p:cNvPr>
          <p:cNvSpPr/>
          <p:nvPr/>
        </p:nvSpPr>
        <p:spPr>
          <a:xfrm>
            <a:off x="2063552" y="573855"/>
            <a:ext cx="890983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Your opinion on where Knut should be:</a:t>
            </a:r>
            <a:endParaRPr lang="zh-CN" altLang="en-U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703AD07-168F-4F4B-890A-183FCA5F37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292" b="68958" l="3056" r="50093">
                        <a14:backgroundMark x1="40556" y1="30573" x2="43519" y2="31406"/>
                        <a14:backgroundMark x1="9630" y1="30052" x2="6481" y2="31146"/>
                        <a14:backgroundMark x1="9815" y1="57448" x2="14722" y2="61719"/>
                        <a14:backgroundMark x1="39630" y1="56510" x2="40556" y2="61042"/>
                        <a14:backgroundMark x1="7803" y1="54309" x2="11850" y2="67480"/>
                        <a14:backgroundMark x1="38150" y1="53659" x2="40173" y2="65203"/>
                        <a14:backgroundMark x1="10694" y1="53171" x2="13584" y2="57561"/>
                        <a14:backgroundMark x1="8671" y1="52033" x2="14740" y2="552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75" t="28744" r="53934" b="31848"/>
          <a:stretch/>
        </p:blipFill>
        <p:spPr>
          <a:xfrm>
            <a:off x="6816080" y="4411886"/>
            <a:ext cx="585516" cy="1008113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DF031DAD-E9E2-440D-AF2F-571108E4E3B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594" b="70000" l="48704" r="96667">
                        <a14:backgroundMark x1="54537" y1="32188" x2="59630" y2="30729"/>
                        <a14:backgroundMark x1="89074" y1="30000" x2="92963" y2="31458"/>
                        <a14:backgroundMark x1="89722" y1="58854" x2="89722" y2="64271"/>
                        <a14:backgroundMark x1="58333" y1="59219" x2="59630" y2="64271"/>
                        <a14:backgroundMark x1="58981" y1="54167" x2="57037" y2="62083"/>
                        <a14:backgroundMark x1="90370" y1="58125" x2="87222" y2="63906"/>
                        <a14:backgroundMark x1="80741" y1="57031" x2="85278" y2="64635"/>
                        <a14:backgroundMark x1="90370" y1="53438" x2="88426" y2="59948"/>
                        <a14:backgroundMark x1="57803" y1="51545" x2="64740" y2="648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40" t="28744" r="7102" b="31848"/>
          <a:stretch/>
        </p:blipFill>
        <p:spPr>
          <a:xfrm>
            <a:off x="6816080" y="2721115"/>
            <a:ext cx="580732" cy="1008112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FCFBFB8E-5CD3-4AC6-88D8-7F62C9B92929}"/>
              </a:ext>
            </a:extLst>
          </p:cNvPr>
          <p:cNvSpPr/>
          <p:nvPr/>
        </p:nvSpPr>
        <p:spPr>
          <a:xfrm>
            <a:off x="7680176" y="3008785"/>
            <a:ext cx="26642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 the wild</a:t>
            </a:r>
            <a:endParaRPr lang="zh-CN" altLang="en-U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71650921-8C1C-48D7-8534-18E88B4DEBAD}"/>
              </a:ext>
            </a:extLst>
          </p:cNvPr>
          <p:cNvSpPr/>
          <p:nvPr/>
        </p:nvSpPr>
        <p:spPr>
          <a:xfrm>
            <a:off x="7680176" y="4669871"/>
            <a:ext cx="26642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at the zoo</a:t>
            </a:r>
            <a:endParaRPr lang="zh-CN" altLang="en-US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5830AD20-BD8E-4816-B923-10F9980B4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496" y="2060848"/>
            <a:ext cx="3568420" cy="3791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445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4C7196BB-F3E5-444C-893F-51430C86A7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633"/>
          <a:stretch/>
        </p:blipFill>
        <p:spPr>
          <a:xfrm>
            <a:off x="384372" y="1220475"/>
            <a:ext cx="3804641" cy="260574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240125" y="4877212"/>
            <a:ext cx="5711749" cy="769441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 there a better way?</a:t>
            </a:r>
            <a:endParaRPr lang="zh-CN" altLang="en-U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0A0F1A1-AEC6-4610-906A-A1E908587677}"/>
              </a:ext>
            </a:extLst>
          </p:cNvPr>
          <p:cNvSpPr txBox="1"/>
          <p:nvPr/>
        </p:nvSpPr>
        <p:spPr>
          <a:xfrm>
            <a:off x="4684214" y="858276"/>
            <a:ext cx="717768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000" dirty="0"/>
              <a:t>Knut died at the zoo in 2011, when he was only five years old. Most polar bears can live to 35 years. </a:t>
            </a:r>
          </a:p>
          <a:p>
            <a:pPr algn="just"/>
            <a:r>
              <a:rPr lang="en-US" altLang="zh-CN" sz="4000" dirty="0"/>
              <a:t>People miss him so much.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44155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145EE92-88AF-49C9-8BCC-E2FE81730E88}"/>
              </a:ext>
            </a:extLst>
          </p:cNvPr>
          <p:cNvSpPr/>
          <p:nvPr/>
        </p:nvSpPr>
        <p:spPr>
          <a:xfrm>
            <a:off x="2357813" y="1110503"/>
            <a:ext cx="1038285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48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you have questions?</a:t>
            </a:r>
          </a:p>
        </p:txBody>
      </p:sp>
      <p:pic>
        <p:nvPicPr>
          <p:cNvPr id="3" name="图片 2">
            <a:hlinkClick r:id="rId2" action="ppaction://hlinkfile"/>
            <a:extLst>
              <a:ext uri="{FF2B5EF4-FFF2-40B4-BE49-F238E27FC236}">
                <a16:creationId xmlns:a16="http://schemas.microsoft.com/office/drawing/2014/main" id="{D2488A1A-6346-4F03-A3AB-EF419C926C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3900" l="10000" r="90000">
                        <a14:foregroundMark x1="24667" y1="21700" x2="33067" y2="18100"/>
                        <a14:foregroundMark x1="28267" y1="36600" x2="33067" y2="36200"/>
                        <a14:foregroundMark x1="38133" y1="20100" x2="38933" y2="22700"/>
                        <a14:foregroundMark x1="27067" y1="23100" x2="26800" y2="21700"/>
                        <a14:foregroundMark x1="32800" y1="31600" x2="32800" y2="32600"/>
                        <a14:backgroundMark x1="56133" y1="84400" x2="60667" y2="87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940" y="1815153"/>
            <a:ext cx="3434118" cy="4578824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4D1D7598-173E-4A60-BD73-B6B8826CF926}"/>
              </a:ext>
            </a:extLst>
          </p:cNvPr>
          <p:cNvSpPr/>
          <p:nvPr/>
        </p:nvSpPr>
        <p:spPr>
          <a:xfrm>
            <a:off x="5303912" y="3816014"/>
            <a:ext cx="5253536" cy="830997"/>
          </a:xfrm>
          <a:prstGeom prst="rect">
            <a:avLst/>
          </a:prstGeom>
          <a:solidFill>
            <a:srgbClr val="4F81BD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4800" b="1" dirty="0">
                <a:ln w="6600">
                  <a:solidFill>
                    <a:srgbClr val="1486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Natural Selection</a:t>
            </a:r>
          </a:p>
        </p:txBody>
      </p:sp>
    </p:spTree>
    <p:extLst>
      <p:ext uri="{BB962C8B-B14F-4D97-AF65-F5344CB8AC3E}">
        <p14:creationId xmlns:p14="http://schemas.microsoft.com/office/powerpoint/2010/main" val="36509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allAtOnce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9217" y="759602"/>
            <a:ext cx="34135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54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Homework</a:t>
            </a:r>
            <a:endParaRPr lang="zh-CN" altLang="en-US" sz="54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23592" y="1931197"/>
            <a:ext cx="8415681" cy="2226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1. Read the story again. 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2. If you want to know more about  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  Knut, check on the internet.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6ABF5FA-5D25-4DF5-8288-A1CD4EA13724}"/>
              </a:ext>
            </a:extLst>
          </p:cNvPr>
          <p:cNvSpPr txBox="1"/>
          <p:nvPr/>
        </p:nvSpPr>
        <p:spPr>
          <a:xfrm>
            <a:off x="2639616" y="4821446"/>
            <a:ext cx="6233320" cy="964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https://baike.baidu.com/item/%E5%85%8B%E5%8A%AA%E7%89%B9/6289?fr=aladdin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66A379BF-4933-456C-B3A9-088D04DD47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52" y="4509118"/>
            <a:ext cx="2165700" cy="15892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右箭头 6">
            <a:extLst>
              <a:ext uri="{FF2B5EF4-FFF2-40B4-BE49-F238E27FC236}">
                <a16:creationId xmlns:a16="http://schemas.microsoft.com/office/drawing/2014/main" id="{142F4407-394E-4670-B029-E50330A9995E}"/>
              </a:ext>
            </a:extLst>
          </p:cNvPr>
          <p:cNvSpPr/>
          <p:nvPr/>
        </p:nvSpPr>
        <p:spPr bwMode="auto">
          <a:xfrm>
            <a:off x="1280796" y="4954589"/>
            <a:ext cx="967404" cy="698336"/>
          </a:xfrm>
          <a:prstGeom prst="rightArrow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4006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9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EA5A294C-1328-A34E-8823-194CEF271353}"/>
              </a:ext>
            </a:extLst>
          </p:cNvPr>
          <p:cNvSpPr/>
          <p:nvPr/>
        </p:nvSpPr>
        <p:spPr>
          <a:xfrm>
            <a:off x="5804124" y="4444843"/>
            <a:ext cx="57246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 w="10160">
                  <a:solidFill>
                    <a:srgbClr val="5B9BD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关注“外研基础教材与教师发展”公众号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813768A-E2CF-C640-9F0A-39F5CC3EE8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310" y="1530406"/>
            <a:ext cx="2640273" cy="264027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64C7477-6D42-B241-BE31-57E457A0C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958" y="1542679"/>
            <a:ext cx="2628000" cy="262800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AE3D0856-1545-494C-93D8-6715FD6CFE3D}"/>
              </a:ext>
            </a:extLst>
          </p:cNvPr>
          <p:cNvSpPr/>
          <p:nvPr/>
        </p:nvSpPr>
        <p:spPr>
          <a:xfrm>
            <a:off x="1247988" y="4444843"/>
            <a:ext cx="38539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 w="10160">
                  <a:solidFill>
                    <a:srgbClr val="5B9BD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关注“外研社</a:t>
            </a:r>
            <a:r>
              <a:rPr kumimoji="1" lang="en-US" altLang="zh-CN" sz="2400" b="1" i="0" u="none" strike="noStrike" kern="1200" cap="none" spc="0" normalizeH="0" baseline="0" noProof="0" dirty="0">
                <a:ln w="10160">
                  <a:solidFill>
                    <a:srgbClr val="5B9BD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K12</a:t>
            </a:r>
            <a:r>
              <a:rPr kumimoji="1" lang="zh-CN" altLang="en-US" sz="2400" b="1" i="0" u="none" strike="noStrike" kern="1200" cap="none" spc="0" normalizeH="0" baseline="0" noProof="0" dirty="0">
                <a:ln w="10160">
                  <a:solidFill>
                    <a:srgbClr val="5B9BD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”公众号</a:t>
            </a:r>
          </a:p>
        </p:txBody>
      </p:sp>
    </p:spTree>
    <p:extLst>
      <p:ext uri="{BB962C8B-B14F-4D97-AF65-F5344CB8AC3E}">
        <p14:creationId xmlns:p14="http://schemas.microsoft.com/office/powerpoint/2010/main" val="316789169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1602</TotalTime>
  <Words>461</Words>
  <Application>Microsoft Office PowerPoint</Application>
  <PresentationFormat>宽屏</PresentationFormat>
  <Paragraphs>91</Paragraphs>
  <Slides>27</Slides>
  <Notes>2</Notes>
  <HiddenSlides>0</HiddenSlides>
  <MMClips>4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等线</vt:lpstr>
      <vt:lpstr>等线 Light</vt:lpstr>
      <vt:lpstr>华文彩云</vt:lpstr>
      <vt:lpstr>宋体</vt:lpstr>
      <vt:lpstr>Microsoft YaHei</vt:lpstr>
      <vt:lpstr>Arial</vt:lpstr>
      <vt:lpstr>Arial Black</vt:lpstr>
      <vt:lpstr>Calibri</vt:lpstr>
      <vt:lpstr>Comic Sans MS</vt:lpstr>
      <vt:lpstr>1_Office 主题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Administrator</cp:lastModifiedBy>
  <cp:revision>145</cp:revision>
  <dcterms:created xsi:type="dcterms:W3CDTF">2018-10-19T10:21:09Z</dcterms:created>
  <dcterms:modified xsi:type="dcterms:W3CDTF">2021-06-09T06:14:09Z</dcterms:modified>
</cp:coreProperties>
</file>