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2" r:id="rId1"/>
  </p:sldMasterIdLst>
  <p:notesMasterIdLst>
    <p:notesMasterId r:id="rId28"/>
  </p:notesMasterIdLst>
  <p:handoutMasterIdLst>
    <p:handoutMasterId r:id="rId29"/>
  </p:handoutMasterIdLst>
  <p:sldIdLst>
    <p:sldId id="287" r:id="rId2"/>
    <p:sldId id="288" r:id="rId3"/>
    <p:sldId id="320" r:id="rId4"/>
    <p:sldId id="321" r:id="rId5"/>
    <p:sldId id="301" r:id="rId6"/>
    <p:sldId id="315" r:id="rId7"/>
    <p:sldId id="289" r:id="rId8"/>
    <p:sldId id="290" r:id="rId9"/>
    <p:sldId id="291" r:id="rId10"/>
    <p:sldId id="292" r:id="rId11"/>
    <p:sldId id="306" r:id="rId12"/>
    <p:sldId id="293" r:id="rId13"/>
    <p:sldId id="294" r:id="rId14"/>
    <p:sldId id="295" r:id="rId15"/>
    <p:sldId id="316" r:id="rId16"/>
    <p:sldId id="317" r:id="rId17"/>
    <p:sldId id="307" r:id="rId18"/>
    <p:sldId id="308" r:id="rId19"/>
    <p:sldId id="309" r:id="rId20"/>
    <p:sldId id="310" r:id="rId21"/>
    <p:sldId id="311" r:id="rId22"/>
    <p:sldId id="312" r:id="rId23"/>
    <p:sldId id="314" r:id="rId24"/>
    <p:sldId id="319" r:id="rId25"/>
    <p:sldId id="313" r:id="rId26"/>
    <p:sldId id="318" r:id="rId27"/>
  </p:sldIdLst>
  <p:sldSz cx="9144000" cy="6858000" type="screen4x3"/>
  <p:notesSz cx="6858000" cy="9144000"/>
  <p:defaultTextStyle>
    <a:defPPr>
      <a:defRPr lang="en-US"/>
    </a:defPPr>
    <a:lvl1pPr algn="l" rtl="0" fontAlgn="base">
      <a:spcBef>
        <a:spcPct val="0"/>
      </a:spcBef>
      <a:spcAft>
        <a:spcPct val="0"/>
      </a:spcAft>
      <a:defRPr sz="2000" kern="1200">
        <a:solidFill>
          <a:schemeClr val="tx1"/>
        </a:solidFill>
        <a:latin typeface="Arial" charset="0"/>
        <a:ea typeface="+mn-ea"/>
        <a:cs typeface="Arial" charset="0"/>
      </a:defRPr>
    </a:lvl1pPr>
    <a:lvl2pPr marL="457200" algn="l" rtl="0" fontAlgn="base">
      <a:spcBef>
        <a:spcPct val="0"/>
      </a:spcBef>
      <a:spcAft>
        <a:spcPct val="0"/>
      </a:spcAft>
      <a:defRPr sz="2000" kern="1200">
        <a:solidFill>
          <a:schemeClr val="tx1"/>
        </a:solidFill>
        <a:latin typeface="Arial" charset="0"/>
        <a:ea typeface="+mn-ea"/>
        <a:cs typeface="Arial" charset="0"/>
      </a:defRPr>
    </a:lvl2pPr>
    <a:lvl3pPr marL="914400" algn="l" rtl="0" fontAlgn="base">
      <a:spcBef>
        <a:spcPct val="0"/>
      </a:spcBef>
      <a:spcAft>
        <a:spcPct val="0"/>
      </a:spcAft>
      <a:defRPr sz="2000" kern="1200">
        <a:solidFill>
          <a:schemeClr val="tx1"/>
        </a:solidFill>
        <a:latin typeface="Arial" charset="0"/>
        <a:ea typeface="+mn-ea"/>
        <a:cs typeface="Arial" charset="0"/>
      </a:defRPr>
    </a:lvl3pPr>
    <a:lvl4pPr marL="1371600" algn="l" rtl="0" fontAlgn="base">
      <a:spcBef>
        <a:spcPct val="0"/>
      </a:spcBef>
      <a:spcAft>
        <a:spcPct val="0"/>
      </a:spcAft>
      <a:defRPr sz="2000" kern="1200">
        <a:solidFill>
          <a:schemeClr val="tx1"/>
        </a:solidFill>
        <a:latin typeface="Arial" charset="0"/>
        <a:ea typeface="+mn-ea"/>
        <a:cs typeface="Arial" charset="0"/>
      </a:defRPr>
    </a:lvl4pPr>
    <a:lvl5pPr marL="1828800" algn="l" rtl="0" fontAlgn="base">
      <a:spcBef>
        <a:spcPct val="0"/>
      </a:spcBef>
      <a:spcAft>
        <a:spcPct val="0"/>
      </a:spcAft>
      <a:defRPr sz="2000" kern="1200">
        <a:solidFill>
          <a:schemeClr val="tx1"/>
        </a:solidFill>
        <a:latin typeface="Arial" charset="0"/>
        <a:ea typeface="+mn-ea"/>
        <a:cs typeface="Arial" charset="0"/>
      </a:defRPr>
    </a:lvl5pPr>
    <a:lvl6pPr marL="2286000" algn="l" defTabSz="914400" rtl="0" eaLnBrk="1" latinLnBrk="0" hangingPunct="1">
      <a:defRPr sz="2000" kern="1200">
        <a:solidFill>
          <a:schemeClr val="tx1"/>
        </a:solidFill>
        <a:latin typeface="Arial" charset="0"/>
        <a:ea typeface="+mn-ea"/>
        <a:cs typeface="Arial" charset="0"/>
      </a:defRPr>
    </a:lvl6pPr>
    <a:lvl7pPr marL="2743200" algn="l" defTabSz="914400" rtl="0" eaLnBrk="1" latinLnBrk="0" hangingPunct="1">
      <a:defRPr sz="2000" kern="1200">
        <a:solidFill>
          <a:schemeClr val="tx1"/>
        </a:solidFill>
        <a:latin typeface="Arial" charset="0"/>
        <a:ea typeface="+mn-ea"/>
        <a:cs typeface="Arial" charset="0"/>
      </a:defRPr>
    </a:lvl7pPr>
    <a:lvl8pPr marL="3200400" algn="l" defTabSz="914400" rtl="0" eaLnBrk="1" latinLnBrk="0" hangingPunct="1">
      <a:defRPr sz="2000" kern="1200">
        <a:solidFill>
          <a:schemeClr val="tx1"/>
        </a:solidFill>
        <a:latin typeface="Arial" charset="0"/>
        <a:ea typeface="+mn-ea"/>
        <a:cs typeface="Arial" charset="0"/>
      </a:defRPr>
    </a:lvl8pPr>
    <a:lvl9pPr marL="3657600" algn="l" defTabSz="914400" rtl="0" eaLnBrk="1" latinLnBrk="0" hangingPunct="1">
      <a:defRPr sz="20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17500" autoAdjust="0"/>
    <p:restoredTop sz="73292" autoAdjust="0"/>
  </p:normalViewPr>
  <p:slideViewPr>
    <p:cSldViewPr snapToGrid="0">
      <p:cViewPr varScale="1">
        <p:scale>
          <a:sx n="55" d="100"/>
          <a:sy n="55" d="100"/>
        </p:scale>
        <p:origin x="-1314"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en-US" altLang="zh-CN"/>
          </a:p>
        </p:txBody>
      </p:sp>
      <p:sp>
        <p:nvSpPr>
          <p:cNvPr id="819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n-US" altLang="zh-CN"/>
          </a:p>
        </p:txBody>
      </p:sp>
      <p:sp>
        <p:nvSpPr>
          <p:cNvPr id="819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en-US" altLang="zh-CN"/>
          </a:p>
        </p:txBody>
      </p:sp>
      <p:sp>
        <p:nvSpPr>
          <p:cNvPr id="819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CA0046BA-E4B3-4CC4-974A-872B7A3EC754}"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pitchFamily="34" charset="0"/>
                <a:cs typeface="Arial" pitchFamily="34" charset="0"/>
              </a:defRPr>
            </a:lvl1pPr>
          </a:lstStyle>
          <a:p>
            <a:pPr>
              <a:defRPr/>
            </a:pPr>
            <a:endParaRPr lang="de-DE" altLang="zh-CN"/>
          </a:p>
        </p:txBody>
      </p:sp>
      <p:sp>
        <p:nvSpPr>
          <p:cNvPr id="81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pitchFamily="34" charset="0"/>
                <a:cs typeface="Arial" pitchFamily="34" charset="0"/>
              </a:defRPr>
            </a:lvl1pPr>
          </a:lstStyle>
          <a:p>
            <a:pPr>
              <a:defRPr/>
            </a:pPr>
            <a:endParaRPr lang="de-DE" altLang="zh-CN"/>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pitchFamily="34" charset="0"/>
                <a:cs typeface="Arial" pitchFamily="34" charset="0"/>
              </a:defRPr>
            </a:lvl1pPr>
          </a:lstStyle>
          <a:p>
            <a:pPr>
              <a:defRPr/>
            </a:pPr>
            <a:endParaRPr lang="de-DE" altLang="zh-CN"/>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pitchFamily="34" charset="0"/>
                <a:cs typeface="Arial" pitchFamily="34" charset="0"/>
              </a:defRPr>
            </a:lvl1pPr>
          </a:lstStyle>
          <a:p>
            <a:pPr>
              <a:defRPr/>
            </a:pPr>
            <a:fld id="{FDE5A304-EC11-44AD-8598-973FA5478050}" type="slidenum">
              <a:rPr lang="de-DE" altLang="zh-CN"/>
              <a:pPr>
                <a:defRPr/>
              </a:pPr>
              <a:t>‹#›</a:t>
            </a:fld>
            <a:endParaRPr lang="de-DE"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p>
            <a:fld id="{2289E564-079D-4031-A6A2-E7AD482EE291}" type="slidenum">
              <a:rPr lang="de-DE" altLang="zh-CN">
                <a:latin typeface="Arial" charset="0"/>
                <a:cs typeface="Arial" charset="0"/>
              </a:rPr>
              <a:pPr/>
              <a:t>1</a:t>
            </a:fld>
            <a:endParaRPr lang="de-DE" altLang="zh-CN">
              <a:latin typeface="Arial" charset="0"/>
              <a:cs typeface="Arial" charset="0"/>
            </a:endParaRPr>
          </a:p>
        </p:txBody>
      </p:sp>
      <p:sp>
        <p:nvSpPr>
          <p:cNvPr id="6147" name="Rectangle 7"/>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CBD6E16A-6ED7-423E-BEFE-8C61FBA5FFAF}" type="slidenum">
              <a:rPr lang="en-GB" altLang="zh-CN" sz="1300"/>
              <a:pPr algn="r" defTabSz="947738"/>
              <a:t>1</a:t>
            </a:fld>
            <a:endParaRPr lang="en-GB" altLang="zh-CN" sz="1300"/>
          </a:p>
        </p:txBody>
      </p:sp>
      <p:sp>
        <p:nvSpPr>
          <p:cNvPr id="6148" name="Rectangle 2"/>
          <p:cNvSpPr>
            <a:spLocks noGrp="1" noRot="1" noChangeAspect="1" noChangeArrowheads="1" noTextEdit="1"/>
          </p:cNvSpPr>
          <p:nvPr>
            <p:ph type="sldImg"/>
          </p:nvPr>
        </p:nvSpPr>
        <p:spPr>
          <a:xfrm>
            <a:off x="1143000" y="685800"/>
            <a:ext cx="4573588" cy="3430588"/>
          </a:xfrm>
          <a:ln/>
        </p:spPr>
      </p:sp>
      <p:sp>
        <p:nvSpPr>
          <p:cNvPr id="6149" name="Rectangle 3"/>
          <p:cNvSpPr>
            <a:spLocks noGrp="1" noChangeArrowheads="1"/>
          </p:cNvSpPr>
          <p:nvPr>
            <p:ph type="body" idx="1"/>
          </p:nvPr>
        </p:nvSpPr>
        <p:spPr>
          <a:xfrm>
            <a:off x="914400" y="4343400"/>
            <a:ext cx="5029200" cy="4114800"/>
          </a:xfrm>
          <a:noFill/>
          <a:ln/>
        </p:spPr>
        <p:txBody>
          <a:bodyPr lIns="94824" tIns="47416" rIns="94824" bIns="47416"/>
          <a:lstStyle/>
          <a:p>
            <a:endParaRPr lang="zh-CN" altLang="en-US" dirty="0" smtClean="0"/>
          </a:p>
          <a:p>
            <a:pPr eaLnBrk="1" hangingPunct="1"/>
            <a:endParaRPr lang="de-DE" altLang="zh-CN"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1629" name="Rectangle 7"/>
          <p:cNvSpPr>
            <a:spLocks noGrp="1" noChangeArrowheads="1"/>
          </p:cNvSpPr>
          <p:nvPr>
            <p:ph type="ctrTitle"/>
          </p:nvPr>
        </p:nvSpPr>
        <p:spPr>
          <a:xfrm>
            <a:off x="863600" y="3241675"/>
            <a:ext cx="7485063" cy="1081088"/>
          </a:xfrm>
        </p:spPr>
        <p:txBody>
          <a:bodyPr anchor="b"/>
          <a:lstStyle>
            <a:lvl1pPr>
              <a:lnSpc>
                <a:spcPct val="110000"/>
              </a:lnSpc>
              <a:defRPr sz="3200"/>
            </a:lvl1pPr>
          </a:lstStyle>
          <a:p>
            <a:r>
              <a:rPr lang="de-DE" dirty="0"/>
              <a:t>Titelmasterformat durch Klicken bearbeiten</a:t>
            </a:r>
          </a:p>
        </p:txBody>
      </p:sp>
      <p:sp>
        <p:nvSpPr>
          <p:cNvPr id="111630" name="Rectangle 12"/>
          <p:cNvSpPr>
            <a:spLocks noGrp="1" noChangeArrowheads="1"/>
          </p:cNvSpPr>
          <p:nvPr>
            <p:ph type="subTitle" idx="1"/>
          </p:nvPr>
        </p:nvSpPr>
        <p:spPr bwMode="gray">
          <a:xfrm>
            <a:off x="863600" y="4438650"/>
            <a:ext cx="7510463" cy="800100"/>
          </a:xfrm>
        </p:spPr>
        <p:txBody>
          <a:bodyPr tIns="45720" bIns="45720"/>
          <a:lstStyle>
            <a:lvl1pPr marL="0" indent="0">
              <a:buFont typeface="Wingdings" charset="2"/>
              <a:buNone/>
              <a:defRPr sz="2400">
                <a:solidFill>
                  <a:schemeClr val="bg1"/>
                </a:solidFill>
              </a:defRPr>
            </a:lvl1pPr>
          </a:lstStyle>
          <a:p>
            <a:r>
              <a:rPr lang="de-DE" dirty="0"/>
              <a:t>Formatvorlage des Untertitelmasters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a:solidFill>
                  <a:schemeClr val="tx1"/>
                </a:solidFill>
              </a:defRPr>
            </a:lvl1pPr>
          </a:lstStyle>
          <a:p>
            <a:pPr>
              <a:defRPr/>
            </a:pPr>
            <a:endParaRPr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sz="3200">
                <a:latin typeface="黑体" pitchFamily="2" charset="-122"/>
                <a:ea typeface="黑体" pitchFamily="2"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lvl1pPr>
              <a:defRPr sz="3200">
                <a:latin typeface="Arial" pitchFamily="34" charset="0"/>
                <a:ea typeface="黑体" pitchFamily="2" charset="-122"/>
                <a:cs typeface="Arial" pitchFamily="34" charset="0"/>
              </a:defRPr>
            </a:lvl1pPr>
            <a:lvl2pPr>
              <a:defRPr sz="3200">
                <a:latin typeface="Arial" pitchFamily="34" charset="0"/>
                <a:ea typeface="黑体" pitchFamily="2" charset="-122"/>
                <a:cs typeface="Arial" pitchFamily="34" charset="0"/>
              </a:defRPr>
            </a:lvl2pPr>
            <a:lvl3pPr>
              <a:defRPr sz="3200">
                <a:latin typeface="Arial" pitchFamily="34" charset="0"/>
                <a:ea typeface="黑体" pitchFamily="2" charset="-122"/>
                <a:cs typeface="Arial" pitchFamily="34" charset="0"/>
              </a:defRPr>
            </a:lvl3pPr>
            <a:lvl4pPr>
              <a:defRPr sz="3200">
                <a:latin typeface="Arial" pitchFamily="34" charset="0"/>
                <a:ea typeface="黑体" pitchFamily="2" charset="-122"/>
                <a:cs typeface="Arial" pitchFamily="34" charset="0"/>
              </a:defRPr>
            </a:lvl4pPr>
            <a:lvl5pPr>
              <a:defRPr sz="3200">
                <a:latin typeface="Arial" pitchFamily="34" charset="0"/>
                <a:ea typeface="黑体" pitchFamily="2" charset="-122"/>
                <a:cs typeface="Arial" pitchFamily="34" charset="0"/>
              </a:defRPr>
            </a:lvl5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89725" y="115888"/>
            <a:ext cx="2130425" cy="56864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295275" y="115888"/>
            <a:ext cx="6242050" cy="56864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5"/>
          <p:cNvSpPr>
            <a:spLocks noGrp="1" noChangeArrowheads="1"/>
          </p:cNvSpPr>
          <p:nvPr>
            <p:ph type="ftr" sz="quarter" idx="10"/>
          </p:nvPr>
        </p:nvSpPr>
        <p:spPr>
          <a:ln/>
        </p:spPr>
        <p:txBody>
          <a:bodyPr/>
          <a:lstStyle>
            <a:lvl1pPr>
              <a:defRPr/>
            </a:lvl1pPr>
          </a:lstStyle>
          <a:p>
            <a:pPr>
              <a:defRPr/>
            </a:pPr>
            <a:endParaRPr 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altLang="zh-CN" dirty="0" smtClean="0"/>
              <a:t>Textmasterformate durch Klicken bearbeiten</a:t>
            </a:r>
          </a:p>
          <a:p>
            <a:pPr lvl="1"/>
            <a:r>
              <a:rPr lang="de-DE" altLang="zh-CN" dirty="0" smtClean="0"/>
              <a:t>Zweite Ebene</a:t>
            </a:r>
          </a:p>
          <a:p>
            <a:pPr lvl="2"/>
            <a:r>
              <a:rPr lang="de-DE" altLang="zh-CN" dirty="0" smtClean="0"/>
              <a:t>Dritte Ebene</a:t>
            </a:r>
          </a:p>
          <a:p>
            <a:pPr lvl="3"/>
            <a:r>
              <a:rPr lang="de-DE" altLang="zh-CN" dirty="0" smtClean="0"/>
              <a:t>Vierte Ebene</a:t>
            </a:r>
          </a:p>
          <a:p>
            <a:pPr lvl="4"/>
            <a:r>
              <a:rPr lang="de-DE" altLang="zh-CN" dirty="0" smtClean="0"/>
              <a:t>Fünfte Ebene</a:t>
            </a:r>
          </a:p>
        </p:txBody>
      </p:sp>
      <p:sp>
        <p:nvSpPr>
          <p:cNvPr id="110595"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a:solidFill>
                  <a:schemeClr val="bg1"/>
                </a:solidFill>
                <a:latin typeface="Arial" charset="0"/>
                <a:cs typeface="+mn-cs"/>
              </a:defRPr>
            </a:lvl1pPr>
          </a:lstStyle>
          <a:p>
            <a:pPr>
              <a:defRPr/>
            </a:pPr>
            <a:endParaRPr lang="zh-CN"/>
          </a:p>
        </p:txBody>
      </p:sp>
      <p:sp>
        <p:nvSpPr>
          <p:cNvPr id="1028" name="Rectangle 7"/>
          <p:cNvSpPr>
            <a:spLocks noGrp="1" noChangeArrowheads="1"/>
          </p:cNvSpPr>
          <p:nvPr>
            <p:ph type="title"/>
          </p:nvPr>
        </p:nvSpPr>
        <p:spPr bwMode="gray">
          <a:xfrm>
            <a:off x="300038" y="115888"/>
            <a:ext cx="8520112" cy="5556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altLang="zh-CN" smtClean="0"/>
              <a:t>Klicken Sie, um das Titelformat zu bearbeiten</a:t>
            </a:r>
          </a:p>
        </p:txBody>
      </p:sp>
      <p:sp>
        <p:nvSpPr>
          <p:cNvPr id="110597"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altLang="zh-CN" sz="1000">
                <a:latin typeface="Arial" pitchFamily="34" charset="0"/>
                <a:ea typeface="宋体" pitchFamily="2" charset="-122"/>
                <a:cs typeface="Arial" pitchFamily="34" charset="0"/>
              </a:rPr>
              <a:t>Page </a:t>
            </a:r>
            <a:r>
              <a:rPr lang="de-DE" altLang="zh-CN" sz="1000">
                <a:latin typeface="Arial" pitchFamily="34" charset="0"/>
                <a:ea typeface="宋体" pitchFamily="2" charset="-122"/>
                <a:cs typeface="Arial" pitchFamily="34" charset="0"/>
                <a:sym typeface="Wingdings" pitchFamily="2" charset="2"/>
              </a:rPr>
              <a:t></a:t>
            </a:r>
            <a:r>
              <a:rPr lang="de-DE" altLang="zh-CN" sz="1000">
                <a:latin typeface="Arial" pitchFamily="34" charset="0"/>
                <a:ea typeface="宋体" pitchFamily="2" charset="-122"/>
                <a:cs typeface="Arial" pitchFamily="34" charset="0"/>
              </a:rPr>
              <a:t> </a:t>
            </a:r>
            <a:fld id="{70B80958-0C08-4028-9C31-562336D34D82}" type="slidenum">
              <a:rPr lang="de-DE" altLang="zh-CN" sz="1000">
                <a:latin typeface="Arial" pitchFamily="34" charset="0"/>
                <a:ea typeface="宋体" pitchFamily="2" charset="-122"/>
                <a:cs typeface="Arial" pitchFamily="34" charset="0"/>
              </a:rPr>
              <a:pPr>
                <a:defRPr/>
              </a:pPr>
              <a:t>‹#›</a:t>
            </a:fld>
            <a:endParaRPr lang="de-DE" altLang="zh-CN" sz="1000">
              <a:latin typeface="Arial" pitchFamily="34" charset="0"/>
              <a:ea typeface="宋体" pitchFamily="2" charset="-122"/>
              <a:cs typeface="Arial" pitchFamily="34" charset="0"/>
            </a:endParaRPr>
          </a:p>
        </p:txBody>
      </p:sp>
    </p:spTree>
  </p:cSld>
  <p:clrMap bg1="lt1" tx1="dk1" bg2="lt2" tx2="dk2" accent1="accent1" accent2="accent2" accent3="accent3" accent4="accent4" accent5="accent5" accent6="accent6" hlink="hlink" folHlink="folHlink"/>
  <p:sldLayoutIdLst>
    <p:sldLayoutId id="2147483687"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0" fontAlgn="base" hangingPunct="0">
        <a:lnSpc>
          <a:spcPct val="90000"/>
        </a:lnSpc>
        <a:spcBef>
          <a:spcPct val="0"/>
        </a:spcBef>
        <a:spcAft>
          <a:spcPct val="0"/>
        </a:spcAft>
        <a:defRPr sz="2600" b="1">
          <a:solidFill>
            <a:schemeClr val="bg1"/>
          </a:solidFill>
          <a:latin typeface="+mj-lt"/>
          <a:ea typeface="+mj-ea"/>
          <a:cs typeface="+mj-cs"/>
        </a:defRPr>
      </a:lvl1pPr>
      <a:lvl2pPr algn="l" rtl="0" eaLnBrk="0" fontAlgn="base" hangingPunct="0">
        <a:lnSpc>
          <a:spcPct val="90000"/>
        </a:lnSpc>
        <a:spcBef>
          <a:spcPct val="0"/>
        </a:spcBef>
        <a:spcAft>
          <a:spcPct val="0"/>
        </a:spcAft>
        <a:defRPr sz="2600" b="1">
          <a:solidFill>
            <a:schemeClr val="bg1"/>
          </a:solidFill>
          <a:latin typeface="Arial" charset="0"/>
          <a:cs typeface="Arial" charset="0"/>
        </a:defRPr>
      </a:lvl2pPr>
      <a:lvl3pPr algn="l" rtl="0" eaLnBrk="0" fontAlgn="base" hangingPunct="0">
        <a:lnSpc>
          <a:spcPct val="90000"/>
        </a:lnSpc>
        <a:spcBef>
          <a:spcPct val="0"/>
        </a:spcBef>
        <a:spcAft>
          <a:spcPct val="0"/>
        </a:spcAft>
        <a:defRPr sz="2600" b="1">
          <a:solidFill>
            <a:schemeClr val="bg1"/>
          </a:solidFill>
          <a:latin typeface="Arial" charset="0"/>
          <a:cs typeface="Arial" charset="0"/>
        </a:defRPr>
      </a:lvl3pPr>
      <a:lvl4pPr algn="l" rtl="0" eaLnBrk="0" fontAlgn="base" hangingPunct="0">
        <a:lnSpc>
          <a:spcPct val="90000"/>
        </a:lnSpc>
        <a:spcBef>
          <a:spcPct val="0"/>
        </a:spcBef>
        <a:spcAft>
          <a:spcPct val="0"/>
        </a:spcAft>
        <a:defRPr sz="2600" b="1">
          <a:solidFill>
            <a:schemeClr val="bg1"/>
          </a:solidFill>
          <a:latin typeface="Arial" charset="0"/>
          <a:cs typeface="Arial" charset="0"/>
        </a:defRPr>
      </a:lvl4pPr>
      <a:lvl5pPr algn="l" rtl="0" eaLnBrk="0" fontAlgn="base" hangingPunct="0">
        <a:lnSpc>
          <a:spcPct val="90000"/>
        </a:lnSpc>
        <a:spcBef>
          <a:spcPct val="0"/>
        </a:spcBef>
        <a:spcAft>
          <a:spcPct val="0"/>
        </a:spcAft>
        <a:defRPr sz="2600" b="1">
          <a:solidFill>
            <a:schemeClr val="bg1"/>
          </a:solidFill>
          <a:latin typeface="Arial" charset="0"/>
          <a:cs typeface="Arial" charset="0"/>
        </a:defRPr>
      </a:lvl5pPr>
      <a:lvl6pPr marL="457200" algn="l" rtl="0" fontAlgn="base">
        <a:lnSpc>
          <a:spcPct val="90000"/>
        </a:lnSpc>
        <a:spcBef>
          <a:spcPct val="0"/>
        </a:spcBef>
        <a:spcAft>
          <a:spcPct val="0"/>
        </a:spcAft>
        <a:defRPr sz="2600" b="1">
          <a:solidFill>
            <a:schemeClr val="bg1"/>
          </a:solidFill>
          <a:latin typeface="Arial" charset="0"/>
          <a:cs typeface="Arial" charset="0"/>
        </a:defRPr>
      </a:lvl6pPr>
      <a:lvl7pPr marL="914400" algn="l" rtl="0" fontAlgn="base">
        <a:lnSpc>
          <a:spcPct val="90000"/>
        </a:lnSpc>
        <a:spcBef>
          <a:spcPct val="0"/>
        </a:spcBef>
        <a:spcAft>
          <a:spcPct val="0"/>
        </a:spcAft>
        <a:defRPr sz="2600" b="1">
          <a:solidFill>
            <a:schemeClr val="bg1"/>
          </a:solidFill>
          <a:latin typeface="Arial" charset="0"/>
          <a:cs typeface="Arial" charset="0"/>
        </a:defRPr>
      </a:lvl7pPr>
      <a:lvl8pPr marL="1371600" algn="l" rtl="0" fontAlgn="base">
        <a:lnSpc>
          <a:spcPct val="90000"/>
        </a:lnSpc>
        <a:spcBef>
          <a:spcPct val="0"/>
        </a:spcBef>
        <a:spcAft>
          <a:spcPct val="0"/>
        </a:spcAft>
        <a:defRPr sz="2600" b="1">
          <a:solidFill>
            <a:schemeClr val="bg1"/>
          </a:solidFill>
          <a:latin typeface="Arial" charset="0"/>
          <a:cs typeface="Arial" charset="0"/>
        </a:defRPr>
      </a:lvl8pPr>
      <a:lvl9pPr marL="1828800" algn="l" rtl="0" fontAlgn="base">
        <a:lnSpc>
          <a:spcPct val="90000"/>
        </a:lnSpc>
        <a:spcBef>
          <a:spcPct val="0"/>
        </a:spcBef>
        <a:spcAft>
          <a:spcPct val="0"/>
        </a:spcAft>
        <a:defRPr sz="2600" b="1">
          <a:solidFill>
            <a:schemeClr val="bg1"/>
          </a:solidFill>
          <a:latin typeface="Arial" charset="0"/>
          <a:cs typeface="Arial" charset="0"/>
        </a:defRPr>
      </a:lvl9pPr>
    </p:titleStyle>
    <p:bodyStyle>
      <a:lvl1pPr marL="180975" indent="-180975" algn="l" rtl="0" eaLnBrk="0" fontAlgn="base" hangingPunct="0">
        <a:spcBef>
          <a:spcPct val="0"/>
        </a:spcBef>
        <a:spcAft>
          <a:spcPct val="40000"/>
        </a:spcAft>
        <a:buFont typeface="Wingdings" pitchFamily="2" charset="2"/>
        <a:buChar char="§"/>
        <a:defRPr sz="3200">
          <a:solidFill>
            <a:schemeClr val="tx1"/>
          </a:solidFill>
          <a:latin typeface="+mn-lt"/>
          <a:ea typeface="+mn-ea"/>
          <a:cs typeface="+mn-cs"/>
        </a:defRPr>
      </a:lvl1pPr>
      <a:lvl2pPr marL="444500" indent="-261938" algn="l" rtl="0" eaLnBrk="0" fontAlgn="base" hangingPunct="0">
        <a:spcBef>
          <a:spcPct val="0"/>
        </a:spcBef>
        <a:spcAft>
          <a:spcPct val="40000"/>
        </a:spcAft>
        <a:buChar char="–"/>
        <a:defRPr sz="3200">
          <a:solidFill>
            <a:schemeClr val="tx1"/>
          </a:solidFill>
          <a:latin typeface="+mn-lt"/>
          <a:cs typeface="+mn-cs"/>
        </a:defRPr>
      </a:lvl2pPr>
      <a:lvl3pPr marL="720725" indent="-274638" algn="l" rtl="0" eaLnBrk="0" fontAlgn="base" hangingPunct="0">
        <a:spcBef>
          <a:spcPct val="0"/>
        </a:spcBef>
        <a:spcAft>
          <a:spcPct val="40000"/>
        </a:spcAft>
        <a:buChar char="•"/>
        <a:defRPr sz="3200">
          <a:solidFill>
            <a:schemeClr val="tx1"/>
          </a:solidFill>
          <a:latin typeface="+mn-lt"/>
          <a:cs typeface="+mn-cs"/>
        </a:defRPr>
      </a:lvl3pPr>
      <a:lvl4pPr marL="987425" indent="-265113" algn="l" rtl="0" eaLnBrk="0" fontAlgn="base" hangingPunct="0">
        <a:spcBef>
          <a:spcPct val="0"/>
        </a:spcBef>
        <a:spcAft>
          <a:spcPct val="40000"/>
        </a:spcAft>
        <a:buChar char="–"/>
        <a:defRPr sz="3200">
          <a:solidFill>
            <a:schemeClr val="tx1"/>
          </a:solidFill>
          <a:latin typeface="+mn-lt"/>
          <a:cs typeface="+mn-cs"/>
        </a:defRPr>
      </a:lvl4pPr>
      <a:lvl5pPr marL="1254125" indent="-265113" algn="l" rtl="0" eaLnBrk="0" fontAlgn="base" hangingPunct="0">
        <a:spcBef>
          <a:spcPct val="0"/>
        </a:spcBef>
        <a:spcAft>
          <a:spcPct val="40000"/>
        </a:spcAft>
        <a:buChar char="»"/>
        <a:defRPr sz="3200">
          <a:solidFill>
            <a:schemeClr val="tx1"/>
          </a:solidFill>
          <a:latin typeface="+mn-lt"/>
          <a:cs typeface="+mn-cs"/>
        </a:defRPr>
      </a:lvl5pPr>
      <a:lvl6pPr marL="1711325" indent="-265113" algn="l" rtl="0" fontAlgn="base">
        <a:spcBef>
          <a:spcPct val="0"/>
        </a:spcBef>
        <a:spcAft>
          <a:spcPct val="40000"/>
        </a:spcAft>
        <a:buChar char="»"/>
        <a:defRPr>
          <a:solidFill>
            <a:schemeClr val="tx1"/>
          </a:solidFill>
          <a:latin typeface="+mn-lt"/>
          <a:cs typeface="+mn-cs"/>
        </a:defRPr>
      </a:lvl6pPr>
      <a:lvl7pPr marL="2168525" indent="-265113" algn="l" rtl="0" fontAlgn="base">
        <a:spcBef>
          <a:spcPct val="0"/>
        </a:spcBef>
        <a:spcAft>
          <a:spcPct val="40000"/>
        </a:spcAft>
        <a:buChar char="»"/>
        <a:defRPr>
          <a:solidFill>
            <a:schemeClr val="tx1"/>
          </a:solidFill>
          <a:latin typeface="+mn-lt"/>
          <a:cs typeface="+mn-cs"/>
        </a:defRPr>
      </a:lvl7pPr>
      <a:lvl8pPr marL="2625725" indent="-265113" algn="l" rtl="0" fontAlgn="base">
        <a:spcBef>
          <a:spcPct val="0"/>
        </a:spcBef>
        <a:spcAft>
          <a:spcPct val="40000"/>
        </a:spcAft>
        <a:buChar char="»"/>
        <a:defRPr>
          <a:solidFill>
            <a:schemeClr val="tx1"/>
          </a:solidFill>
          <a:latin typeface="+mn-lt"/>
          <a:cs typeface="+mn-cs"/>
        </a:defRPr>
      </a:lvl8pPr>
      <a:lvl9pPr marL="3082925" indent="-265113" algn="l" rtl="0" fontAlgn="base">
        <a:spcBef>
          <a:spcPct val="0"/>
        </a:spcBef>
        <a:spcAft>
          <a:spcPct val="40000"/>
        </a:spcAft>
        <a:buChar char="»"/>
        <a:defRPr>
          <a:solidFill>
            <a:schemeClr val="tx1"/>
          </a:solidFill>
          <a:latin typeface="+mn-lt"/>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M4U5&#21525;&#23493;&#26757;.ppt"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9"/>
          <p:cNvSpPr>
            <a:spLocks noGrp="1" noChangeArrowheads="1"/>
          </p:cNvSpPr>
          <p:nvPr>
            <p:ph type="ctrTitle"/>
          </p:nvPr>
        </p:nvSpPr>
        <p:spPr/>
        <p:txBody>
          <a:bodyPr/>
          <a:lstStyle/>
          <a:p>
            <a:pPr eaLnBrk="1" hangingPunct="1"/>
            <a:r>
              <a:rPr lang="zh-CN" altLang="en-US" noProof="1" smtClean="0">
                <a:latin typeface="黑体" pitchFamily="2" charset="-122"/>
                <a:ea typeface="黑体" pitchFamily="2" charset="-122"/>
              </a:rPr>
              <a:t>基于中高考改革的阅读教学思考</a:t>
            </a:r>
            <a:endParaRPr lang="en-US" altLang="zh-CN" noProof="1" smtClean="0">
              <a:latin typeface="黑体" pitchFamily="2" charset="-122"/>
              <a:ea typeface="黑体" pitchFamily="2" charset="-122"/>
            </a:endParaRPr>
          </a:p>
        </p:txBody>
      </p:sp>
      <p:sp>
        <p:nvSpPr>
          <p:cNvPr id="3075" name="Rectangle 10"/>
          <p:cNvSpPr>
            <a:spLocks noGrp="1" noChangeArrowheads="1"/>
          </p:cNvSpPr>
          <p:nvPr>
            <p:ph type="subTitle" idx="1"/>
          </p:nvPr>
        </p:nvSpPr>
        <p:spPr>
          <a:xfrm>
            <a:off x="863600" y="4796287"/>
            <a:ext cx="7510463" cy="1449237"/>
          </a:xfrm>
        </p:spPr>
        <p:txBody>
          <a:bodyPr/>
          <a:lstStyle/>
          <a:p>
            <a:pPr eaLnBrk="1" hangingPunct="1">
              <a:buFont typeface="Wingdings" pitchFamily="2" charset="2"/>
              <a:buNone/>
            </a:pPr>
            <a:r>
              <a:rPr lang="zh-CN" altLang="en-US" noProof="1" smtClean="0">
                <a:latin typeface="黑体" pitchFamily="2" charset="-122"/>
                <a:ea typeface="黑体" pitchFamily="2" charset="-122"/>
              </a:rPr>
              <a:t>北京教育科学研究院基教研中心外语教研室  陈新忠</a:t>
            </a:r>
            <a:endParaRPr lang="en-US" altLang="zh-CN" noProof="1" smtClean="0">
              <a:latin typeface="黑体" pitchFamily="2" charset="-122"/>
              <a:ea typeface="黑体" pitchFamily="2" charset="-122"/>
            </a:endParaRPr>
          </a:p>
          <a:p>
            <a:pPr eaLnBrk="1" hangingPunct="1">
              <a:buFont typeface="Wingdings" pitchFamily="2" charset="2"/>
              <a:buNone/>
            </a:pPr>
            <a:r>
              <a:rPr lang="en-US" altLang="zh-CN" noProof="1" smtClean="0"/>
              <a:t>bjchenxinzhong@163.com</a:t>
            </a:r>
          </a:p>
          <a:p>
            <a:pPr eaLnBrk="1" hangingPunct="1">
              <a:buFont typeface="Wingdings" pitchFamily="2" charset="2"/>
              <a:buNone/>
            </a:pPr>
            <a:r>
              <a:rPr lang="en-US" altLang="zh-CN" noProof="1" smtClean="0"/>
              <a:t>13601392046</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英语滚出高考界</a:t>
            </a:r>
            <a:endParaRPr lang="en-US" altLang="zh-CN" dirty="0" smtClean="0"/>
          </a:p>
          <a:p>
            <a:r>
              <a:rPr lang="zh-CN" altLang="en-US" dirty="0" smtClean="0"/>
              <a:t>社会化考试</a:t>
            </a:r>
            <a:endParaRPr lang="en-US" altLang="zh-CN" dirty="0" smtClean="0"/>
          </a:p>
          <a:p>
            <a:r>
              <a:rPr lang="zh-CN" altLang="en-US" dirty="0" smtClean="0"/>
              <a:t>英语教学的本真</a:t>
            </a:r>
            <a:r>
              <a:rPr lang="en-US" altLang="zh-CN" dirty="0" smtClean="0"/>
              <a:t>——</a:t>
            </a:r>
            <a:r>
              <a:rPr lang="zh-CN" altLang="en-US" dirty="0" smtClean="0"/>
              <a:t>工具性、交际性、应用性</a:t>
            </a:r>
            <a:endParaRPr lang="en-US" altLang="zh-CN" dirty="0" smtClean="0"/>
          </a:p>
          <a:p>
            <a:r>
              <a:rPr lang="zh-CN" altLang="en-US" dirty="0" smtClean="0"/>
              <a:t>增加听说考试</a:t>
            </a:r>
            <a:endParaRPr lang="en-US" altLang="zh-CN" dirty="0" smtClean="0"/>
          </a:p>
          <a:p>
            <a:r>
              <a:rPr lang="zh-CN" altLang="en-US" dirty="0" smtClean="0"/>
              <a:t>取消听力考试</a:t>
            </a:r>
            <a:endParaRPr lang="en-US" altLang="zh-CN" dirty="0" smtClean="0"/>
          </a:p>
          <a:p>
            <a:r>
              <a:rPr lang="zh-CN" altLang="en-US" dirty="0" smtClean="0"/>
              <a:t>高考分值的变化</a:t>
            </a:r>
            <a:endParaRPr lang="en-US" altLang="zh-CN" dirty="0" smtClean="0"/>
          </a:p>
          <a:p>
            <a:r>
              <a:rPr lang="zh-CN" altLang="en-US" dirty="0" smtClean="0"/>
              <a:t>…</a:t>
            </a:r>
            <a:r>
              <a:rPr lang="en-US" altLang="zh-CN" dirty="0" smtClean="0"/>
              <a:t>…</a:t>
            </a:r>
          </a:p>
          <a:p>
            <a:endParaRPr lang="zh-CN" alt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a:buNone/>
            </a:pPr>
            <a:endParaRPr lang="en-US" altLang="zh-CN" sz="5000" dirty="0" smtClean="0"/>
          </a:p>
          <a:p>
            <a:pPr>
              <a:buNone/>
            </a:pPr>
            <a:r>
              <a:rPr lang="zh-CN" altLang="en-US" sz="5000" dirty="0" smtClean="0"/>
              <a:t>学文化</a:t>
            </a:r>
            <a:r>
              <a:rPr lang="en-US" altLang="zh-CN" sz="5000" dirty="0" smtClean="0"/>
              <a:t>	</a:t>
            </a:r>
            <a:r>
              <a:rPr lang="zh-CN" altLang="en-US" sz="5000" dirty="0" smtClean="0"/>
              <a:t>启心智</a:t>
            </a:r>
            <a:r>
              <a:rPr lang="en-US" altLang="zh-CN" sz="5000" dirty="0" smtClean="0"/>
              <a:t>	</a:t>
            </a:r>
            <a:r>
              <a:rPr lang="zh-CN" altLang="en-US" sz="5000" dirty="0" smtClean="0"/>
              <a:t>爱生命</a:t>
            </a:r>
            <a:endParaRPr lang="en-US" altLang="zh-CN" sz="5000" dirty="0" smtClean="0"/>
          </a:p>
          <a:p>
            <a:pPr algn="r">
              <a:buNone/>
            </a:pPr>
            <a:r>
              <a:rPr lang="zh-CN" altLang="en-US" sz="3400" dirty="0" smtClean="0"/>
              <a:t>韩宝成</a:t>
            </a:r>
            <a:endParaRPr lang="zh-CN" altLang="en-US" sz="3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295275" y="1489075"/>
            <a:ext cx="8848725" cy="4313238"/>
          </a:xfrm>
        </p:spPr>
        <p:txBody>
          <a:bodyPr/>
          <a:lstStyle/>
          <a:p>
            <a:pPr>
              <a:buNone/>
            </a:pPr>
            <a:endParaRPr lang="en-US" altLang="zh-CN" sz="4000" dirty="0" smtClean="0"/>
          </a:p>
          <a:p>
            <a:pPr>
              <a:buNone/>
            </a:pPr>
            <a:r>
              <a:rPr lang="zh-CN" altLang="en-US" sz="4000" dirty="0" smtClean="0"/>
              <a:t>英语教学的人文（为人性）培养目标：</a:t>
            </a:r>
            <a:endParaRPr lang="en-US" altLang="zh-CN" sz="4000" dirty="0" smtClean="0"/>
          </a:p>
          <a:p>
            <a:pPr>
              <a:buNone/>
            </a:pPr>
            <a:r>
              <a:rPr lang="zh-CN" altLang="en-US" sz="4000" dirty="0" smtClean="0"/>
              <a:t>发展人、培养人</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主要内容</a:t>
            </a:r>
            <a:endParaRPr lang="zh-CN" altLang="en-US" dirty="0"/>
          </a:p>
        </p:txBody>
      </p:sp>
      <p:sp>
        <p:nvSpPr>
          <p:cNvPr id="3" name="内容占位符 2"/>
          <p:cNvSpPr>
            <a:spLocks noGrp="1"/>
          </p:cNvSpPr>
          <p:nvPr>
            <p:ph idx="1"/>
          </p:nvPr>
        </p:nvSpPr>
        <p:spPr/>
        <p:txBody>
          <a:bodyPr/>
          <a:lstStyle/>
          <a:p>
            <a:r>
              <a:rPr lang="zh-CN" altLang="en-US" dirty="0" smtClean="0">
                <a:solidFill>
                  <a:srgbClr val="FF0000"/>
                </a:solidFill>
              </a:rPr>
              <a:t>宏观教学原则简介</a:t>
            </a:r>
            <a:endParaRPr lang="en-US" altLang="zh-CN" dirty="0" smtClean="0">
              <a:solidFill>
                <a:srgbClr val="FF0000"/>
              </a:solidFill>
            </a:endParaRPr>
          </a:p>
          <a:p>
            <a:r>
              <a:rPr lang="zh-CN" altLang="en-US" dirty="0" smtClean="0"/>
              <a:t>阅读及阅读教学的思考</a:t>
            </a:r>
            <a:endParaRPr lang="en-US" altLang="zh-CN" dirty="0" smtClean="0"/>
          </a:p>
          <a:p>
            <a:r>
              <a:rPr lang="zh-CN" altLang="en-US" dirty="0" smtClean="0"/>
              <a:t>案例分析</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主要内容</a:t>
            </a:r>
            <a:endParaRPr lang="zh-CN" altLang="en-US" dirty="0"/>
          </a:p>
        </p:txBody>
      </p:sp>
      <p:sp>
        <p:nvSpPr>
          <p:cNvPr id="3" name="内容占位符 2"/>
          <p:cNvSpPr>
            <a:spLocks noGrp="1"/>
          </p:cNvSpPr>
          <p:nvPr>
            <p:ph idx="1"/>
          </p:nvPr>
        </p:nvSpPr>
        <p:spPr/>
        <p:txBody>
          <a:bodyPr/>
          <a:lstStyle/>
          <a:p>
            <a:r>
              <a:rPr lang="zh-CN" altLang="en-US" dirty="0" smtClean="0"/>
              <a:t>宏观教学原则简介</a:t>
            </a:r>
            <a:endParaRPr lang="en-US" altLang="zh-CN" dirty="0" smtClean="0"/>
          </a:p>
          <a:p>
            <a:r>
              <a:rPr lang="zh-CN" altLang="en-US" dirty="0" smtClean="0">
                <a:solidFill>
                  <a:srgbClr val="FF0000"/>
                </a:solidFill>
              </a:rPr>
              <a:t>阅读及阅读教学的思考</a:t>
            </a:r>
            <a:endParaRPr lang="en-US" altLang="zh-CN" dirty="0" smtClean="0">
              <a:solidFill>
                <a:srgbClr val="FF0000"/>
              </a:solidFill>
            </a:endParaRPr>
          </a:p>
          <a:p>
            <a:r>
              <a:rPr lang="zh-CN" altLang="en-US" dirty="0" smtClean="0"/>
              <a:t>案例分析</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b="1" dirty="0" smtClean="0"/>
              <a:t>Reading</a:t>
            </a:r>
            <a:r>
              <a:rPr lang="en-US" altLang="zh-CN" dirty="0" smtClean="0"/>
              <a:t> is </a:t>
            </a:r>
            <a:r>
              <a:rPr lang="en-US" altLang="zh-CN" dirty="0" smtClean="0">
                <a:solidFill>
                  <a:srgbClr val="FF0000"/>
                </a:solidFill>
              </a:rPr>
              <a:t>the process of constructing meaning </a:t>
            </a:r>
            <a:r>
              <a:rPr lang="en-US" altLang="zh-CN" dirty="0" smtClean="0"/>
              <a:t>through </a:t>
            </a:r>
            <a:r>
              <a:rPr lang="en-US" altLang="zh-CN" dirty="0" smtClean="0">
                <a:solidFill>
                  <a:srgbClr val="FF0000"/>
                </a:solidFill>
              </a:rPr>
              <a:t>the dynamic interaction</a:t>
            </a:r>
            <a:r>
              <a:rPr lang="en-US" altLang="zh-CN" dirty="0" smtClean="0"/>
              <a:t> among the reader’s </a:t>
            </a:r>
            <a:r>
              <a:rPr lang="en-US" altLang="zh-CN" dirty="0" smtClean="0">
                <a:solidFill>
                  <a:srgbClr val="FF0000"/>
                </a:solidFill>
              </a:rPr>
              <a:t>existing knowledge</a:t>
            </a:r>
            <a:r>
              <a:rPr lang="en-US" altLang="zh-CN" dirty="0" smtClean="0"/>
              <a:t>, </a:t>
            </a:r>
            <a:r>
              <a:rPr lang="en-US" altLang="zh-CN" dirty="0" smtClean="0">
                <a:solidFill>
                  <a:srgbClr val="FF0000"/>
                </a:solidFill>
              </a:rPr>
              <a:t>the information </a:t>
            </a:r>
            <a:r>
              <a:rPr lang="en-US" altLang="zh-CN" dirty="0" smtClean="0"/>
              <a:t>suggested by the written language, and </a:t>
            </a:r>
            <a:r>
              <a:rPr lang="en-US" altLang="zh-CN" dirty="0" smtClean="0">
                <a:solidFill>
                  <a:srgbClr val="FF0000"/>
                </a:solidFill>
              </a:rPr>
              <a:t>the context </a:t>
            </a:r>
            <a:r>
              <a:rPr lang="en-US" altLang="zh-CN" dirty="0" smtClean="0"/>
              <a:t>of the reading situation.</a:t>
            </a:r>
          </a:p>
          <a:p>
            <a:pPr algn="r">
              <a:lnSpc>
                <a:spcPct val="130000"/>
              </a:lnSpc>
              <a:buNone/>
            </a:pPr>
            <a:r>
              <a:rPr lang="en-US" altLang="zh-CN" i="1" dirty="0" smtClean="0"/>
              <a:t>(Anthony, Pearson, &amp; Raphael, 1993)</a:t>
            </a:r>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阅读是一种</a:t>
            </a:r>
            <a:r>
              <a:rPr lang="zh-CN" altLang="en-US" dirty="0" smtClean="0">
                <a:solidFill>
                  <a:srgbClr val="FF0000"/>
                </a:solidFill>
              </a:rPr>
              <a:t>心理语言的猜测游戏</a:t>
            </a:r>
            <a:r>
              <a:rPr lang="zh-CN" altLang="en-US" dirty="0" smtClean="0"/>
              <a:t>。</a:t>
            </a:r>
            <a:endParaRPr lang="en-US" altLang="zh-CN" dirty="0" smtClean="0"/>
          </a:p>
          <a:p>
            <a:r>
              <a:rPr lang="zh-CN" altLang="en-US" dirty="0" smtClean="0"/>
              <a:t>这种游戏牵涉到</a:t>
            </a:r>
            <a:r>
              <a:rPr lang="zh-CN" altLang="en-US" dirty="0" smtClean="0">
                <a:solidFill>
                  <a:srgbClr val="FF0000"/>
                </a:solidFill>
              </a:rPr>
              <a:t>思维和语言</a:t>
            </a:r>
            <a:r>
              <a:rPr lang="zh-CN" altLang="en-US" dirty="0" smtClean="0"/>
              <a:t>的互相作用。有效的阅读并不产生于对全部语言成份作精确的知觉和辨认，而是取决于阅读者的技巧，即选择最少的、最有生产力的和对产生第一次正确的猜测所必需的提示。</a:t>
            </a:r>
            <a:r>
              <a:rPr lang="zh-CN" altLang="en-US" dirty="0" smtClean="0">
                <a:solidFill>
                  <a:srgbClr val="FF0000"/>
                </a:solidFill>
              </a:rPr>
              <a:t>阅读者能预测尚未读到的下文内容的能力</a:t>
            </a:r>
            <a:r>
              <a:rPr lang="zh-CN" altLang="en-US" dirty="0" smtClean="0"/>
              <a:t>。</a:t>
            </a:r>
            <a:endParaRPr lang="en-US" altLang="zh-CN" dirty="0" smtClean="0"/>
          </a:p>
          <a:p>
            <a:pPr algn="r">
              <a:buNone/>
            </a:pPr>
            <a:r>
              <a:rPr lang="zh-CN" altLang="en-US" dirty="0" smtClean="0"/>
              <a:t>（</a:t>
            </a:r>
            <a:r>
              <a:rPr lang="en-US" altLang="zh-CN" dirty="0" smtClean="0"/>
              <a:t>Kenneth S. Goodman</a:t>
            </a:r>
            <a:r>
              <a:rPr lang="zh-CN" altLang="en-US" dirty="0" smtClean="0"/>
              <a:t>）</a:t>
            </a:r>
          </a:p>
          <a:p>
            <a:endParaRPr lang="zh-CN"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阅读过程并不是简单的信息传递和读者被动接受信息的过程，而是</a:t>
            </a:r>
            <a:r>
              <a:rPr lang="zh-CN" altLang="en-US" dirty="0" smtClean="0">
                <a:solidFill>
                  <a:srgbClr val="FF0000"/>
                </a:solidFill>
              </a:rPr>
              <a:t>读者不停地对视觉信息进行解码、加工和处理的过程</a:t>
            </a:r>
            <a:r>
              <a:rPr lang="zh-CN" altLang="en-US" dirty="0" smtClean="0"/>
              <a:t>，涉及读者的</a:t>
            </a:r>
            <a:r>
              <a:rPr lang="zh-CN" altLang="en-US" dirty="0" smtClean="0">
                <a:solidFill>
                  <a:srgbClr val="FF0000"/>
                </a:solidFill>
              </a:rPr>
              <a:t>预测机制、认知能力和语篇分析能力</a:t>
            </a:r>
            <a:r>
              <a:rPr lang="zh-CN" altLang="en-US" dirty="0" smtClean="0"/>
              <a:t>。</a:t>
            </a:r>
            <a:endParaRPr lang="en-US" altLang="zh-CN" dirty="0" smtClean="0"/>
          </a:p>
          <a:p>
            <a:pPr algn="r">
              <a:buNone/>
            </a:pPr>
            <a:r>
              <a:rPr lang="en-US" altLang="zh-CN" dirty="0" smtClean="0"/>
              <a:t>(</a:t>
            </a:r>
            <a:r>
              <a:rPr lang="zh-CN" altLang="en-US" dirty="0" smtClean="0"/>
              <a:t>李炯英，秦智娟，</a:t>
            </a:r>
            <a:r>
              <a:rPr lang="en-US" altLang="zh-CN" dirty="0" smtClean="0"/>
              <a:t>2005)</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阅读是一个构建意义的过程</a:t>
            </a:r>
            <a:endParaRPr lang="en-US" altLang="zh-CN" dirty="0" smtClean="0"/>
          </a:p>
          <a:p>
            <a:r>
              <a:rPr lang="zh-CN" altLang="en-US" dirty="0" smtClean="0"/>
              <a:t>阅读是一个猜测、推理的过程</a:t>
            </a:r>
          </a:p>
          <a:p>
            <a:r>
              <a:rPr lang="zh-CN" altLang="en-US" dirty="0" smtClean="0"/>
              <a:t>作者与读者双方参与的言语交际、思想交流的过程</a:t>
            </a:r>
            <a:endParaRPr lang="en-US" altLang="zh-CN" dirty="0" smtClean="0"/>
          </a:p>
          <a:p>
            <a:r>
              <a:rPr lang="zh-CN" altLang="en-US" dirty="0" smtClean="0"/>
              <a:t>读者通过积极主动的思考和与文本的互动来获取信息</a:t>
            </a:r>
            <a:endParaRPr lang="en-US" altLang="zh-CN" dirty="0" smtClean="0"/>
          </a:p>
          <a:p>
            <a:r>
              <a:rPr lang="en-US" altLang="zh-CN" dirty="0" smtClean="0"/>
              <a:t>……</a:t>
            </a:r>
          </a:p>
          <a:p>
            <a:endParaRPr lang="zh-CN"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a:spcAft>
                <a:spcPts val="600"/>
              </a:spcAft>
            </a:pPr>
            <a:r>
              <a:rPr lang="zh-CN" altLang="en-US" dirty="0" smtClean="0"/>
              <a:t>语言 </a:t>
            </a:r>
            <a:r>
              <a:rPr lang="en-US" altLang="zh-CN" i="1" dirty="0" smtClean="0"/>
              <a:t>vs.</a:t>
            </a:r>
            <a:r>
              <a:rPr lang="zh-CN" altLang="en-US" dirty="0" smtClean="0"/>
              <a:t>意义</a:t>
            </a:r>
            <a:endParaRPr lang="en-US" altLang="zh-CN" dirty="0" smtClean="0"/>
          </a:p>
          <a:p>
            <a:pPr>
              <a:spcBef>
                <a:spcPts val="1800"/>
              </a:spcBef>
              <a:spcAft>
                <a:spcPts val="600"/>
              </a:spcAft>
            </a:pPr>
            <a:r>
              <a:rPr lang="zh-CN" altLang="en-US" dirty="0" smtClean="0"/>
              <a:t>表层理解 </a:t>
            </a:r>
            <a:r>
              <a:rPr lang="en-US" altLang="zh-CN" i="1" dirty="0" smtClean="0"/>
              <a:t>vs.</a:t>
            </a:r>
            <a:r>
              <a:rPr lang="en-US" altLang="zh-CN" dirty="0" smtClean="0"/>
              <a:t> </a:t>
            </a:r>
            <a:r>
              <a:rPr lang="zh-CN" altLang="en-US" dirty="0" smtClean="0"/>
              <a:t>深层次理解</a:t>
            </a:r>
            <a:endParaRPr lang="en-US" altLang="zh-CN" dirty="0" smtClean="0"/>
          </a:p>
          <a:p>
            <a:pPr>
              <a:spcBef>
                <a:spcPts val="1800"/>
              </a:spcBef>
              <a:spcAft>
                <a:spcPts val="600"/>
              </a:spcAft>
            </a:pPr>
            <a:r>
              <a:rPr lang="zh-CN" altLang="en-US" dirty="0" smtClean="0"/>
              <a:t>知识（事实）理解 </a:t>
            </a:r>
            <a:r>
              <a:rPr lang="en-US" altLang="zh-CN" i="1" dirty="0" smtClean="0"/>
              <a:t>vs.</a:t>
            </a:r>
            <a:r>
              <a:rPr lang="en-US" altLang="zh-CN" dirty="0" smtClean="0"/>
              <a:t> </a:t>
            </a:r>
            <a:r>
              <a:rPr lang="zh-CN" altLang="en-US" dirty="0" smtClean="0"/>
              <a:t>生成性理解</a:t>
            </a:r>
          </a:p>
          <a:p>
            <a:pPr>
              <a:spcBef>
                <a:spcPts val="1800"/>
              </a:spcBef>
              <a:spcAft>
                <a:spcPts val="600"/>
              </a:spcAft>
            </a:pPr>
            <a:r>
              <a:rPr lang="zh-CN" altLang="en-US" dirty="0" smtClean="0"/>
              <a:t>课堂预设（教） </a:t>
            </a:r>
            <a:r>
              <a:rPr lang="en-US" altLang="zh-CN" i="1" dirty="0" smtClean="0"/>
              <a:t>vs.</a:t>
            </a:r>
            <a:r>
              <a:rPr lang="en-US" altLang="zh-CN" dirty="0" smtClean="0"/>
              <a:t> </a:t>
            </a:r>
            <a:r>
              <a:rPr lang="zh-CN" altLang="en-US" dirty="0" smtClean="0"/>
              <a:t>课堂生成（学）</a:t>
            </a:r>
          </a:p>
          <a:p>
            <a:pPr>
              <a:spcBef>
                <a:spcPts val="1800"/>
              </a:spcBef>
              <a:spcAft>
                <a:spcPts val="600"/>
              </a:spcAft>
            </a:pPr>
            <a:r>
              <a:rPr lang="zh-CN" altLang="en-US" dirty="0" smtClean="0"/>
              <a:t>语言能力 </a:t>
            </a:r>
            <a:r>
              <a:rPr lang="en-US" altLang="zh-CN" i="1" dirty="0" smtClean="0"/>
              <a:t>vs.</a:t>
            </a:r>
            <a:r>
              <a:rPr lang="en-US" altLang="zh-CN" dirty="0" smtClean="0"/>
              <a:t> </a:t>
            </a:r>
            <a:r>
              <a:rPr lang="zh-CN" altLang="en-US" dirty="0" smtClean="0"/>
              <a:t>认知水平</a:t>
            </a:r>
          </a:p>
          <a:p>
            <a:pPr>
              <a:spcBef>
                <a:spcPts val="1800"/>
              </a:spcBef>
              <a:spcAft>
                <a:spcPts val="600"/>
              </a:spcAft>
            </a:pPr>
            <a:r>
              <a:rPr lang="zh-CN" altLang="en-US" dirty="0" smtClean="0"/>
              <a:t>工具性 </a:t>
            </a:r>
            <a:r>
              <a:rPr lang="en-US" altLang="zh-CN" i="1" dirty="0" smtClean="0"/>
              <a:t>vs.</a:t>
            </a:r>
            <a:r>
              <a:rPr lang="en-US" altLang="zh-CN" dirty="0" smtClean="0"/>
              <a:t> </a:t>
            </a:r>
            <a:r>
              <a:rPr lang="zh-CN" altLang="en-US" dirty="0" smtClean="0"/>
              <a:t>人文性</a:t>
            </a:r>
            <a:endParaRPr lang="zh-CN"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Picture 2" descr="newbloom"/>
          <p:cNvPicPr>
            <a:picLocks noChangeAspect="1" noChangeArrowheads="1"/>
          </p:cNvPicPr>
          <p:nvPr/>
        </p:nvPicPr>
        <p:blipFill>
          <a:blip r:embed="rId2"/>
          <a:srcRect/>
          <a:stretch>
            <a:fillRect/>
          </a:stretch>
        </p:blipFill>
        <p:spPr bwMode="auto">
          <a:xfrm>
            <a:off x="71438" y="357188"/>
            <a:ext cx="8961437" cy="6143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pic>
        <p:nvPicPr>
          <p:cNvPr id="4" name="Picture 2" descr="http://www.cityu.edu.hk/edge/img/dec/figure2.png"/>
          <p:cNvPicPr>
            <a:picLocks noChangeAspect="1" noChangeArrowheads="1"/>
          </p:cNvPicPr>
          <p:nvPr/>
        </p:nvPicPr>
        <p:blipFill>
          <a:blip r:embed="rId2"/>
          <a:srcRect l="10156" t="5208" r="17188" b="3125"/>
          <a:stretch>
            <a:fillRect/>
          </a:stretch>
        </p:blipFill>
        <p:spPr bwMode="auto">
          <a:xfrm>
            <a:off x="928688" y="0"/>
            <a:ext cx="7021512" cy="6643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阅读素养</a:t>
            </a:r>
            <a:endParaRPr lang="zh-CN" altLang="en-US" dirty="0"/>
          </a:p>
        </p:txBody>
      </p:sp>
      <p:sp>
        <p:nvSpPr>
          <p:cNvPr id="3" name="内容占位符 2"/>
          <p:cNvSpPr>
            <a:spLocks noGrp="1"/>
          </p:cNvSpPr>
          <p:nvPr>
            <p:ph idx="1"/>
          </p:nvPr>
        </p:nvSpPr>
        <p:spPr/>
        <p:txBody>
          <a:bodyPr/>
          <a:lstStyle/>
          <a:p>
            <a:r>
              <a:rPr lang="zh-CN" altLang="en-US" dirty="0" smtClean="0">
                <a:solidFill>
                  <a:srgbClr val="0070C0"/>
                </a:solidFill>
              </a:rPr>
              <a:t>理解事实性信息</a:t>
            </a:r>
            <a:r>
              <a:rPr lang="en-US" altLang="zh-CN" dirty="0" smtClean="0">
                <a:solidFill>
                  <a:srgbClr val="0070C0"/>
                </a:solidFill>
              </a:rPr>
              <a:t>(</a:t>
            </a:r>
            <a:r>
              <a:rPr lang="en-US" altLang="zh-TW" dirty="0" smtClean="0"/>
              <a:t>Retrieving information)</a:t>
            </a:r>
            <a:r>
              <a:rPr lang="en-US" altLang="zh-CN" dirty="0" smtClean="0"/>
              <a:t> </a:t>
            </a:r>
            <a:endParaRPr lang="zh-CN" altLang="en-US" dirty="0" smtClean="0"/>
          </a:p>
          <a:p>
            <a:r>
              <a:rPr lang="zh-CN" altLang="en-US" dirty="0" smtClean="0">
                <a:solidFill>
                  <a:srgbClr val="0070C0"/>
                </a:solidFill>
              </a:rPr>
              <a:t>理解整体意义</a:t>
            </a:r>
            <a:r>
              <a:rPr lang="en-US" altLang="zh-CN" dirty="0" smtClean="0">
                <a:solidFill>
                  <a:srgbClr val="0070C0"/>
                </a:solidFill>
              </a:rPr>
              <a:t>(</a:t>
            </a:r>
            <a:r>
              <a:rPr lang="en-US" altLang="zh-TW" dirty="0" smtClean="0"/>
              <a:t>Broad understanding)</a:t>
            </a:r>
            <a:endParaRPr lang="zh-CN" altLang="en-US" dirty="0" smtClean="0"/>
          </a:p>
          <a:p>
            <a:r>
              <a:rPr lang="zh-CN" altLang="en-US" dirty="0" smtClean="0">
                <a:solidFill>
                  <a:srgbClr val="0070C0"/>
                </a:solidFill>
              </a:rPr>
              <a:t>发展诠释能力</a:t>
            </a:r>
            <a:r>
              <a:rPr lang="en-US" altLang="zh-CN" dirty="0" smtClean="0">
                <a:solidFill>
                  <a:srgbClr val="0070C0"/>
                </a:solidFill>
              </a:rPr>
              <a:t>(</a:t>
            </a:r>
            <a:r>
              <a:rPr lang="en-US" altLang="zh-TW" dirty="0" smtClean="0"/>
              <a:t>Developing an interpretation</a:t>
            </a:r>
            <a:r>
              <a:rPr lang="en-US" altLang="zh-CN" dirty="0" smtClean="0">
                <a:solidFill>
                  <a:srgbClr val="0070C0"/>
                </a:solidFill>
              </a:rPr>
              <a:t>)</a:t>
            </a:r>
            <a:endParaRPr lang="en-US" altLang="zh-TW" dirty="0" smtClean="0"/>
          </a:p>
          <a:p>
            <a:r>
              <a:rPr lang="zh-CN" altLang="en-US" dirty="0" smtClean="0">
                <a:solidFill>
                  <a:srgbClr val="0070C0"/>
                </a:solidFill>
              </a:rPr>
              <a:t>反思与评价所读内容</a:t>
            </a:r>
            <a:r>
              <a:rPr lang="en-US" altLang="zh-CN" dirty="0" smtClean="0">
                <a:solidFill>
                  <a:srgbClr val="0070C0"/>
                </a:solidFill>
              </a:rPr>
              <a:t>-</a:t>
            </a:r>
            <a:r>
              <a:rPr lang="zh-CN" altLang="en-US" dirty="0" smtClean="0">
                <a:solidFill>
                  <a:srgbClr val="0070C0"/>
                </a:solidFill>
              </a:rPr>
              <a:t>理解深层含义</a:t>
            </a:r>
            <a:r>
              <a:rPr lang="en-US" altLang="zh-TW" dirty="0" smtClean="0"/>
              <a:t> (Reflecting on content)</a:t>
            </a:r>
            <a:endParaRPr lang="en-US" altLang="zh-CN" dirty="0" smtClean="0"/>
          </a:p>
          <a:p>
            <a:r>
              <a:rPr lang="zh-CN" altLang="en-US" dirty="0" smtClean="0">
                <a:solidFill>
                  <a:srgbClr val="0070C0"/>
                </a:solidFill>
              </a:rPr>
              <a:t>反思与评价文体与特征</a:t>
            </a:r>
            <a:r>
              <a:rPr lang="en-US" altLang="zh-CN" dirty="0" smtClean="0">
                <a:solidFill>
                  <a:srgbClr val="0070C0"/>
                </a:solidFill>
              </a:rPr>
              <a:t>(</a:t>
            </a:r>
            <a:r>
              <a:rPr lang="en-US" altLang="zh-TW" dirty="0" smtClean="0"/>
              <a:t>Reflecting on form</a:t>
            </a:r>
            <a:r>
              <a:rPr lang="en-US" altLang="zh-CN" dirty="0" smtClean="0">
                <a:solidFill>
                  <a:srgbClr val="0070C0"/>
                </a:solidFill>
              </a:rPr>
              <a:t>)</a:t>
            </a:r>
            <a:endParaRPr lang="en-US" altLang="zh-TW" dirty="0" smtClean="0"/>
          </a:p>
          <a:p>
            <a:endParaRPr lang="zh-CN"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主要内容</a:t>
            </a:r>
            <a:endParaRPr lang="zh-CN" altLang="en-US" dirty="0"/>
          </a:p>
        </p:txBody>
      </p:sp>
      <p:sp>
        <p:nvSpPr>
          <p:cNvPr id="3" name="内容占位符 2"/>
          <p:cNvSpPr>
            <a:spLocks noGrp="1"/>
          </p:cNvSpPr>
          <p:nvPr>
            <p:ph idx="1"/>
          </p:nvPr>
        </p:nvSpPr>
        <p:spPr/>
        <p:txBody>
          <a:bodyPr/>
          <a:lstStyle/>
          <a:p>
            <a:r>
              <a:rPr lang="zh-CN" altLang="en-US" dirty="0" smtClean="0"/>
              <a:t>宏观教学原则简介</a:t>
            </a:r>
            <a:endParaRPr lang="en-US" altLang="zh-CN" dirty="0" smtClean="0"/>
          </a:p>
          <a:p>
            <a:r>
              <a:rPr lang="zh-CN" altLang="en-US" dirty="0" smtClean="0"/>
              <a:t>阅读及阅读教学的思考</a:t>
            </a:r>
            <a:endParaRPr lang="en-US" altLang="zh-CN" dirty="0" smtClean="0"/>
          </a:p>
          <a:p>
            <a:r>
              <a:rPr lang="zh-CN" altLang="en-US" dirty="0" smtClean="0">
                <a:solidFill>
                  <a:srgbClr val="FF0000"/>
                </a:solidFill>
              </a:rPr>
              <a:t>案例分析</a:t>
            </a:r>
            <a:endParaRPr lang="en-US" altLang="zh-CN" dirty="0" smtClean="0">
              <a:solidFill>
                <a:srgbClr val="FF0000"/>
              </a:solidFill>
            </a:endParaRPr>
          </a:p>
          <a:p>
            <a:endParaRPr lang="zh-CN"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案例</a:t>
            </a:r>
            <a:r>
              <a:rPr lang="en-US" altLang="zh-CN" dirty="0" smtClean="0"/>
              <a:t>1</a:t>
            </a:r>
            <a:r>
              <a:rPr lang="zh-CN" altLang="en-US" dirty="0" smtClean="0"/>
              <a:t>：阅读的过程</a:t>
            </a:r>
            <a:endParaRPr lang="zh-CN"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About twenty of us had been fortunate enough to receive invitations to a film-studio(</a:t>
            </a:r>
            <a:r>
              <a:rPr lang="zh-CN" altLang="en-US" dirty="0" smtClean="0"/>
              <a:t>影棚</a:t>
            </a:r>
            <a:r>
              <a:rPr lang="en-US" altLang="zh-CN" dirty="0" smtClean="0"/>
              <a:t>) to take part in a crowd-scene. Although our “act” would last only for a short time, we could see quite a number of interesting things.  </a:t>
            </a:r>
          </a:p>
          <a:p>
            <a:endParaRPr lang="zh-CN" altLang="en-US" dirty="0"/>
          </a:p>
        </p:txBody>
      </p:sp>
      <p:sp>
        <p:nvSpPr>
          <p:cNvPr id="4" name="矩形 3"/>
          <p:cNvSpPr/>
          <p:nvPr/>
        </p:nvSpPr>
        <p:spPr>
          <a:xfrm>
            <a:off x="465826" y="4403525"/>
            <a:ext cx="8212348" cy="523220"/>
          </a:xfrm>
          <a:prstGeom prst="rect">
            <a:avLst/>
          </a:prstGeom>
          <a:solidFill>
            <a:schemeClr val="bg2">
              <a:lumMod val="60000"/>
              <a:lumOff val="40000"/>
            </a:schemeClr>
          </a:solidFill>
        </p:spPr>
        <p:txBody>
          <a:bodyPr wrap="square">
            <a:spAutoFit/>
          </a:bodyPr>
          <a:lstStyle/>
          <a:p>
            <a:r>
              <a:rPr lang="en-US" altLang="zh-CN" sz="2800" i="1" dirty="0" smtClean="0"/>
              <a:t>What would they do/see in a film-studio?</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20768" y="414067"/>
            <a:ext cx="8885207" cy="6426679"/>
          </a:xfrm>
        </p:spPr>
        <p:txBody>
          <a:bodyPr/>
          <a:lstStyle/>
          <a:p>
            <a:r>
              <a:rPr lang="en-US" altLang="zh-CN" sz="2800" dirty="0" smtClean="0"/>
              <a:t>We all stood at the far end of the studio as </a:t>
            </a:r>
            <a:r>
              <a:rPr lang="en-US" altLang="zh-CN" sz="2800" dirty="0" smtClean="0">
                <a:solidFill>
                  <a:srgbClr val="FF0000"/>
                </a:solidFill>
              </a:rPr>
              <a:t>workmen</a:t>
            </a:r>
            <a:r>
              <a:rPr lang="en-US" altLang="zh-CN" sz="2800" dirty="0" smtClean="0"/>
              <a:t> prepared the scene, setting up </a:t>
            </a:r>
            <a:r>
              <a:rPr lang="en-US" altLang="zh-CN" sz="2800" dirty="0" smtClean="0">
                <a:solidFill>
                  <a:srgbClr val="00B0F0"/>
                </a:solidFill>
              </a:rPr>
              <a:t>trees</a:t>
            </a:r>
            <a:r>
              <a:rPr lang="en-US" altLang="zh-CN" sz="2800" dirty="0" smtClean="0"/>
              <a:t> at the edge of a winding </a:t>
            </a:r>
            <a:r>
              <a:rPr lang="en-US" altLang="zh-CN" sz="2800" dirty="0" smtClean="0">
                <a:solidFill>
                  <a:srgbClr val="00B0F0"/>
                </a:solidFill>
              </a:rPr>
              <a:t>path</a:t>
            </a:r>
            <a:r>
              <a:rPr lang="en-US" altLang="zh-CN" sz="2800" dirty="0" smtClean="0"/>
              <a:t>. Very soon, </a:t>
            </a:r>
            <a:r>
              <a:rPr lang="en-US" altLang="zh-CN" sz="2800" dirty="0" smtClean="0">
                <a:solidFill>
                  <a:srgbClr val="00B0F0"/>
                </a:solidFill>
              </a:rPr>
              <a:t>bright lights </a:t>
            </a:r>
            <a:r>
              <a:rPr lang="en-US" altLang="zh-CN" sz="2800" dirty="0" smtClean="0"/>
              <a:t>were turned on and the big </a:t>
            </a:r>
            <a:r>
              <a:rPr lang="en-US" altLang="zh-CN" sz="2800" dirty="0" smtClean="0">
                <a:solidFill>
                  <a:srgbClr val="00B0F0"/>
                </a:solidFill>
              </a:rPr>
              <a:t>movie-camera</a:t>
            </a:r>
            <a:r>
              <a:rPr lang="en-US" altLang="zh-CN" sz="2800" dirty="0" smtClean="0"/>
              <a:t> was wheeled into position. The </a:t>
            </a:r>
            <a:r>
              <a:rPr lang="en-US" altLang="zh-CN" sz="2800" dirty="0" smtClean="0">
                <a:solidFill>
                  <a:srgbClr val="FF0000"/>
                </a:solidFill>
              </a:rPr>
              <a:t>director</a:t>
            </a:r>
            <a:r>
              <a:rPr lang="en-US" altLang="zh-CN" sz="2800" dirty="0" smtClean="0"/>
              <a:t> shouted something to the </a:t>
            </a:r>
            <a:r>
              <a:rPr lang="en-US" altLang="zh-CN" sz="2800" dirty="0" smtClean="0">
                <a:solidFill>
                  <a:srgbClr val="FF0000"/>
                </a:solidFill>
              </a:rPr>
              <a:t>camera operator </a:t>
            </a:r>
            <a:r>
              <a:rPr lang="en-US" altLang="zh-CN" sz="2800" dirty="0" smtClean="0"/>
              <a:t>and then went to speak to the </a:t>
            </a:r>
            <a:r>
              <a:rPr lang="en-US" altLang="zh-CN" sz="2800" dirty="0" smtClean="0">
                <a:solidFill>
                  <a:srgbClr val="FF0000"/>
                </a:solidFill>
              </a:rPr>
              <a:t>two famous actors </a:t>
            </a:r>
            <a:r>
              <a:rPr lang="en-US" altLang="zh-CN" sz="2800" dirty="0" smtClean="0"/>
              <a:t>nearby. Since it was hot in the studio, it came as a surprise to us to see </a:t>
            </a:r>
            <a:r>
              <a:rPr lang="en-US" altLang="zh-CN" sz="2800" dirty="0" smtClean="0">
                <a:solidFill>
                  <a:srgbClr val="FF0000"/>
                </a:solidFill>
              </a:rPr>
              <a:t>one of the actors </a:t>
            </a:r>
            <a:r>
              <a:rPr lang="en-US" altLang="zh-CN" sz="2800" dirty="0" smtClean="0"/>
              <a:t>put on a </a:t>
            </a:r>
            <a:r>
              <a:rPr lang="en-US" altLang="zh-CN" sz="2800" dirty="0" smtClean="0">
                <a:solidFill>
                  <a:srgbClr val="00B0F0"/>
                </a:solidFill>
              </a:rPr>
              <a:t>heavy overcoat </a:t>
            </a:r>
            <a:r>
              <a:rPr lang="en-US" altLang="zh-CN" sz="2800" dirty="0" smtClean="0"/>
              <a:t>and start walking along the path. </a:t>
            </a:r>
            <a:r>
              <a:rPr lang="en-US" altLang="zh-CN" sz="2800" dirty="0" smtClean="0">
                <a:solidFill>
                  <a:srgbClr val="00B0F0"/>
                </a:solidFill>
              </a:rPr>
              <a:t>A big fan </a:t>
            </a:r>
            <a:r>
              <a:rPr lang="en-US" altLang="zh-CN" sz="2800" dirty="0" smtClean="0"/>
              <a:t>began blowing tiny </a:t>
            </a:r>
            <a:r>
              <a:rPr lang="en-US" altLang="zh-CN" sz="2800" dirty="0" smtClean="0">
                <a:solidFill>
                  <a:srgbClr val="00B0F0"/>
                </a:solidFill>
              </a:rPr>
              <a:t>white feathers </a:t>
            </a:r>
            <a:r>
              <a:rPr lang="en-US" altLang="zh-CN" sz="2800" dirty="0" smtClean="0"/>
              <a:t>down on him, and soon </a:t>
            </a:r>
            <a:r>
              <a:rPr lang="en-US" altLang="zh-CN" sz="2800" dirty="0" smtClean="0">
                <a:solidFill>
                  <a:srgbClr val="00B0F0"/>
                </a:solidFill>
              </a:rPr>
              <a:t>the trees </a:t>
            </a:r>
            <a:r>
              <a:rPr lang="en-US" altLang="zh-CN" sz="2800" dirty="0" smtClean="0"/>
              <a:t>were covered in “snow”. </a:t>
            </a:r>
            <a:r>
              <a:rPr lang="en-US" altLang="zh-CN" sz="2800" dirty="0" smtClean="0">
                <a:solidFill>
                  <a:srgbClr val="00B0F0"/>
                </a:solidFill>
              </a:rPr>
              <a:t>Two more fans</a:t>
            </a:r>
            <a:r>
              <a:rPr lang="en-US" altLang="zh-CN" sz="2800" dirty="0" smtClean="0"/>
              <a:t> were turned on, and a “strong wind” blew through the trees. The picture looked so real that it made us feel cold.</a:t>
            </a:r>
            <a:endParaRPr lang="zh-CN" altLang="en-US" sz="2800" dirty="0"/>
          </a:p>
        </p:txBody>
      </p:sp>
      <p:sp>
        <p:nvSpPr>
          <p:cNvPr id="4" name="矩形 3"/>
          <p:cNvSpPr/>
          <p:nvPr/>
        </p:nvSpPr>
        <p:spPr>
          <a:xfrm>
            <a:off x="465826" y="4403525"/>
            <a:ext cx="8212348" cy="1384995"/>
          </a:xfrm>
          <a:prstGeom prst="rect">
            <a:avLst/>
          </a:prstGeom>
          <a:solidFill>
            <a:schemeClr val="bg2">
              <a:lumMod val="60000"/>
              <a:lumOff val="40000"/>
            </a:schemeClr>
          </a:solidFill>
        </p:spPr>
        <p:txBody>
          <a:bodyPr wrap="square">
            <a:spAutoFit/>
          </a:bodyPr>
          <a:lstStyle/>
          <a:p>
            <a:pPr>
              <a:defRPr/>
            </a:pPr>
            <a:r>
              <a:rPr lang="en-US" altLang="zh-CN" sz="2800" i="1" dirty="0"/>
              <a:t>What/Who did they </a:t>
            </a:r>
            <a:r>
              <a:rPr lang="en-US" altLang="zh-CN" sz="2800" i="1" dirty="0" smtClean="0"/>
              <a:t>see in the film-studio? </a:t>
            </a:r>
          </a:p>
          <a:p>
            <a:pPr>
              <a:defRPr/>
            </a:pPr>
            <a:r>
              <a:rPr lang="en-US" altLang="zh-CN" sz="2800" i="1" dirty="0" smtClean="0"/>
              <a:t>How did </a:t>
            </a:r>
            <a:r>
              <a:rPr lang="en-US" altLang="zh-CN" sz="2800" i="1" dirty="0"/>
              <a:t>they </a:t>
            </a:r>
            <a:r>
              <a:rPr lang="en-US" altLang="zh-CN" sz="2800" i="1" dirty="0" smtClean="0"/>
              <a:t>feel? </a:t>
            </a:r>
            <a:endParaRPr lang="en-US" altLang="zh-CN" sz="2800" i="1" dirty="0"/>
          </a:p>
          <a:p>
            <a:pPr>
              <a:defRPr/>
            </a:pPr>
            <a:r>
              <a:rPr lang="en-US" altLang="zh-CN" sz="2800" i="1" dirty="0" smtClean="0"/>
              <a:t>Do </a:t>
            </a:r>
            <a:r>
              <a:rPr lang="en-US" altLang="zh-CN" sz="2800" i="1" dirty="0"/>
              <a:t>you think it is interesting?</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The next scene was a </a:t>
            </a:r>
            <a:r>
              <a:rPr lang="en-US" altLang="zh-CN" dirty="0" smtClean="0">
                <a:solidFill>
                  <a:srgbClr val="FF0000"/>
                </a:solidFill>
              </a:rPr>
              <a:t>complete contrast.</a:t>
            </a:r>
            <a:endParaRPr lang="en-US" altLang="zh-CN" dirty="0" smtClean="0"/>
          </a:p>
          <a:p>
            <a:endParaRPr lang="zh-CN" altLang="en-US" dirty="0"/>
          </a:p>
        </p:txBody>
      </p:sp>
      <p:sp>
        <p:nvSpPr>
          <p:cNvPr id="4" name="矩形 3"/>
          <p:cNvSpPr/>
          <p:nvPr/>
        </p:nvSpPr>
        <p:spPr>
          <a:xfrm>
            <a:off x="465826" y="4403525"/>
            <a:ext cx="8212348" cy="954107"/>
          </a:xfrm>
          <a:prstGeom prst="rect">
            <a:avLst/>
          </a:prstGeom>
          <a:solidFill>
            <a:schemeClr val="bg2">
              <a:lumMod val="60000"/>
              <a:lumOff val="40000"/>
            </a:schemeClr>
          </a:solidFill>
        </p:spPr>
        <p:txBody>
          <a:bodyPr wrap="square">
            <a:spAutoFit/>
          </a:bodyPr>
          <a:lstStyle/>
          <a:p>
            <a:r>
              <a:rPr lang="en-US" altLang="zh-CN" sz="2800" i="1" dirty="0" smtClean="0"/>
              <a:t>Imagine what would happen. In what way are they different?</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The way it was filmed was quite unusual. Pictures in front taken on an island in the Pacific were shown on a glass screen. An actor and actress stood of the scene so that they looked trick like this, palm trees, sandy beaches, as if they were at the water's edge on an island. By a simple and blue, clear skies had been brought into the studio!    </a:t>
            </a:r>
          </a:p>
        </p:txBody>
      </p:sp>
      <p:sp>
        <p:nvSpPr>
          <p:cNvPr id="4" name="矩形 3"/>
          <p:cNvSpPr/>
          <p:nvPr/>
        </p:nvSpPr>
        <p:spPr>
          <a:xfrm>
            <a:off x="465826" y="4403525"/>
            <a:ext cx="8212348" cy="1815882"/>
          </a:xfrm>
          <a:prstGeom prst="rect">
            <a:avLst/>
          </a:prstGeom>
          <a:solidFill>
            <a:schemeClr val="bg2">
              <a:lumMod val="60000"/>
              <a:lumOff val="40000"/>
            </a:schemeClr>
          </a:solidFill>
        </p:spPr>
        <p:txBody>
          <a:bodyPr wrap="square">
            <a:spAutoFit/>
          </a:bodyPr>
          <a:lstStyle/>
          <a:p>
            <a:r>
              <a:rPr lang="en-US" altLang="zh-CN" sz="2800" i="1" dirty="0" smtClean="0"/>
              <a:t>What was like in the second scene? </a:t>
            </a:r>
          </a:p>
          <a:p>
            <a:r>
              <a:rPr lang="en-US" altLang="zh-CN" sz="2800" i="1" dirty="0" smtClean="0"/>
              <a:t>Do you think it was really a complete contrast? </a:t>
            </a:r>
          </a:p>
          <a:p>
            <a:r>
              <a:rPr lang="en-US" altLang="zh-CN" sz="2800" i="1" dirty="0" smtClean="0"/>
              <a:t>Do you think it’s interesting?</a:t>
            </a:r>
          </a:p>
          <a:p>
            <a:r>
              <a:rPr lang="en-US" altLang="zh-CN" sz="2800" i="1" dirty="0" smtClean="0"/>
              <a:t>What would happen next?</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Since it was our turn next, we were left wondering what scene would be prepared for us. For a full three minutes in our lives we would be experiencing the excitement of being film “stars”!</a:t>
            </a:r>
            <a:endParaRPr lang="zh-CN" altLang="en-US" dirty="0"/>
          </a:p>
        </p:txBody>
      </p:sp>
      <p:sp>
        <p:nvSpPr>
          <p:cNvPr id="4" name="矩形 3"/>
          <p:cNvSpPr/>
          <p:nvPr/>
        </p:nvSpPr>
        <p:spPr>
          <a:xfrm>
            <a:off x="465826" y="4403525"/>
            <a:ext cx="8212348" cy="1384995"/>
          </a:xfrm>
          <a:prstGeom prst="rect">
            <a:avLst/>
          </a:prstGeom>
          <a:solidFill>
            <a:schemeClr val="bg2">
              <a:lumMod val="60000"/>
              <a:lumOff val="40000"/>
            </a:schemeClr>
          </a:solidFill>
        </p:spPr>
        <p:txBody>
          <a:bodyPr wrap="square">
            <a:spAutoFit/>
          </a:bodyPr>
          <a:lstStyle/>
          <a:p>
            <a:r>
              <a:rPr lang="en-US" altLang="zh-CN" sz="2800" i="1" dirty="0" smtClean="0"/>
              <a:t>What was like in the second scene? </a:t>
            </a:r>
          </a:p>
          <a:p>
            <a:r>
              <a:rPr lang="en-US" altLang="zh-CN" sz="2800" i="1" dirty="0" smtClean="0"/>
              <a:t>Do you think it was really a complete contrast? </a:t>
            </a:r>
          </a:p>
          <a:p>
            <a:r>
              <a:rPr lang="en-US" altLang="zh-CN" sz="2800" i="1" dirty="0" smtClean="0"/>
              <a:t>Do you think it’s interesting?</a:t>
            </a:r>
            <a:endParaRPr lang="zh-CN" alt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a:lnSpc>
                <a:spcPct val="150000"/>
              </a:lnSpc>
            </a:pPr>
            <a:r>
              <a:rPr lang="zh-CN" altLang="en-US" dirty="0" smtClean="0"/>
              <a:t>阅读不是仅仅停留在对文本表面文字的理解，而是</a:t>
            </a:r>
            <a:r>
              <a:rPr lang="zh-CN" altLang="en-US" dirty="0" smtClean="0">
                <a:solidFill>
                  <a:srgbClr val="FF0000"/>
                </a:solidFill>
              </a:rPr>
              <a:t>强调读者为了不同的目的而阅读</a:t>
            </a:r>
            <a:r>
              <a:rPr lang="zh-CN" altLang="en-US" dirty="0" smtClean="0"/>
              <a:t>，强调他们</a:t>
            </a:r>
            <a:r>
              <a:rPr lang="zh-CN" altLang="en-US" dirty="0" smtClean="0">
                <a:solidFill>
                  <a:srgbClr val="FF0000"/>
                </a:solidFill>
              </a:rPr>
              <a:t>对文字信息的理解、使用和反思</a:t>
            </a:r>
            <a:r>
              <a:rPr lang="zh-CN" altLang="en-US" dirty="0" smtClean="0"/>
              <a:t>，强调读者</a:t>
            </a:r>
            <a:r>
              <a:rPr lang="zh-CN" altLang="en-US" dirty="0" smtClean="0">
                <a:solidFill>
                  <a:srgbClr val="FF0000"/>
                </a:solidFill>
              </a:rPr>
              <a:t>通过积极主动的思考和与文本的互动来获取信息</a:t>
            </a:r>
            <a:r>
              <a:rPr lang="zh-CN" altLang="en-US" dirty="0" smtClean="0"/>
              <a:t>。</a:t>
            </a: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flipV="1">
            <a:off x="3571875" y="2500313"/>
            <a:ext cx="1000125" cy="928687"/>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直接连接符 6"/>
          <p:cNvCxnSpPr/>
          <p:nvPr/>
        </p:nvCxnSpPr>
        <p:spPr>
          <a:xfrm>
            <a:off x="3429000" y="5214938"/>
            <a:ext cx="1143000" cy="142875"/>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直接连接符 10"/>
          <p:cNvCxnSpPr/>
          <p:nvPr/>
        </p:nvCxnSpPr>
        <p:spPr>
          <a:xfrm>
            <a:off x="3571875" y="1928813"/>
            <a:ext cx="1000125" cy="1587"/>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直接连接符 14"/>
          <p:cNvCxnSpPr/>
          <p:nvPr/>
        </p:nvCxnSpPr>
        <p:spPr>
          <a:xfrm>
            <a:off x="3571875" y="3429000"/>
            <a:ext cx="1000125" cy="214313"/>
          </a:xfrm>
          <a:prstGeom prst="line">
            <a:avLst/>
          </a:prstGeom>
        </p:spPr>
        <p:style>
          <a:lnRef idx="2">
            <a:schemeClr val="accent1"/>
          </a:lnRef>
          <a:fillRef idx="0">
            <a:schemeClr val="accent1"/>
          </a:fillRef>
          <a:effectRef idx="1">
            <a:schemeClr val="accent1"/>
          </a:effectRef>
          <a:fontRef idx="minor">
            <a:schemeClr val="tx1"/>
          </a:fontRef>
        </p:style>
      </p:cxnSp>
      <p:sp>
        <p:nvSpPr>
          <p:cNvPr id="12" name="标题 11"/>
          <p:cNvSpPr>
            <a:spLocks noGrp="1"/>
          </p:cNvSpPr>
          <p:nvPr>
            <p:ph type="title"/>
          </p:nvPr>
        </p:nvSpPr>
        <p:spPr/>
        <p:txBody>
          <a:bodyPr/>
          <a:lstStyle/>
          <a:p>
            <a:r>
              <a:rPr lang="zh-CN" altLang="en-US" dirty="0" smtClean="0"/>
              <a:t>案例</a:t>
            </a:r>
            <a:r>
              <a:rPr lang="en-US" altLang="zh-CN" dirty="0" smtClean="0"/>
              <a:t>2</a:t>
            </a:r>
            <a:r>
              <a:rPr lang="zh-CN" altLang="en-US" dirty="0" smtClean="0"/>
              <a:t>：</a:t>
            </a:r>
            <a:r>
              <a:rPr lang="zh-CN" altLang="en-US" dirty="0" smtClean="0">
                <a:hlinkClick r:id="rId2" action="ppaction://hlinkpres?slideindex=1&amp;slidetitle="/>
              </a:rPr>
              <a:t>文本的解读</a:t>
            </a:r>
            <a:endParaRPr lang="zh-CN" altLang="en-US" dirty="0"/>
          </a:p>
        </p:txBody>
      </p:sp>
      <p:sp>
        <p:nvSpPr>
          <p:cNvPr id="13" name="内容占位符 12"/>
          <p:cNvSpPr>
            <a:spLocks noGrp="1"/>
          </p:cNvSpPr>
          <p:nvPr>
            <p:ph idx="1"/>
          </p:nvPr>
        </p:nvSpPr>
        <p:spPr/>
        <p:txBody>
          <a:bodyPr/>
          <a:lstStyle/>
          <a:p>
            <a:endParaRPr lang="zh-CN"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p:txBody>
          <a:bodyPr/>
          <a:lstStyle/>
          <a:p>
            <a:r>
              <a:rPr lang="zh-CN" altLang="en-US" dirty="0" smtClean="0"/>
              <a:t>“文学圈”阅读教学（</a:t>
            </a:r>
            <a:r>
              <a:rPr lang="en-US" dirty="0" smtClean="0"/>
              <a:t>Literature Circles</a:t>
            </a:r>
            <a:r>
              <a:rPr lang="zh-CN" altLang="en-US" dirty="0" smtClean="0"/>
              <a:t>）</a:t>
            </a:r>
            <a:endParaRPr lang="en-US" altLang="zh-CN" dirty="0" smtClean="0"/>
          </a:p>
          <a:p>
            <a:r>
              <a:rPr lang="en-US" dirty="0" smtClean="0"/>
              <a:t>SSR</a:t>
            </a:r>
            <a:r>
              <a:rPr lang="zh-CN" altLang="en-US" dirty="0" smtClean="0"/>
              <a:t>（</a:t>
            </a:r>
            <a:r>
              <a:rPr lang="en-US" dirty="0" smtClean="0"/>
              <a:t>Sustained Silent Reading</a:t>
            </a:r>
            <a:r>
              <a:rPr lang="zh-CN" altLang="en-US" dirty="0" smtClean="0"/>
              <a:t>）</a:t>
            </a:r>
            <a:endParaRPr lang="en-US" altLang="zh-CN" dirty="0" smtClean="0"/>
          </a:p>
          <a:p>
            <a:r>
              <a:rPr lang="zh-CN" altLang="en-US" dirty="0" smtClean="0"/>
              <a:t>输出假设（</a:t>
            </a:r>
            <a:r>
              <a:rPr lang="en-US" altLang="zh-CN" dirty="0" smtClean="0"/>
              <a:t>Output Hypothesis</a:t>
            </a:r>
            <a:r>
              <a:rPr lang="zh-CN" altLang="en-US" dirty="0" smtClean="0"/>
              <a:t>）</a:t>
            </a:r>
            <a:endParaRPr lang="en-US" altLang="zh-CN" dirty="0" smtClean="0"/>
          </a:p>
          <a:p>
            <a:r>
              <a:rPr lang="zh-CN" altLang="en-US" dirty="0" smtClean="0"/>
              <a:t>输出驱动假设（</a:t>
            </a:r>
            <a:r>
              <a:rPr lang="en-US" altLang="zh-CN" dirty="0" smtClean="0"/>
              <a:t>Output-driven Hypothesis</a:t>
            </a:r>
            <a:r>
              <a:rPr lang="zh-CN" altLang="en-US" dirty="0" smtClean="0"/>
              <a:t>）</a:t>
            </a:r>
            <a:endParaRPr lang="en-US" altLang="zh-CN" dirty="0" smtClean="0"/>
          </a:p>
          <a:p>
            <a:r>
              <a:rPr lang="zh-CN" altLang="en-US" dirty="0" smtClean="0"/>
              <a:t>翻转课堂（</a:t>
            </a:r>
            <a:r>
              <a:rPr lang="en-US" altLang="zh-CN" dirty="0" smtClean="0"/>
              <a:t>the Flipped Classroom</a:t>
            </a:r>
            <a:r>
              <a:rPr lang="zh-CN" altLang="en-US" dirty="0" smtClean="0"/>
              <a:t>）</a:t>
            </a:r>
            <a:endParaRPr lang="en-US" altLang="zh-CN" dirty="0" smtClean="0"/>
          </a:p>
          <a:p>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把握改革关键的是教师，而不是别人。</a:t>
            </a:r>
            <a:endParaRPr lang="en-US" altLang="zh-CN" dirty="0" smtClean="0"/>
          </a:p>
          <a:p>
            <a:pPr algn="r">
              <a:buNone/>
            </a:pPr>
            <a:r>
              <a:rPr lang="zh-CN" altLang="en-US" dirty="0" smtClean="0"/>
              <a:t>（</a:t>
            </a:r>
            <a:r>
              <a:rPr lang="en-US" altLang="zh-CN" dirty="0" err="1" smtClean="0"/>
              <a:t>Stenhouse</a:t>
            </a:r>
            <a:r>
              <a:rPr lang="zh-CN" altLang="en-US" dirty="0" smtClean="0"/>
              <a:t>，</a:t>
            </a:r>
            <a:r>
              <a:rPr lang="en-US" altLang="zh-CN" dirty="0" smtClean="0"/>
              <a:t>1985</a:t>
            </a:r>
            <a:r>
              <a:rPr lang="zh-CN" altLang="en-US" dirty="0" smtClean="0"/>
              <a:t>）</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8" name="Text Box 4"/>
          <p:cNvSpPr txBox="1">
            <a:spLocks noChangeArrowheads="1"/>
          </p:cNvSpPr>
          <p:nvPr/>
        </p:nvSpPr>
        <p:spPr bwMode="auto">
          <a:xfrm>
            <a:off x="914400" y="5334000"/>
            <a:ext cx="7162800" cy="1323439"/>
          </a:xfrm>
          <a:prstGeom prst="rect">
            <a:avLst/>
          </a:prstGeom>
          <a:noFill/>
          <a:ln w="9525">
            <a:noFill/>
            <a:miter lim="800000"/>
            <a:headEnd/>
            <a:tailEnd/>
          </a:ln>
          <a:effectLst/>
        </p:spPr>
        <p:txBody>
          <a:bodyPr wrap="square">
            <a:spAutoFit/>
          </a:bodyPr>
          <a:lstStyle/>
          <a:p>
            <a:pPr algn="ctr" eaLnBrk="1" hangingPunct="1">
              <a:buFont typeface="Wingdings 2" pitchFamily="18" charset="2"/>
              <a:buNone/>
            </a:pPr>
            <a:r>
              <a:rPr lang="en-US" altLang="zh-CN" sz="4000" dirty="0" smtClean="0">
                <a:latin typeface="+mj-lt"/>
              </a:rPr>
              <a:t>bjchenxinzhong@163.com</a:t>
            </a:r>
          </a:p>
          <a:p>
            <a:pPr algn="ctr" eaLnBrk="1" hangingPunct="1">
              <a:buFont typeface="Wingdings 2" pitchFamily="18" charset="2"/>
              <a:buNone/>
            </a:pPr>
            <a:r>
              <a:rPr lang="en-US" altLang="zh-CN" sz="4000" dirty="0" smtClean="0">
                <a:latin typeface="+mj-lt"/>
              </a:rPr>
              <a:t>13601392046</a:t>
            </a:r>
            <a:endParaRPr lang="zh-CN" altLang="en-US" sz="4000" dirty="0" smtClean="0">
              <a:latin typeface="+mj-lt"/>
            </a:endParaRPr>
          </a:p>
        </p:txBody>
      </p:sp>
      <p:sp>
        <p:nvSpPr>
          <p:cNvPr id="88069" name="WordArt 5"/>
          <p:cNvSpPr>
            <a:spLocks noChangeArrowheads="1" noChangeShapeType="1" noTextEdit="1"/>
          </p:cNvSpPr>
          <p:nvPr/>
        </p:nvSpPr>
        <p:spPr bwMode="gray">
          <a:xfrm>
            <a:off x="1676400" y="3810000"/>
            <a:ext cx="5759450" cy="863600"/>
          </a:xfrm>
          <a:prstGeom prst="rect">
            <a:avLst/>
          </a:prstGeom>
        </p:spPr>
        <p:txBody>
          <a:bodyPr wrap="none" fromWordArt="1">
            <a:prstTxWarp prst="textDeflate">
              <a:avLst>
                <a:gd name="adj" fmla="val 0"/>
              </a:avLst>
            </a:prstTxWarp>
          </a:bodyPr>
          <a:lstStyle/>
          <a:p>
            <a:pPr algn="ctr"/>
            <a:r>
              <a:rPr lang="en-US" altLang="zh-CN" sz="3600" b="1" kern="10" dirty="0">
                <a:ln w="19050">
                  <a:solidFill>
                    <a:schemeClr val="bg1"/>
                  </a:solidFill>
                  <a:round/>
                  <a:headEnd/>
                  <a:tailEnd/>
                </a:ln>
                <a:gradFill rotWithShape="1">
                  <a:gsLst>
                    <a:gs pos="0">
                      <a:schemeClr val="tx1"/>
                    </a:gs>
                    <a:gs pos="100000">
                      <a:schemeClr val="accent1"/>
                    </a:gs>
                  </a:gsLst>
                  <a:lin ang="0" scaled="1"/>
                </a:gradFill>
                <a:effectLst>
                  <a:outerShdw dist="63500" dir="2212194" algn="ctr" rotWithShape="0">
                    <a:srgbClr val="868686">
                      <a:alpha val="50000"/>
                    </a:srgbClr>
                  </a:outerShdw>
                </a:effectLst>
                <a:latin typeface="Arial"/>
                <a:cs typeface="Arial"/>
              </a:rPr>
              <a:t>Thank You !</a:t>
            </a:r>
            <a:endParaRPr lang="zh-CN" altLang="en-US" sz="3600" b="1" kern="10" dirty="0">
              <a:ln w="19050">
                <a:solidFill>
                  <a:schemeClr val="bg1"/>
                </a:solidFill>
                <a:round/>
                <a:headEnd/>
                <a:tailEnd/>
              </a:ln>
              <a:gradFill rotWithShape="1">
                <a:gsLst>
                  <a:gs pos="0">
                    <a:schemeClr val="tx1"/>
                  </a:gs>
                  <a:gs pos="100000">
                    <a:schemeClr val="accent1"/>
                  </a:gs>
                </a:gsLst>
                <a:lin ang="0" scaled="1"/>
              </a:gradFill>
              <a:effectLst>
                <a:outerShdw dist="63500" dir="2212194" algn="ctr" rotWithShape="0">
                  <a:srgbClr val="868686">
                    <a:alpha val="50000"/>
                  </a:srgbClr>
                </a:outerShdw>
              </a:effectLst>
              <a:latin typeface="Arial"/>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8069"/>
                                        </p:tgtEl>
                                        <p:attrNameLst>
                                          <p:attrName>style.visibility</p:attrName>
                                        </p:attrNameLst>
                                      </p:cBhvr>
                                      <p:to>
                                        <p:strVal val="visible"/>
                                      </p:to>
                                    </p:set>
                                    <p:anim calcmode="lin" valueType="num">
                                      <p:cBhvr>
                                        <p:cTn id="7" dur="500" fill="hold"/>
                                        <p:tgtEl>
                                          <p:spTgt spid="88069"/>
                                        </p:tgtEl>
                                        <p:attrNameLst>
                                          <p:attrName>ppt_w</p:attrName>
                                        </p:attrNameLst>
                                      </p:cBhvr>
                                      <p:tavLst>
                                        <p:tav tm="0">
                                          <p:val>
                                            <p:fltVal val="0"/>
                                          </p:val>
                                        </p:tav>
                                        <p:tav tm="100000">
                                          <p:val>
                                            <p:strVal val="#ppt_w"/>
                                          </p:val>
                                        </p:tav>
                                      </p:tavLst>
                                    </p:anim>
                                    <p:anim calcmode="lin" valueType="num">
                                      <p:cBhvr>
                                        <p:cTn id="8" dur="500" fill="hold"/>
                                        <p:tgtEl>
                                          <p:spTgt spid="88069"/>
                                        </p:tgtEl>
                                        <p:attrNameLst>
                                          <p:attrName>ppt_h</p:attrName>
                                        </p:attrNameLst>
                                      </p:cBhvr>
                                      <p:tavLst>
                                        <p:tav tm="0">
                                          <p:val>
                                            <p:fltVal val="0"/>
                                          </p:val>
                                        </p:tav>
                                        <p:tav tm="100000">
                                          <p:val>
                                            <p:strVal val="#ppt_h"/>
                                          </p:val>
                                        </p:tav>
                                      </p:tavLst>
                                    </p:anim>
                                    <p:animEffect transition="in" filter="fade">
                                      <p:cBhvr>
                                        <p:cTn id="9" dur="500"/>
                                        <p:tgtEl>
                                          <p:spTgt spid="880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animBg="1"/>
    </p:bldLst>
  </p:timing>
</p:sld>
</file>

<file path=ppt/theme/theme1.xml><?xml version="1.0" encoding="utf-8"?>
<a:theme xmlns:a="http://schemas.openxmlformats.org/drawingml/2006/main" name="Standarddesign">
  <a:themeElements>
    <a:clrScheme name="Standarddesign 1">
      <a:dk1>
        <a:srgbClr val="000000"/>
      </a:dk1>
      <a:lt1>
        <a:srgbClr val="FFFFFF"/>
      </a:lt1>
      <a:dk2>
        <a:srgbClr val="4C7013"/>
      </a:dk2>
      <a:lt2>
        <a:srgbClr val="0061B2"/>
      </a:lt2>
      <a:accent1>
        <a:srgbClr val="FEA501"/>
      </a:accent1>
      <a:accent2>
        <a:srgbClr val="C8A058"/>
      </a:accent2>
      <a:accent3>
        <a:srgbClr val="FFFFFF"/>
      </a:accent3>
      <a:accent4>
        <a:srgbClr val="000000"/>
      </a:accent4>
      <a:accent5>
        <a:srgbClr val="FECFAA"/>
      </a:accent5>
      <a:accent6>
        <a:srgbClr val="B5914F"/>
      </a:accent6>
      <a:hlink>
        <a:srgbClr val="C40505"/>
      </a:hlink>
      <a:folHlink>
        <a:srgbClr val="919191"/>
      </a:folHlink>
    </a:clrScheme>
    <a:fontScheme name="Standard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4C7013"/>
        </a:dk2>
        <a:lt2>
          <a:srgbClr val="0061B2"/>
        </a:lt2>
        <a:accent1>
          <a:srgbClr val="FEA501"/>
        </a:accent1>
        <a:accent2>
          <a:srgbClr val="C8A058"/>
        </a:accent2>
        <a:accent3>
          <a:srgbClr val="FFFFFF"/>
        </a:accent3>
        <a:accent4>
          <a:srgbClr val="000000"/>
        </a:accent4>
        <a:accent5>
          <a:srgbClr val="FECFAA"/>
        </a:accent5>
        <a:accent6>
          <a:srgbClr val="B5914F"/>
        </a:accent6>
        <a:hlink>
          <a:srgbClr val="C40505"/>
        </a:hlink>
        <a:folHlink>
          <a:srgbClr val="91919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585</TotalTime>
  <Words>938</Words>
  <Application>Microsoft Office PowerPoint</Application>
  <PresentationFormat>全屏显示(4:3)</PresentationFormat>
  <Paragraphs>85</Paragraphs>
  <Slides>26</Slides>
  <Notes>1</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Standarddesign</vt:lpstr>
      <vt:lpstr>基于中高考改革的阅读教学思考</vt:lpstr>
      <vt:lpstr>幻灯片 2</vt:lpstr>
      <vt:lpstr>幻灯片 3</vt:lpstr>
      <vt:lpstr>幻灯片 4</vt:lpstr>
      <vt:lpstr>主要内容</vt:lpstr>
      <vt:lpstr>主要内容</vt:lpstr>
      <vt:lpstr>幻灯片 7</vt:lpstr>
      <vt:lpstr>幻灯片 8</vt:lpstr>
      <vt:lpstr>幻灯片 9</vt:lpstr>
      <vt:lpstr>幻灯片 10</vt:lpstr>
      <vt:lpstr>幻灯片 11</vt:lpstr>
      <vt:lpstr>幻灯片 12</vt:lpstr>
      <vt:lpstr>幻灯片 13</vt:lpstr>
      <vt:lpstr>阅读素养</vt:lpstr>
      <vt:lpstr>主要内容</vt:lpstr>
      <vt:lpstr>幻灯片 16</vt:lpstr>
      <vt:lpstr>幻灯片 17</vt:lpstr>
      <vt:lpstr>幻灯片 18</vt:lpstr>
      <vt:lpstr>幻灯片 19</vt:lpstr>
      <vt:lpstr>幻灯片 20</vt:lpstr>
      <vt:lpstr>幻灯片 21</vt:lpstr>
      <vt:lpstr>幻灯片 22</vt:lpstr>
      <vt:lpstr>案例2：文本的解读</vt:lpstr>
      <vt:lpstr>幻灯片 24</vt:lpstr>
      <vt:lpstr>幻灯片 25</vt:lpstr>
      <vt:lpstr>幻灯片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
  <dc:description>PresentationLoad.com</dc:description>
  <cp:lastModifiedBy>陈新忠</cp:lastModifiedBy>
  <cp:revision>117</cp:revision>
  <dcterms:created xsi:type="dcterms:W3CDTF">2007-11-27T23:54:21Z</dcterms:created>
  <dcterms:modified xsi:type="dcterms:W3CDTF">2014-08-04T11:27:46Z</dcterms:modified>
</cp:coreProperties>
</file>