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313" r:id="rId3"/>
    <p:sldId id="315" r:id="rId4"/>
    <p:sldId id="317" r:id="rId5"/>
    <p:sldId id="318" r:id="rId6"/>
    <p:sldId id="319" r:id="rId7"/>
    <p:sldId id="333" r:id="rId8"/>
    <p:sldId id="320" r:id="rId9"/>
    <p:sldId id="321" r:id="rId10"/>
    <p:sldId id="323" r:id="rId11"/>
    <p:sldId id="324" r:id="rId12"/>
    <p:sldId id="325" r:id="rId13"/>
    <p:sldId id="332" r:id="rId14"/>
    <p:sldId id="326" r:id="rId15"/>
    <p:sldId id="328" r:id="rId16"/>
    <p:sldId id="329" r:id="rId17"/>
    <p:sldId id="330" r:id="rId18"/>
    <p:sldId id="331" r:id="rId1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23" autoAdjust="0"/>
    <p:restoredTop sz="97222" autoAdjust="0"/>
  </p:normalViewPr>
  <p:slideViewPr>
    <p:cSldViewPr snapToGrid="0" snapToObjects="1">
      <p:cViewPr varScale="1">
        <p:scale>
          <a:sx n="100" d="100"/>
          <a:sy n="100" d="100"/>
        </p:scale>
        <p:origin x="78" y="378"/>
      </p:cViewPr>
      <p:guideLst>
        <p:guide orient="horz" pos="216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688B3FB4-4F1A-4F9E-8C9C-F8F6117FD8F8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5EDF5B81-170F-47A6-AF97-6C5D894B3C44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60203890-DC19-4BA5-84EA-9762023E0544}" type="datetimeFigureOut">
              <a:rPr lang="zh-CN" altLang="en-US"/>
              <a:t>2021/2/23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72DE5AC5-1B6E-4D19-9F79-7D825B66A28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1043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38585" y="820616"/>
            <a:ext cx="7278624" cy="137922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38585" y="2200031"/>
            <a:ext cx="7278624" cy="621792"/>
          </a:xfrm>
        </p:spPr>
        <p:txBody>
          <a:bodyPr rtlCol="0">
            <a:normAutofit/>
          </a:bodyPr>
          <a:lstStyle>
            <a:lvl1pPr marL="0" indent="0" algn="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None/>
              <a:defRPr sz="16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10864851" y="268288"/>
            <a:ext cx="958849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99" y="2214562"/>
            <a:ext cx="9861551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09599" y="4224973"/>
            <a:ext cx="9861551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1D073-D09E-4241-A5D3-8048673F48BC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2B084-9A3A-4487-9675-8B20C36A121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/>
          <p:nvPr/>
        </p:nvSpPr>
        <p:spPr>
          <a:xfrm>
            <a:off x="10864851" y="268288"/>
            <a:ext cx="958849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9920" y="2214562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5709920" y="4224973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09600" y="2214563"/>
            <a:ext cx="475488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8AC21-1499-42B7-AD8A-E688AAA366F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864851" y="268288"/>
            <a:ext cx="958849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9920" y="2214562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5709920" y="4224973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609600" y="2214562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609600" y="4224973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0A2D1-84C9-4B92-B130-AF09687E7D26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EA2A0-72BA-4CA5-B5FA-377DC3EEA29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10864851" y="268288"/>
            <a:ext cx="958849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B779B-B93D-4822-BEED-370D2419D1E3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CFCE3-F82C-4C40-9C29-F731B371B5C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10864851" y="268288"/>
            <a:ext cx="958849" cy="566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F32AF-4EF3-451D-8731-854FD97DF946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AFB75-C446-42D7-9A1B-8D76754E59BF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10864851" y="268288"/>
            <a:ext cx="958849" cy="566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95082"/>
            <a:ext cx="4754880" cy="1035424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49403" y="990600"/>
            <a:ext cx="475488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057400"/>
            <a:ext cx="475488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59BD1-C0CD-4EA6-84F4-97194737CC11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E0624-C0E8-4790-B663-C97A39EB3CA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6328833" y="268288"/>
            <a:ext cx="5486400" cy="5667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95082"/>
            <a:ext cx="4754880" cy="1035424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057400"/>
            <a:ext cx="475488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347011" y="990600"/>
            <a:ext cx="5462016" cy="5611813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>
          <a:xfrm>
            <a:off x="215900" y="6124575"/>
            <a:ext cx="233680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2B0480D-C1FD-4287-A749-1ED7B8C678CD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232833" y="6356350"/>
            <a:ext cx="515196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E6B22-4C94-4FEE-B7E4-85E1ADEBD04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9622367" y="268288"/>
            <a:ext cx="2186517" cy="3638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7" y="4267200"/>
            <a:ext cx="8636000" cy="566738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832" y="268288"/>
            <a:ext cx="9144000" cy="363931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717" y="4840941"/>
            <a:ext cx="8633883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7D42A-E6C1-423C-8010-E78B53FD2350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61838-F2DA-4E90-A9B2-17E437F8338C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47917" y="268288"/>
            <a:ext cx="960967" cy="3638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7" y="4267200"/>
            <a:ext cx="8636000" cy="566738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832" y="268288"/>
            <a:ext cx="4008968" cy="3639312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717" y="4840941"/>
            <a:ext cx="8633883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70400" y="268288"/>
            <a:ext cx="6269317" cy="177566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70400" y="2131935"/>
            <a:ext cx="3072384" cy="177566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7667333" y="2131935"/>
            <a:ext cx="3072384" cy="177566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0736C-9F80-4F28-9B13-340233F6CF95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C10D5-081A-46D2-B4D8-18D3BD70824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2CC358AE-47B4-4041-A868-20509458E65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009" y="914400"/>
            <a:ext cx="955040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26009" y="2209800"/>
            <a:ext cx="9550401" cy="3916363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Arial" panose="020B0604020202020204"/>
              <a:buChar char="•"/>
              <a:defRPr/>
            </a:lvl1pPr>
            <a:lvl2pPr marL="457200" indent="-228600">
              <a:buClr>
                <a:schemeClr val="accent1"/>
              </a:buClr>
              <a:buFont typeface="Arial" panose="020B0604020202020204"/>
              <a:buChar char="•"/>
              <a:defRPr/>
            </a:lvl2pPr>
            <a:lvl3pPr marL="685800" indent="-228600">
              <a:buClr>
                <a:schemeClr val="accent1"/>
              </a:buClr>
              <a:buFont typeface="Arial" panose="020B0604020202020204"/>
              <a:buChar char="•"/>
              <a:defRPr/>
            </a:lvl3pPr>
            <a:lvl4pPr marL="914400" indent="-228600">
              <a:buClr>
                <a:schemeClr val="accent1"/>
              </a:buClr>
              <a:buFont typeface="Arial" panose="020B0604020202020204"/>
              <a:buChar char="•"/>
              <a:defRPr/>
            </a:lvl4pPr>
            <a:lvl5pPr marL="1143000" indent="-228600">
              <a:buClr>
                <a:schemeClr val="accent1"/>
              </a:buClr>
              <a:buFont typeface="Arial" panose="020B0604020202020204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chemeClr val="accent1"/>
              </a:buClr>
              <a:buFont typeface="Arial" panose="020B0604020202020204"/>
              <a:buChar char="•"/>
              <a:defRPr/>
            </a:lvl1pPr>
            <a:lvl2pPr marL="457200" indent="-228600">
              <a:buClr>
                <a:schemeClr val="accent1"/>
              </a:buClr>
              <a:buFont typeface="Arial" panose="020B0604020202020204"/>
              <a:buChar char="•"/>
              <a:defRPr/>
            </a:lvl2pPr>
            <a:lvl3pPr marL="685800" indent="-228600">
              <a:buClr>
                <a:schemeClr val="accent1"/>
              </a:buClr>
              <a:buFont typeface="Arial" panose="020B0604020202020204"/>
              <a:buChar char="•"/>
              <a:defRPr/>
            </a:lvl3pPr>
            <a:lvl4pPr marL="914400" indent="-228600">
              <a:buClr>
                <a:schemeClr val="accent1"/>
              </a:buClr>
              <a:buFont typeface="Arial" panose="020B0604020202020204"/>
              <a:buChar char="•"/>
              <a:defRPr/>
            </a:lvl4pPr>
            <a:lvl5pPr marL="1143000" indent="-228600">
              <a:buClr>
                <a:schemeClr val="accent1"/>
              </a:buClr>
              <a:buFont typeface="Arial" panose="020B0604020202020204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616017" y="6356350"/>
            <a:ext cx="2336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6119F-7A3B-4E43-AFD8-5EE252209F7A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07651" y="268288"/>
            <a:ext cx="1403349" cy="874712"/>
          </a:xfrm>
        </p:spPr>
        <p:txBody>
          <a:bodyPr/>
          <a:lstStyle>
            <a:lvl1pPr>
              <a:defRPr sz="5400"/>
            </a:lvl1pPr>
          </a:lstStyle>
          <a:p>
            <a:pPr>
              <a:defRPr/>
            </a:pPr>
            <a:fld id="{AB027BC0-2640-40E8-AEB8-8BAFF4D90E6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357717" y="268288"/>
            <a:ext cx="245533" cy="3886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7199" y="3761155"/>
            <a:ext cx="7277225" cy="1496645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1" y="5257799"/>
            <a:ext cx="7277224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267201" y="268289"/>
            <a:ext cx="7277224" cy="3492866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359833" y="268288"/>
            <a:ext cx="2194984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4564" y="771525"/>
            <a:ext cx="8677836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4564" y="1976718"/>
            <a:ext cx="8677836" cy="414944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359833" y="1976718"/>
            <a:ext cx="2194560" cy="4149445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442384" y="268288"/>
            <a:ext cx="1536700" cy="923925"/>
          </a:xfrm>
        </p:spPr>
        <p:txBody>
          <a:bodyPr/>
          <a:lstStyle>
            <a:lvl1pPr algn="l">
              <a:defRPr sz="5400"/>
            </a:lvl1pPr>
          </a:lstStyle>
          <a:p>
            <a:pPr>
              <a:defRPr/>
            </a:pPr>
            <a:fld id="{074E3EB4-A67A-4303-AE93-84512EED3B7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346267" y="2649538"/>
            <a:ext cx="1464733" cy="27162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6401" y="2649636"/>
            <a:ext cx="6621928" cy="1398494"/>
          </a:xfrm>
        </p:spPr>
        <p:txBody>
          <a:bodyPr/>
          <a:lstStyle>
            <a:lvl1pPr algn="r">
              <a:defRPr sz="4600" b="0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6401" y="4045050"/>
            <a:ext cx="6621928" cy="1320800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416800" y="6356350"/>
            <a:ext cx="216323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64832-F1E3-4FC4-8B6E-7CBCA0661577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2833" y="6356350"/>
            <a:ext cx="708236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37333" y="2757488"/>
            <a:ext cx="84666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22457-9204-47B3-B01F-614AF48E696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359833" y="4773613"/>
            <a:ext cx="3962400" cy="13319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0472" y="3369213"/>
            <a:ext cx="6621928" cy="1398494"/>
          </a:xfrm>
        </p:spPr>
        <p:txBody>
          <a:bodyPr/>
          <a:lstStyle>
            <a:lvl1pPr algn="r">
              <a:defRPr sz="4600" b="0" cap="none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0472" y="4764626"/>
            <a:ext cx="6621928" cy="1320800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359832" y="268288"/>
            <a:ext cx="3962400" cy="4438650"/>
          </a:xfrm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467784" y="5632450"/>
            <a:ext cx="80856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B166B-1876-4942-8AD8-E10B71A0745A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/>
        </p:nvSpPr>
        <p:spPr>
          <a:xfrm>
            <a:off x="10864851" y="268288"/>
            <a:ext cx="958849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14563"/>
            <a:ext cx="475488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9920" y="2214563"/>
            <a:ext cx="475488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AB2E7-C9EF-4133-B563-92D8E03C5C9C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AB4BE-7871-4CCD-A24F-09E46F209DA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864851" y="268288"/>
            <a:ext cx="958849" cy="16462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zh-CN">
              <a:solidFill>
                <a:srgbClr val="FFFFFF"/>
              </a:solidFill>
              <a:ea typeface="MS PGothic" panose="020B0600070205080204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1136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054132"/>
            <a:ext cx="475488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89411"/>
            <a:ext cx="475488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05855" y="2054132"/>
            <a:ext cx="475488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05855" y="2689411"/>
            <a:ext cx="475488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73F5E-3B53-432F-B6D5-29812925C72E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06F47-6B67-4E01-A0A5-4F2661150E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914400"/>
            <a:ext cx="8678333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209800"/>
            <a:ext cx="8678333" cy="3916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99084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62AFDB4-E527-421A-BC27-0D47E33CDE54}" type="datetimeFigureOut">
              <a:rPr lang="en-US" altLang="zh-CN"/>
              <a:t>2/23/2021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100" b="1">
                <a:solidFill>
                  <a:srgbClr val="858585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8784" y="360363"/>
            <a:ext cx="675216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2200" b="1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B07F09E-0D94-46F1-962A-144B077CDCA7}" type="slidenum">
              <a:rPr lang="en-US" altLang="zh-CN"/>
              <a:t>‹#›</a:t>
            </a:fld>
            <a:endParaRPr lang="en-US" altLang="zh-CN"/>
          </a:p>
        </p:txBody>
      </p:sp>
      <p:pic>
        <p:nvPicPr>
          <p:cNvPr id="1031" name="图片 7" descr="10040102_副本.png"/>
          <p:cNvPicPr>
            <a:picLocks noChangeAspect="1"/>
          </p:cNvPicPr>
          <p:nvPr userDrawn="1"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9051" y="136525"/>
            <a:ext cx="1553633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9pPr>
    </p:titleStyle>
    <p:bodyStyle>
      <a:lvl1pPr marL="457200" indent="-457200" algn="l" rtl="0" eaLnBrk="0" fontAlgn="base" hangingPunct="0">
        <a:spcBef>
          <a:spcPts val="18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600" kern="1200">
          <a:solidFill>
            <a:schemeClr val="tx2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571500" indent="-3429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2pPr>
      <a:lvl3pPr marL="742950" indent="-2857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3pPr>
      <a:lvl4pPr marL="971550" indent="-2857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4pPr>
      <a:lvl5pPr marL="1200150" indent="-2857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anose="05020102010507070707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705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anose="05020102010507070707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file:///E:\&#38472;&#21326;&#23792;&#22806;&#30740;&#31038;&#36164;&#28304;&#24211;&#24314;&#35774;\&#12298;&#33521;&#35821;&#12299;&#65288;&#26032;&#26631;&#20934;&#65289;&#20061;&#24180;&#32423;&#19979;&#20876;%20M7%20&#24191;&#35199;%20&#26690;&#26519;%20&#38472;&#21326;&#23792;\Unit%203%20activity%206.mp3" TargetMode="External"/><Relationship Id="rId1" Type="http://schemas.microsoft.com/office/2007/relationships/media" Target="file:///E:\&#38472;&#21326;&#23792;&#22806;&#30740;&#31038;&#36164;&#28304;&#24211;&#24314;&#35774;\&#12298;&#33521;&#35821;&#12299;&#65288;&#26032;&#26631;&#20934;&#65289;&#20061;&#24180;&#32423;&#19979;&#20876;%20M7%20&#24191;&#35199;%20&#26690;&#26519;%20&#38472;&#21326;&#23792;\Unit%203%20activity%206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file:///E:\&#38472;&#21326;&#23792;&#22806;&#30740;&#31038;&#36164;&#28304;&#24211;&#24314;&#35774;\&#12298;&#33521;&#35821;&#12299;&#65288;&#26032;&#26631;&#20934;&#65289;&#20061;&#24180;&#32423;&#19979;&#20876;%20M7%20&#24191;&#35199;%20&#26690;&#26519;%20&#38472;&#21326;&#23792;\Unit%203%20activity%206.mp3" TargetMode="External"/><Relationship Id="rId1" Type="http://schemas.microsoft.com/office/2007/relationships/media" Target="file:///E:\&#38472;&#21326;&#23792;&#22806;&#30740;&#31038;&#36164;&#28304;&#24211;&#24314;&#35774;\&#12298;&#33521;&#35821;&#12299;&#65288;&#26032;&#26631;&#20934;&#65289;&#20061;&#24180;&#32423;&#19979;&#20876;%20M7%20&#24191;&#35199;%20&#26690;&#26519;%20&#38472;&#21326;&#23792;\Unit%203%20activity%206.mp3" TargetMode="Externa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4"/>
          <p:cNvSpPr txBox="1">
            <a:spLocks noChangeArrowheads="1"/>
          </p:cNvSpPr>
          <p:nvPr/>
        </p:nvSpPr>
        <p:spPr bwMode="auto">
          <a:xfrm>
            <a:off x="2084308" y="1315085"/>
            <a:ext cx="8611736" cy="704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Module 7 </a:t>
            </a:r>
            <a:r>
              <a:rPr lang="zh-CN" altLang="zh-CN" sz="4000" b="1" dirty="0">
                <a:solidFill>
                  <a:schemeClr val="bg1"/>
                </a:solidFill>
              </a:rPr>
              <a:t>English for you and me</a:t>
            </a:r>
            <a:endParaRPr lang="en-US" altLang="zh-CN" sz="40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1351915" y="2386330"/>
            <a:ext cx="9001125" cy="853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Unit 2 </a:t>
            </a:r>
            <a:r>
              <a:rPr lang="en-US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all own English.</a:t>
            </a:r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6810692" y="4441200"/>
            <a:ext cx="527175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广西桂林市柘木初级中学   陈华峰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24063" y="750627"/>
            <a:ext cx="8382000" cy="5662785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3). </a:t>
            </a:r>
            <a:r>
              <a:rPr kumimoji="1"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不定式作定语</a:t>
            </a:r>
          </a:p>
          <a:p>
            <a:pPr marL="0"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不定式修饰名词或代词，起形容词的作用，在句中作定语，放在被修饰对象的后面，例如：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kumimoji="1" lang="en-US" altLang="zh-CN" b="1" dirty="0">
                <a:latin typeface="Times New Roman" panose="02020603050405020304" pitchFamily="18" charset="0"/>
              </a:rPr>
              <a:t>I have a lot of homework 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to do</a:t>
            </a:r>
            <a:r>
              <a:rPr kumimoji="1" lang="en-US" altLang="zh-CN" b="1" dirty="0">
                <a:latin typeface="Times New Roman" panose="02020603050405020304" pitchFamily="18" charset="0"/>
              </a:rPr>
              <a:t>.   </a:t>
            </a: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我有很多作业要做。 </a:t>
            </a:r>
            <a:endParaRPr kumimoji="1"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5000"/>
              </a:spcBef>
              <a:buFontTx/>
              <a:buNone/>
            </a:pPr>
            <a:r>
              <a:rPr kumimoji="1" lang="en-US" altLang="zh-CN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4). </a:t>
            </a:r>
            <a:r>
              <a:rPr kumimoji="1"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不定式作状语 </a:t>
            </a:r>
          </a:p>
          <a:p>
            <a:pPr marL="0" indent="0" eaLnBrk="1" hangingPunct="1">
              <a:lnSpc>
                <a:spcPct val="120000"/>
              </a:lnSpc>
              <a:spcBef>
                <a:spcPct val="5000"/>
              </a:spcBef>
              <a:buFontTx/>
              <a:buNone/>
            </a:pP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不定式常常作目的状语、原因状语、结果状语等。</a:t>
            </a:r>
            <a:endParaRPr kumimoji="1" lang="zh-CN" altLang="en-US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5000"/>
              </a:spcBef>
              <a:buFontTx/>
              <a:buNone/>
            </a:pPr>
            <a:r>
              <a:rPr kumimoji="1" lang="en-US" altLang="zh-CN" b="1" dirty="0">
                <a:latin typeface="Times New Roman" panose="02020603050405020304" pitchFamily="18" charset="0"/>
              </a:rPr>
              <a:t>I came to Beijing 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to see </a:t>
            </a:r>
            <a:r>
              <a:rPr kumimoji="1" lang="en-US" altLang="zh-CN" b="1" dirty="0">
                <a:latin typeface="Times New Roman" panose="02020603050405020304" pitchFamily="18" charset="0"/>
              </a:rPr>
              <a:t>my grandma. </a:t>
            </a:r>
          </a:p>
          <a:p>
            <a:pPr marL="0" indent="0" eaLnBrk="1" hangingPunct="1">
              <a:lnSpc>
                <a:spcPct val="120000"/>
              </a:lnSpc>
              <a:spcBef>
                <a:spcPct val="5000"/>
              </a:spcBef>
              <a:buFontTx/>
              <a:buNone/>
            </a:pP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我来北京看望我奶奶。</a:t>
            </a:r>
          </a:p>
          <a:p>
            <a:pPr marL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1" lang="en-US" altLang="zh-CN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5). </a:t>
            </a:r>
            <a:r>
              <a:rPr kumimoji="1"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不定式作补语。</a:t>
            </a:r>
            <a:r>
              <a:rPr kumimoji="1" lang="zh-CN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</a:p>
          <a:p>
            <a:pPr marL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1" lang="en-US" altLang="zh-CN" b="1" dirty="0">
                <a:latin typeface="Times New Roman" panose="02020603050405020304" pitchFamily="18" charset="0"/>
              </a:rPr>
              <a:t>She told me </a:t>
            </a:r>
            <a:r>
              <a:rPr kumimoji="1" lang="en-US" altLang="zh-CN" b="1" dirty="0">
                <a:solidFill>
                  <a:srgbClr val="0000CC"/>
                </a:solidFill>
                <a:latin typeface="Times New Roman" panose="02020603050405020304" pitchFamily="18" charset="0"/>
              </a:rPr>
              <a:t>to buy </a:t>
            </a:r>
            <a:r>
              <a:rPr kumimoji="1" lang="en-US" altLang="zh-CN" b="1" dirty="0">
                <a:latin typeface="Times New Roman" panose="02020603050405020304" pitchFamily="18" charset="0"/>
              </a:rPr>
              <a:t>a ticket.  </a:t>
            </a: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她让我去买票。</a:t>
            </a:r>
          </a:p>
          <a:p>
            <a:pPr marL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1" lang="en-US" altLang="zh-CN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6). </a:t>
            </a:r>
            <a:r>
              <a:rPr kumimoji="1"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不定式作表语。</a:t>
            </a:r>
            <a:r>
              <a:rPr kumimoji="1" lang="zh-CN" altLang="en-US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</a:p>
          <a:p>
            <a:pPr marL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1" lang="en-US" altLang="zh-CN" b="1" dirty="0">
                <a:latin typeface="Times New Roman" panose="02020603050405020304" pitchFamily="18" charset="0"/>
              </a:rPr>
              <a:t>My job is 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to clean the floor</a:t>
            </a:r>
            <a:r>
              <a:rPr kumimoji="1" lang="en-US" altLang="zh-CN" b="1" dirty="0">
                <a:latin typeface="Times New Roman" panose="02020603050405020304" pitchFamily="18" charset="0"/>
              </a:rPr>
              <a:t>.  </a:t>
            </a: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我的工作是扫地。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kumimoji="1" lang="zh-CN" altLang="en-US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9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19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19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19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5"/>
          <p:cNvSpPr>
            <a:spLocks noChangeArrowheads="1"/>
          </p:cNvSpPr>
          <p:nvPr/>
        </p:nvSpPr>
        <p:spPr bwMode="auto">
          <a:xfrm>
            <a:off x="2309813" y="285750"/>
            <a:ext cx="8097520" cy="99123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dirty="0">
                <a:latin typeface="Comic Sans MS" panose="030F0702030302020204" pitchFamily="66" charset="0"/>
              </a:rPr>
              <a:t>Complete the sentences with the correct </a:t>
            </a:r>
          </a:p>
          <a:p>
            <a:pPr>
              <a:lnSpc>
                <a:spcPct val="80000"/>
              </a:lnSpc>
            </a:pPr>
            <a:r>
              <a:rPr lang="en-US" altLang="zh-CN" sz="3200" dirty="0">
                <a:latin typeface="Comic Sans MS" panose="030F0702030302020204" pitchFamily="66" charset="0"/>
              </a:rPr>
              <a:t>form of the words in brackets.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1443" name="Rectangle 7"/>
          <p:cNvSpPr>
            <a:spLocks noChangeArrowheads="1"/>
          </p:cNvSpPr>
          <p:nvPr/>
        </p:nvSpPr>
        <p:spPr bwMode="auto">
          <a:xfrm>
            <a:off x="1809750" y="1250950"/>
            <a:ext cx="8534400" cy="496824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Many people want ________ (study) English </a:t>
            </a:r>
          </a:p>
          <a:p>
            <a:pPr marL="514350" indent="-514350"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so they can get a good job.</a:t>
            </a:r>
          </a:p>
          <a:p>
            <a:pPr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 asked my teacher ________ (give) me some </a:t>
            </a:r>
          </a:p>
          <a:p>
            <a:pPr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extra English homework.</a:t>
            </a:r>
          </a:p>
          <a:p>
            <a:pPr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You need _________ (practise) speaking every</a:t>
            </a:r>
          </a:p>
          <a:p>
            <a:pPr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day if you want to improve your spoken English.</a:t>
            </a:r>
          </a:p>
          <a:p>
            <a:pPr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Jenny learnt _________ (speak) English well </a:t>
            </a:r>
          </a:p>
          <a:p>
            <a:pPr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while she was in Canada.</a:t>
            </a:r>
          </a:p>
          <a:p>
            <a:pPr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English is easy ________ (learn) if you </a:t>
            </a:r>
            <a:r>
              <a:rPr lang="en-US" altLang="zh-C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and revise it every day.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5614851" y="1241734"/>
            <a:ext cx="157162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to study</a:t>
            </a: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5672644" y="2214563"/>
            <a:ext cx="1322705" cy="5791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to give</a:t>
            </a: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3924029" y="3181086"/>
            <a:ext cx="1999615" cy="5791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to practise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4516912" y="4134911"/>
            <a:ext cx="1616710" cy="5791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to speak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940388" y="5172874"/>
            <a:ext cx="1525905" cy="5791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to learn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  <p:bldP spid="41993" grpId="0"/>
      <p:bldP spid="41994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2701688" y="448468"/>
            <a:ext cx="7233920" cy="99123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altLang="zh-CN" sz="32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Work in pairs. Read the remarks and </a:t>
            </a:r>
          </a:p>
          <a:p>
            <a:pPr algn="l">
              <a:lnSpc>
                <a:spcPct val="80000"/>
              </a:lnSpc>
            </a:pPr>
            <a:r>
              <a:rPr lang="en-US" altLang="zh-CN" sz="32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answer the questions.</a:t>
            </a:r>
          </a:p>
        </p:txBody>
      </p:sp>
      <p:sp>
        <p:nvSpPr>
          <p:cNvPr id="15363" name="Rectangle 7"/>
          <p:cNvSpPr>
            <a:spLocks noChangeArrowheads="1"/>
          </p:cNvSpPr>
          <p:nvPr/>
        </p:nvSpPr>
        <p:spPr bwMode="auto">
          <a:xfrm>
            <a:off x="1675830" y="1333262"/>
            <a:ext cx="8534400" cy="4758226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 has done very well at school?</a:t>
            </a:r>
          </a:p>
          <a:p>
            <a:pPr algn="l"/>
            <a:endParaRPr lang="en-US" altLang="zh-CN" sz="3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What does Ned need to do in order to get better at handwriting?</a:t>
            </a:r>
          </a:p>
          <a:p>
            <a:pPr marL="514350" indent="-514350" algn="l">
              <a:lnSpc>
                <a:spcPct val="160000"/>
              </a:lnSpc>
              <a:buFontTx/>
              <a:buAutoNum type="arabicPeriod"/>
            </a:pPr>
            <a:endParaRPr lang="en-US" altLang="zh-CN" sz="3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What does Toby enjoy? Does he like schoolwork as much as this, or less than this?</a:t>
            </a:r>
          </a:p>
          <a:p>
            <a:pPr marL="514350" indent="-514350" algn="l"/>
            <a:endParaRPr lang="en-US" altLang="zh-CN" sz="2800" dirty="0">
              <a:solidFill>
                <a:schemeClr val="tx1"/>
              </a:solidFill>
            </a:endParaRPr>
          </a:p>
          <a:p>
            <a:pPr marL="514350" indent="-514350" algn="l"/>
            <a:endParaRPr lang="en-US" altLang="zh-CN" sz="3200" dirty="0">
              <a:solidFill>
                <a:schemeClr val="tx1"/>
              </a:solidFill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2187052" y="1825139"/>
            <a:ext cx="685686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Meg has done very well at school. </a:t>
            </a: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1905000" y="3419987"/>
            <a:ext cx="8339455" cy="5791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needs to practise for a few minutes every day.</a:t>
            </a:r>
          </a:p>
        </p:txBody>
      </p:sp>
      <p:sp>
        <p:nvSpPr>
          <p:cNvPr id="41994" name="Rectangle 10"/>
          <p:cNvSpPr>
            <a:spLocks noChangeArrowheads="1"/>
          </p:cNvSpPr>
          <p:nvPr/>
        </p:nvSpPr>
        <p:spPr bwMode="auto">
          <a:xfrm>
            <a:off x="1905000" y="5095530"/>
            <a:ext cx="8602001" cy="1066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3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Toby enjoys sport. He likes schoolwork less than sport</a:t>
            </a:r>
            <a:r>
              <a:rPr lang="en-US" altLang="zh-CN" sz="2400" b="0" dirty="0">
                <a:solidFill>
                  <a:srgbClr val="0000FF"/>
                </a:solidFill>
              </a:rPr>
              <a:t>.</a:t>
            </a:r>
          </a:p>
        </p:txBody>
      </p:sp>
      <p:pic>
        <p:nvPicPr>
          <p:cNvPr id="15368" name="Picture 55" descr="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6165850"/>
            <a:ext cx="7827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2" grpId="0"/>
      <p:bldP spid="41993" grpId="0"/>
      <p:bldP spid="419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2806890" y="381000"/>
            <a:ext cx="7540435" cy="110617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Complete the conversation with the </a:t>
            </a:r>
          </a:p>
          <a:p>
            <a:pPr algn="l"/>
            <a:r>
              <a:rPr lang="en-US" altLang="zh-CN" sz="32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correct form of the words in brackets.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3994245" y="1788994"/>
            <a:ext cx="3787680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Answers:</a:t>
            </a:r>
          </a:p>
          <a:p>
            <a:pPr algn="l">
              <a:buFontTx/>
              <a:buAutoNum type="arabicPeriod"/>
            </a:pPr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requires      </a:t>
            </a:r>
          </a:p>
          <a:p>
            <a:pPr algn="l"/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(to) </a:t>
            </a:r>
            <a:r>
              <a:rPr lang="en-US" altLang="zh-CN" sz="2800" b="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l"/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improve        </a:t>
            </a:r>
          </a:p>
          <a:p>
            <a:pPr algn="l"/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to achieve     </a:t>
            </a:r>
          </a:p>
          <a:p>
            <a:pPr algn="l"/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written          </a:t>
            </a:r>
          </a:p>
          <a:p>
            <a:pPr algn="l"/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(to) spread     </a:t>
            </a:r>
          </a:p>
          <a:p>
            <a:pPr algn="l"/>
            <a:r>
              <a:rPr lang="en-US" altLang="zh-CN" sz="2800" b="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spoken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9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9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9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9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9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9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4"/>
          <p:cNvSpPr>
            <a:spLocks noChangeArrowheads="1"/>
          </p:cNvSpPr>
          <p:nvPr/>
        </p:nvSpPr>
        <p:spPr bwMode="auto">
          <a:xfrm>
            <a:off x="2495749" y="698321"/>
            <a:ext cx="7942997" cy="55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800" dirty="0">
                <a:solidFill>
                  <a:srgbClr val="0000FF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Read and choose the correct answer.</a:t>
            </a:r>
          </a:p>
        </p:txBody>
      </p:sp>
      <p:sp>
        <p:nvSpPr>
          <p:cNvPr id="17411" name="矩形 5"/>
          <p:cNvSpPr>
            <a:spLocks noChangeArrowheads="1"/>
          </p:cNvSpPr>
          <p:nvPr/>
        </p:nvSpPr>
        <p:spPr bwMode="auto">
          <a:xfrm>
            <a:off x="1752600" y="1066800"/>
            <a:ext cx="8915400" cy="5509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altLang="zh-CN" sz="2000" dirty="0">
                <a:cs typeface="Times New Roman" panose="02020603050405020304" pitchFamily="18" charset="0"/>
              </a:rPr>
              <a:t>1. </a:t>
            </a: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In the past, people living in _______ spoke English.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     a) all of Britain                                 b) a part of Britain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     c) all of France                               d) most of the world</a:t>
            </a:r>
          </a:p>
          <a:p>
            <a:pPr algn="l">
              <a:lnSpc>
                <a:spcPts val="2700"/>
              </a:lnSpc>
            </a:pPr>
            <a:r>
              <a:rPr lang="en-US" altLang="zh-CN" sz="2000" dirty="0">
                <a:cs typeface="Times New Roman" panose="02020603050405020304" pitchFamily="18" charset="0"/>
              </a:rPr>
              <a:t>2.</a:t>
            </a: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English is a world language because  _______________.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 a) five billion people speak it               b) many people are learning it 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 c) people stopped speaking Latin      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 d)  speakers of many different  languages use it</a:t>
            </a:r>
          </a:p>
          <a:p>
            <a:pPr algn="l">
              <a:lnSpc>
                <a:spcPts val="2700"/>
              </a:lnSpc>
            </a:pPr>
            <a:r>
              <a:rPr lang="en-US" altLang="zh-CN" sz="2000" dirty="0">
                <a:cs typeface="Times New Roman" panose="02020603050405020304" pitchFamily="18" charset="0"/>
              </a:rPr>
              <a:t>3.</a:t>
            </a: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People find it difficult to imagine that ______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a) French was more important than English          </a:t>
            </a:r>
          </a:p>
          <a:p>
            <a:pPr algn="l">
              <a:lnSpc>
                <a:spcPts val="2700"/>
              </a:lnSpc>
            </a:pPr>
            <a:r>
              <a:rPr lang="en-US" altLang="zh-CN" sz="2000" dirty="0">
                <a:cs typeface="Times New Roman" panose="02020603050405020304" pitchFamily="18" charset="0"/>
              </a:rPr>
              <a:t>  </a:t>
            </a: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b) English will always be important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c) English might be less important in future       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d) Latin was used as a common language for   many centuries</a:t>
            </a:r>
          </a:p>
          <a:p>
            <a:pPr algn="l">
              <a:lnSpc>
                <a:spcPts val="2700"/>
              </a:lnSpc>
            </a:pPr>
            <a:r>
              <a:rPr lang="en-US" altLang="zh-CN" sz="2000" dirty="0">
                <a:cs typeface="Times New Roman" panose="02020603050405020304" pitchFamily="18" charset="0"/>
              </a:rPr>
              <a:t>4.</a:t>
            </a: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Many people today are learning ________.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  a) Chinese, Spanish or French                b) Chinese, Latin or English</a:t>
            </a:r>
          </a:p>
          <a:p>
            <a:pPr algn="l">
              <a:lnSpc>
                <a:spcPts val="2700"/>
              </a:lnSpc>
            </a:pPr>
            <a:r>
              <a:rPr lang="en-US" altLang="zh-CN"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    c) Chinese, English or Latin		      d) Chinese, Spanish or Arabic</a:t>
            </a:r>
          </a:p>
          <a:p>
            <a:pPr algn="l"/>
            <a:endParaRPr lang="en-US" altLang="zh-CN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56337" name="Picture 17" descr="19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0156" y="1462756"/>
            <a:ext cx="3746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7" descr="19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537" y="3137714"/>
            <a:ext cx="3746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7" descr="19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9925" y="4509954"/>
            <a:ext cx="3746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7" descr="19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1413" y="5948813"/>
            <a:ext cx="3746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377347" y="0"/>
            <a:ext cx="3006725" cy="816610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dirty="0">
                <a:latin typeface="Comic Sans MS" panose="030F0702030302020204" pitchFamily="66" charset="0"/>
              </a:rPr>
              <a:t>Let</a:t>
            </a:r>
            <a:r>
              <a:rPr lang="en-US" altLang="zh-CN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altLang="zh-CN" sz="4400" dirty="0">
                <a:latin typeface="Comic Sans MS" panose="030F0702030302020204" pitchFamily="66" charset="0"/>
              </a:rPr>
              <a:t>s read!</a:t>
            </a:r>
            <a:endParaRPr lang="zh-CN" altLang="en-US" sz="4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2286000" y="1295400"/>
            <a:ext cx="7772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3200" dirty="0">
                <a:solidFill>
                  <a:srgbClr val="0000FF"/>
                </a:solidFill>
                <a:cs typeface="Times New Roman" panose="02020603050405020304" pitchFamily="18" charset="0"/>
              </a:rPr>
              <a:t>Listen and decide what the passage is about.</a:t>
            </a:r>
          </a:p>
        </p:txBody>
      </p:sp>
      <p:sp>
        <p:nvSpPr>
          <p:cNvPr id="18435" name="矩形 6"/>
          <p:cNvSpPr>
            <a:spLocks noChangeArrowheads="1"/>
          </p:cNvSpPr>
          <p:nvPr/>
        </p:nvSpPr>
        <p:spPr bwMode="auto">
          <a:xfrm>
            <a:off x="2595563" y="2362200"/>
            <a:ext cx="6858000" cy="2011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0" dirty="0">
                <a:solidFill>
                  <a:schemeClr val="tx1"/>
                </a:solidFill>
                <a:cs typeface="Times New Roman" panose="02020603050405020304" pitchFamily="18" charset="0"/>
              </a:rPr>
              <a:t>a) An English learning website</a:t>
            </a:r>
          </a:p>
          <a:p>
            <a:pPr algn="l">
              <a:lnSpc>
                <a:spcPct val="150000"/>
              </a:lnSpc>
            </a:pPr>
            <a:r>
              <a:rPr lang="en-US" altLang="zh-CN" sz="2800" b="0" dirty="0">
                <a:solidFill>
                  <a:schemeClr val="tx1"/>
                </a:solidFill>
                <a:cs typeface="Times New Roman" panose="02020603050405020304" pitchFamily="18" charset="0"/>
              </a:rPr>
              <a:t>b) An English magazine </a:t>
            </a:r>
          </a:p>
          <a:p>
            <a:pPr algn="l">
              <a:lnSpc>
                <a:spcPct val="150000"/>
              </a:lnSpc>
            </a:pPr>
            <a:r>
              <a:rPr lang="en-US" altLang="zh-CN" sz="2800" b="0" dirty="0">
                <a:solidFill>
                  <a:schemeClr val="tx1"/>
                </a:solidFill>
                <a:cs typeface="Times New Roman" panose="02020603050405020304" pitchFamily="18" charset="0"/>
              </a:rPr>
              <a:t>c) An English language teacher</a:t>
            </a:r>
          </a:p>
        </p:txBody>
      </p:sp>
      <p:pic>
        <p:nvPicPr>
          <p:cNvPr id="56337" name="Picture 17" descr="19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5563" y="2663824"/>
            <a:ext cx="3746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55" descr="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0" y="6165850"/>
            <a:ext cx="7827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584812" y="406849"/>
            <a:ext cx="3261995" cy="816610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dirty="0">
                <a:latin typeface="Comic Sans MS" panose="030F0702030302020204" pitchFamily="66" charset="0"/>
              </a:rPr>
              <a:t>Let</a:t>
            </a:r>
            <a:r>
              <a:rPr lang="en-US" altLang="zh-CN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altLang="zh-CN" sz="4400" dirty="0">
                <a:latin typeface="Comic Sans MS" panose="030F0702030302020204" pitchFamily="66" charset="0"/>
              </a:rPr>
              <a:t>s listen!</a:t>
            </a:r>
            <a:endParaRPr lang="zh-CN" altLang="en-US" sz="4400" dirty="0">
              <a:latin typeface="Comic Sans MS" panose="030F0702030302020204" pitchFamily="66" charset="0"/>
            </a:endParaRPr>
          </a:p>
        </p:txBody>
      </p:sp>
      <p:pic>
        <p:nvPicPr>
          <p:cNvPr id="8" name="Unit 3 activity 6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679140" y="4690281"/>
            <a:ext cx="1037230" cy="1037230"/>
          </a:xfrm>
          <a:prstGeom prst="rect">
            <a:avLst/>
          </a:prstGeo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32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7"/>
          <p:cNvSpPr>
            <a:spLocks noChangeArrowheads="1"/>
          </p:cNvSpPr>
          <p:nvPr/>
        </p:nvSpPr>
        <p:spPr bwMode="auto">
          <a:xfrm>
            <a:off x="1600200" y="1219200"/>
            <a:ext cx="8839200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cs typeface="Times New Roman" panose="02020603050405020304" pitchFamily="18" charset="0"/>
              </a:rPr>
              <a:t>1. </a:t>
            </a:r>
            <a:r>
              <a:rPr lang="en-US" altLang="zh-CN"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What can most students easily find to practise their English?</a:t>
            </a:r>
          </a:p>
          <a:p>
            <a:pPr algn="l"/>
            <a:endParaRPr lang="en-US" altLang="zh-CN" sz="2400" dirty="0">
              <a:cs typeface="Times New Roman" panose="02020603050405020304" pitchFamily="18" charset="0"/>
            </a:endParaRPr>
          </a:p>
          <a:p>
            <a:pPr algn="l"/>
            <a:endParaRPr lang="en-US" altLang="zh-CN" sz="24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l"/>
            <a:r>
              <a:rPr lang="en-US" altLang="zh-CN"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2. What has been developed to help students get the practice they need? </a:t>
            </a:r>
          </a:p>
          <a:p>
            <a:pPr algn="l"/>
            <a:endParaRPr lang="en-US" altLang="zh-CN" sz="24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l"/>
            <a:r>
              <a:rPr lang="en-US" altLang="zh-CN" sz="2400" dirty="0">
                <a:cs typeface="Times New Roman" panose="02020603050405020304" pitchFamily="18" charset="0"/>
              </a:rPr>
              <a:t>3.</a:t>
            </a:r>
            <a:r>
              <a:rPr lang="en-US" altLang="zh-CN"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 Why can students get a lot of speaking practice?</a:t>
            </a:r>
          </a:p>
          <a:p>
            <a:pPr algn="l"/>
            <a:endParaRPr lang="en-US" altLang="zh-CN" sz="24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l"/>
            <a:endParaRPr lang="en-US" altLang="zh-CN" sz="24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l"/>
            <a:r>
              <a:rPr lang="en-US" altLang="zh-CN" sz="2400" dirty="0">
                <a:cs typeface="Times New Roman" panose="02020603050405020304" pitchFamily="18" charset="0"/>
              </a:rPr>
              <a:t>4. </a:t>
            </a:r>
            <a:r>
              <a:rPr lang="en-US" altLang="zh-CN"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Do students need to use an Internet program, if they want to join the course?</a:t>
            </a:r>
            <a:endParaRPr lang="en-US" altLang="zh-CN" sz="20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766570" y="2023967"/>
            <a:ext cx="8177213" cy="82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 b="0" dirty="0">
                <a:solidFill>
                  <a:srgbClr val="0000FF"/>
                </a:solidFill>
                <a:cs typeface="Times New Roman" panose="02020603050405020304" pitchFamily="18" charset="0"/>
              </a:rPr>
              <a:t>They can easily find books, CDs and online courses to practise their English.</a:t>
            </a:r>
          </a:p>
        </p:txBody>
      </p:sp>
      <p:sp>
        <p:nvSpPr>
          <p:cNvPr id="19460" name="矩形 6"/>
          <p:cNvSpPr>
            <a:spLocks noChangeArrowheads="1"/>
          </p:cNvSpPr>
          <p:nvPr/>
        </p:nvSpPr>
        <p:spPr bwMode="auto">
          <a:xfrm>
            <a:off x="2684060" y="639763"/>
            <a:ext cx="775534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0000FF"/>
                </a:solidFill>
                <a:cs typeface="Times New Roman" panose="02020603050405020304" pitchFamily="18" charset="0"/>
              </a:rPr>
              <a:t>Listen again and answer the questions.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766570" y="3438146"/>
            <a:ext cx="74041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400" b="0" dirty="0">
                <a:solidFill>
                  <a:srgbClr val="0000FF"/>
                </a:solidFill>
                <a:cs typeface="Times New Roman" panose="02020603050405020304" pitchFamily="18" charset="0"/>
              </a:rPr>
              <a:t>A website called </a:t>
            </a:r>
            <a:r>
              <a:rPr lang="en-US" altLang="zh-CN" sz="2400" b="0" i="1" dirty="0">
                <a:solidFill>
                  <a:srgbClr val="0000FF"/>
                </a:solidFill>
                <a:cs typeface="Times New Roman" panose="02020603050405020304" pitchFamily="18" charset="0"/>
              </a:rPr>
              <a:t>Now talk! </a:t>
            </a:r>
            <a:r>
              <a:rPr lang="en-US" altLang="zh-CN" sz="2400" b="0" dirty="0">
                <a:solidFill>
                  <a:srgbClr val="0000FF"/>
                </a:solidFill>
                <a:cs typeface="Times New Roman" panose="02020603050405020304" pitchFamily="18" charset="0"/>
              </a:rPr>
              <a:t>has been developed.</a:t>
            </a: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1766570" y="4148919"/>
            <a:ext cx="9753600" cy="822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 b="0" dirty="0">
                <a:solidFill>
                  <a:srgbClr val="0000FF"/>
                </a:solidFill>
                <a:cs typeface="Times New Roman" panose="02020603050405020304" pitchFamily="18" charset="0"/>
              </a:rPr>
              <a:t>They get a lot of speaking practice because there are only </a:t>
            </a:r>
          </a:p>
          <a:p>
            <a:pPr algn="l"/>
            <a:r>
              <a:rPr lang="en-US" altLang="zh-CN" sz="2400" b="0" dirty="0">
                <a:solidFill>
                  <a:srgbClr val="0000FF"/>
                </a:solidFill>
                <a:cs typeface="Times New Roman" panose="02020603050405020304" pitchFamily="18" charset="0"/>
              </a:rPr>
              <a:t>four students for one teacher.</a:t>
            </a:r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1766570" y="5561855"/>
            <a:ext cx="901573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0" dirty="0">
                <a:solidFill>
                  <a:srgbClr val="0000FF"/>
                </a:solidFill>
                <a:cs typeface="Times New Roman" panose="02020603050405020304" pitchFamily="18" charset="0"/>
              </a:rPr>
              <a:t>Yes, they need to use Skype if they want to join the course.</a:t>
            </a:r>
          </a:p>
        </p:txBody>
      </p:sp>
      <p:pic>
        <p:nvPicPr>
          <p:cNvPr id="9" name="Unit 3 activity 6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625012" y="3124199"/>
            <a:ext cx="814387" cy="814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327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3492" grpId="0"/>
      <p:bldP spid="7" grpId="0"/>
      <p:bldP spid="64520" grpId="0"/>
      <p:bldP spid="645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2846695" y="533400"/>
            <a:ext cx="5364708" cy="7494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9525">
                  <a:solidFill>
                    <a:srgbClr val="0000FF"/>
                  </a:solidFill>
                  <a:round/>
                </a:ln>
                <a:solidFill>
                  <a:srgbClr val="0000FF"/>
                </a:solidFill>
                <a:latin typeface="Comic Sans MS" panose="030F0702030302020204" pitchFamily="66" charset="0"/>
                <a:cs typeface="Times New Roman" panose="02020603050405020304"/>
              </a:rPr>
              <a:t>Around the world</a:t>
            </a:r>
            <a:endParaRPr lang="zh-CN" altLang="en-US" sz="3600" kern="10" dirty="0">
              <a:ln w="9525">
                <a:solidFill>
                  <a:srgbClr val="0000FF"/>
                </a:solidFill>
                <a:round/>
              </a:ln>
              <a:solidFill>
                <a:srgbClr val="0000FF"/>
              </a:solidFill>
              <a:latin typeface="Comic Sans MS" panose="030F0702030302020204" pitchFamily="66" charset="0"/>
              <a:cs typeface="Times New Roman" panose="02020603050405020304"/>
            </a:endParaRP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2247331" y="1824250"/>
            <a:ext cx="5738884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</a:rPr>
              <a:t>Who is this?</a:t>
            </a:r>
          </a:p>
          <a:p>
            <a:pPr marL="342900" indent="-342900" algn="l">
              <a:lnSpc>
                <a:spcPct val="9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</a:rPr>
              <a:t>  </a:t>
            </a:r>
          </a:p>
          <a:p>
            <a:pPr marL="342900" indent="-342900" algn="l">
              <a:lnSpc>
                <a:spcPct val="90000"/>
              </a:lnSpc>
            </a:pPr>
            <a:r>
              <a:rPr lang="en-US" altLang="zh-CN" sz="3200" dirty="0">
                <a:latin typeface="Arial" panose="020B0604020202020204" pitchFamily="34" charset="0"/>
              </a:rPr>
              <a:t>What did he do?</a:t>
            </a:r>
            <a:endParaRPr lang="en-US" altLang="zh-CN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0485" name="Picture 5" descr="1041141704514726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2005" y="1524000"/>
            <a:ext cx="3173105" cy="4448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29992" y="404266"/>
            <a:ext cx="2821940" cy="816610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dirty="0">
                <a:latin typeface="Comic Sans MS" panose="030F0702030302020204" pitchFamily="66" charset="0"/>
              </a:rPr>
              <a:t>Let</a:t>
            </a:r>
            <a:r>
              <a:rPr lang="en-US" altLang="zh-CN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altLang="zh-CN" sz="4400" dirty="0">
                <a:latin typeface="Comic Sans MS" panose="030F0702030302020204" pitchFamily="66" charset="0"/>
              </a:rPr>
              <a:t>s talk!</a:t>
            </a:r>
            <a:endParaRPr lang="zh-CN" altLang="en-US" sz="4400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57015" y="1965278"/>
            <a:ext cx="309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37899" y="1796000"/>
            <a:ext cx="823815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Work in groups. Talk about what problems</a:t>
            </a:r>
          </a:p>
          <a:p>
            <a:r>
              <a:rPr lang="en-US" altLang="zh-CN" sz="3200" dirty="0">
                <a:latin typeface="Comic Sans MS" panose="030F0702030302020204" pitchFamily="66" charset="0"/>
              </a:rPr>
              <a:t> you have in learning English.</a:t>
            </a:r>
          </a:p>
          <a:p>
            <a:r>
              <a:rPr lang="en-US" altLang="zh-CN" sz="3200" dirty="0">
                <a:latin typeface="Comic Sans MS" panose="030F0702030302020204" pitchFamily="66" charset="0"/>
              </a:rPr>
              <a:t>  </a:t>
            </a:r>
          </a:p>
          <a:p>
            <a:r>
              <a:rPr lang="en-US" altLang="zh-CN" sz="3200" dirty="0">
                <a:latin typeface="Comic Sans MS" panose="030F0702030302020204" pitchFamily="66" charset="0"/>
              </a:rPr>
              <a:t>Give tips for solving the problems.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Grp="1" noChangeArrowheads="1"/>
          </p:cNvSpPr>
          <p:nvPr>
            <p:ph idx="1"/>
          </p:nvPr>
        </p:nvSpPr>
        <p:spPr bwMode="auto">
          <a:xfrm>
            <a:off x="478790" y="1528445"/>
            <a:ext cx="11452225" cy="350865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It’s also the subject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I’m best at,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although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spoken English is not that good.</a:t>
            </a:r>
          </a:p>
          <a:p>
            <a:pPr algn="l"/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I can speak English with you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whenever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meet. </a:t>
            </a: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continues to 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conduct cultural exchange with other countries,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people think that Chinese will become as common as English 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future.</a:t>
            </a:r>
            <a:endParaRPr lang="en-US" altLang="zh-CN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93994" y="273854"/>
            <a:ext cx="4439285" cy="750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Comic Sans MS" panose="030F0702030302020204" pitchFamily="66" charset="0"/>
              </a:rPr>
              <a:t>Language practice</a:t>
            </a:r>
            <a:endParaRPr lang="zh-CN" altLang="en-US" sz="4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7999294" y="228600"/>
            <a:ext cx="1617828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000" kern="10" dirty="0">
                <a:ln w="9525" cmpd="sng">
                  <a:solidFill>
                    <a:srgbClr val="0000FF"/>
                  </a:solidFill>
                  <a:prstDash val="solid"/>
                  <a:round/>
                </a:ln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 </a:t>
            </a:r>
            <a:r>
              <a:rPr lang="zh-CN" altLang="en-US" sz="4000" kern="10" dirty="0">
                <a:ln w="9525" cmpd="sng">
                  <a:solidFill>
                    <a:srgbClr val="0000FF"/>
                  </a:solidFill>
                  <a:prstDash val="solid"/>
                  <a:round/>
                </a:ln>
                <a:solidFill>
                  <a:schemeClr val="accent3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/>
              </a:rPr>
              <a:t>状语从句</a:t>
            </a:r>
          </a:p>
        </p:txBody>
      </p:sp>
      <p:graphicFrame>
        <p:nvGraphicFramePr>
          <p:cNvPr id="9219" name="Group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20503269"/>
              </p:ext>
            </p:extLst>
          </p:nvPr>
        </p:nvGraphicFramePr>
        <p:xfrm>
          <a:off x="1524000" y="1266825"/>
          <a:ext cx="9048115" cy="4297680"/>
        </p:xfrm>
        <a:graphic>
          <a:graphicData uri="http://schemas.openxmlformats.org/drawingml/2006/table">
            <a:tbl>
              <a:tblPr/>
              <a:tblGrid>
                <a:gridCol w="20332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0148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8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从句种类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常用连词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时间状语从句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when, while, as, before, after, until, as soon as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地点状语从句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where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条件状语从句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比较状语从句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than, as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目的状语从句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so that, in order that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原因状语从句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because, since, as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结果状语从句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so…that…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让步状语从句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although, though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1919288" y="809625"/>
            <a:ext cx="50292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、状语从句分类及常用连词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9252" name="Rectangle 36"/>
          <p:cNvSpPr>
            <a:spLocks noChangeArrowheads="1"/>
          </p:cNvSpPr>
          <p:nvPr/>
        </p:nvSpPr>
        <p:spPr bwMode="auto">
          <a:xfrm>
            <a:off x="1714572" y="5867400"/>
            <a:ext cx="280098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、状语从句的时态</a:t>
            </a:r>
          </a:p>
        </p:txBody>
      </p:sp>
      <p:sp>
        <p:nvSpPr>
          <p:cNvPr id="9253" name="Rectangle 37"/>
          <p:cNvSpPr>
            <a:spLocks noChangeArrowheads="1"/>
          </p:cNvSpPr>
          <p:nvPr/>
        </p:nvSpPr>
        <p:spPr bwMode="auto">
          <a:xfrm>
            <a:off x="4838671" y="5543299"/>
            <a:ext cx="5470525" cy="8229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在条件状语从句中，如果主句的时态是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一般将来时，从句一般用一般现在时。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12359" y="101739"/>
            <a:ext cx="3261995" cy="7505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accent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Let</a:t>
            </a:r>
            <a:r>
              <a:rPr lang="en-US" altLang="zh-CN" sz="4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altLang="zh-CN" sz="4000" dirty="0">
                <a:solidFill>
                  <a:schemeClr val="accent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 sum up!</a:t>
            </a:r>
            <a:endParaRPr lang="zh-CN" altLang="en-US" sz="4000" dirty="0">
              <a:solidFill>
                <a:schemeClr val="accent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51" grpId="0" bldLvl="0" animBg="1"/>
      <p:bldP spid="9252" grpId="0" bldLvl="0" animBg="1"/>
      <p:bldP spid="925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206388" y="821532"/>
            <a:ext cx="6184259" cy="6845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CC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3600" dirty="0">
                <a:latin typeface="Comic Sans MS" panose="030F0702030302020204" pitchFamily="66" charset="0"/>
              </a:rPr>
              <a:t>Complete these sentences.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742364" y="2519288"/>
            <a:ext cx="8643937" cy="3886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zh-CN" sz="3200" b="1" dirty="0">
                <a:latin typeface="Times New Roman" panose="02020603050405020304" pitchFamily="18" charset="0"/>
              </a:rPr>
              <a:t>1. Many Confucius Institutes have been set </a:t>
            </a:r>
          </a:p>
          <a:p>
            <a:pPr marL="514350" indent="-514350">
              <a:spcAft>
                <a:spcPts val="600"/>
              </a:spcAft>
              <a:defRPr/>
            </a:pPr>
            <a:r>
              <a:rPr lang="en-US" altLang="zh-CN" sz="3200" b="1" dirty="0">
                <a:latin typeface="Times New Roman" panose="02020603050405020304" pitchFamily="18" charset="0"/>
              </a:rPr>
              <a:t>     up around the world ________ more and more people want to learn Chinese.</a:t>
            </a:r>
          </a:p>
          <a:p>
            <a:pPr>
              <a:spcAft>
                <a:spcPts val="600"/>
              </a:spcAft>
              <a:defRPr/>
            </a:pPr>
            <a:r>
              <a:rPr lang="en-US" altLang="zh-CN" sz="3200" b="1" dirty="0">
                <a:latin typeface="Times New Roman" panose="02020603050405020304" pitchFamily="18" charset="0"/>
              </a:rPr>
              <a:t>2. French was more popular _________ English</a:t>
            </a:r>
          </a:p>
          <a:p>
            <a:pPr>
              <a:spcAft>
                <a:spcPts val="600"/>
              </a:spcAft>
              <a:defRPr/>
            </a:pPr>
            <a:r>
              <a:rPr lang="en-US" altLang="zh-CN" sz="3200" b="1" dirty="0">
                <a:latin typeface="Times New Roman" panose="02020603050405020304" pitchFamily="18" charset="0"/>
              </a:rPr>
              <a:t>    became important in the nineteenth century.</a:t>
            </a:r>
          </a:p>
          <a:p>
            <a:pPr>
              <a:spcAft>
                <a:spcPts val="600"/>
              </a:spcAft>
              <a:defRPr/>
            </a:pPr>
            <a:r>
              <a:rPr lang="en-US" altLang="zh-CN" sz="3200" b="1" dirty="0">
                <a:latin typeface="Times New Roman" panose="02020603050405020304" pitchFamily="18" charset="0"/>
              </a:rPr>
              <a:t>3. I will make great progress ________ you </a:t>
            </a:r>
          </a:p>
          <a:p>
            <a:pPr>
              <a:spcAft>
                <a:spcPts val="600"/>
              </a:spcAft>
              <a:defRPr/>
            </a:pPr>
            <a:r>
              <a:rPr lang="en-US" altLang="zh-CN" sz="3200" b="1" dirty="0">
                <a:latin typeface="Times New Roman" panose="02020603050405020304" pitchFamily="18" charset="0"/>
              </a:rPr>
              <a:t>     help me learn English.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2431790" y="1467644"/>
            <a:ext cx="7143750" cy="1066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after   although   because   before    if  </a:t>
            </a:r>
          </a:p>
          <a:p>
            <a:pPr algn="ctr">
              <a:defRPr/>
            </a:pPr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so that    so … that     when     while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6921906" y="4141967"/>
            <a:ext cx="128079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before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6045189" y="3075295"/>
            <a:ext cx="153733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because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7438206" y="5266331"/>
            <a:ext cx="43116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if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4498" y="52091"/>
            <a:ext cx="3956685" cy="816610"/>
          </a:xfrm>
          <a:prstGeom prst="rect">
            <a:avLst/>
          </a:prstGeom>
          <a:solidFill>
            <a:schemeClr val="accent2">
              <a:lumMod val="25000"/>
              <a:lumOff val="75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dirty="0">
                <a:latin typeface="Comic Sans MS" panose="030F0702030302020204" pitchFamily="66" charset="0"/>
              </a:rPr>
              <a:t>Let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altLang="zh-CN" sz="4400" dirty="0">
                <a:latin typeface="Comic Sans MS" panose="030F0702030302020204" pitchFamily="66" charset="0"/>
              </a:rPr>
              <a:t>s practise!</a:t>
            </a:r>
            <a:endParaRPr lang="zh-CN" altLang="en-US" sz="4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bldLvl="0" animBg="1"/>
      <p:bldP spid="62469" grpId="0"/>
      <p:bldP spid="62470" grpId="0"/>
      <p:bldP spid="624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809750" y="924243"/>
            <a:ext cx="8497888" cy="40919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4. Tony finds writing Chinese really difficult,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________ he can understand and speak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Chinese pretty well.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5. English spread more quickly all over the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world _______ television was invented.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6. I advise you to go to an English corner _____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you can improve your listening and speaking.</a:t>
            </a:r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3567570" y="3266544"/>
            <a:ext cx="101727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after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8997032" y="3851910"/>
            <a:ext cx="134556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so that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2315318" y="1598930"/>
            <a:ext cx="171894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although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0" grpId="0"/>
      <p:bldP spid="655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847850" y="916305"/>
            <a:ext cx="8424863" cy="52349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7. English has become ________ important in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 international communication ________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 schools in China and many other countries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 teach the language.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8. In order to improve his English, my uncle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took every chance to talk to people in 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Australia _________ he was working there.</a:t>
            </a:r>
          </a:p>
          <a:p>
            <a:pPr>
              <a:lnSpc>
                <a:spcPts val="45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9. I started learning English _______</a:t>
            </a:r>
            <a:r>
              <a:rPr lang="en-US" altLang="zh-CN" sz="3200" b="1" dirty="0">
                <a:latin typeface="Times New Roman" panose="02020603050405020304" pitchFamily="18" charset="0"/>
                <a:sym typeface="+mn-ea"/>
              </a:rPr>
              <a:t>___</a:t>
            </a:r>
            <a:r>
              <a:rPr lang="en-US" altLang="zh-CN" sz="3200" b="1" dirty="0">
                <a:latin typeface="Times New Roman" panose="02020603050405020304" pitchFamily="18" charset="0"/>
              </a:rPr>
              <a:t>__ I was seven years old, right on my birthday.</a:t>
            </a: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6454854" y="958542"/>
            <a:ext cx="544195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so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7743114" y="1555929"/>
            <a:ext cx="88265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that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4263576" y="4427794"/>
            <a:ext cx="1108710" cy="579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while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815982" y="5006854"/>
            <a:ext cx="216758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when/while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63492" grpId="0"/>
      <p:bldP spid="6349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8545" y="1510665"/>
            <a:ext cx="9681210" cy="3916680"/>
          </a:xfrm>
        </p:spPr>
        <p:txBody>
          <a:bodyPr/>
          <a:lstStyle/>
          <a:p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I hope I can continue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make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progress next year.</a:t>
            </a:r>
          </a:p>
          <a:p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The 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British and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Chinese all help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(to) make 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 a rich language.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483360" y="2710815"/>
            <a:ext cx="9225280" cy="2106930"/>
          </a:xfrm>
          <a:noFill/>
        </p:spPr>
        <p:txBody>
          <a:bodyPr/>
          <a:lstStyle/>
          <a:p>
            <a:pPr eaLnBrk="1" hangingPunct="1">
              <a:lnSpc>
                <a:spcPct val="140000"/>
              </a:lnSpc>
              <a:spcBef>
                <a:spcPct val="40000"/>
              </a:spcBef>
              <a:buFontTx/>
              <a:buNone/>
            </a:pPr>
            <a:r>
              <a:rPr kumimoji="1" lang="en-US" altLang="zh-CN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</a:t>
            </a:r>
            <a:r>
              <a:rPr kumimoji="1" lang="en-US" altLang="zh-CN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+ </a:t>
            </a:r>
            <a:r>
              <a:rPr kumimoji="1"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动词原形</a:t>
            </a:r>
            <a:r>
              <a:rPr kumimoji="1" lang="en-US" altLang="zh-CN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的结构称为</a:t>
            </a:r>
            <a:r>
              <a:rPr kumimoji="1"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动词不定式</a:t>
            </a: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（有时可以不带 </a:t>
            </a:r>
            <a:r>
              <a:rPr kumimoji="1"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endParaRPr kumimoji="1" lang="en-US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spcBef>
                <a:spcPct val="40000"/>
              </a:spcBef>
              <a:buFontTx/>
              <a:buNone/>
            </a:pPr>
            <a:r>
              <a:rPr kumimoji="1"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动词不定式没有人称和数的变化，在句子中不能作谓语</a:t>
            </a:r>
            <a:r>
              <a:rPr kumimoji="1"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2331720" y="1733550"/>
            <a:ext cx="5431790" cy="643255"/>
          </a:xfrm>
          <a:prstGeom prst="rect">
            <a:avLst/>
          </a:prstGeom>
          <a:solidFill>
            <a:schemeClr val="folHlink"/>
          </a:solidFill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chemeClr val="bg1"/>
                </a:solidFill>
              </a:rPr>
              <a:t>1. </a:t>
            </a:r>
            <a:r>
              <a:rPr kumimoji="1" lang="zh-CN" altLang="en-US" sz="3600" b="1" dirty="0">
                <a:solidFill>
                  <a:schemeClr val="bg1"/>
                </a:solidFill>
              </a:rPr>
              <a:t>什么是动词不定式？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1791" y="560457"/>
            <a:ext cx="3267241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accent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Let</a:t>
            </a:r>
            <a:r>
              <a:rPr lang="en-US" altLang="zh-CN" sz="4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’</a:t>
            </a:r>
            <a:r>
              <a:rPr lang="en-US" altLang="zh-CN" sz="4000" dirty="0">
                <a:solidFill>
                  <a:schemeClr val="accent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s sum up!</a:t>
            </a:r>
            <a:endParaRPr lang="zh-CN" altLang="en-US" sz="4000" dirty="0">
              <a:solidFill>
                <a:schemeClr val="accent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plu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824252" y="1337481"/>
            <a:ext cx="8230974" cy="4286250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srgbClr val="0000C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1). </a:t>
            </a:r>
            <a:r>
              <a:rPr kumimoji="1" lang="zh-CN" altLang="en-US" b="1" dirty="0">
                <a:solidFill>
                  <a:srgbClr val="0000C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不定式作主语</a:t>
            </a:r>
          </a:p>
          <a:p>
            <a:pPr marL="0"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kumimoji="1"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不定式作主语时，常用 </a:t>
            </a:r>
            <a:r>
              <a:rPr kumimoji="1" lang="en-US" altLang="zh-CN" b="1" dirty="0">
                <a:latin typeface="Times New Roman" panose="02020603050405020304" pitchFamily="18" charset="0"/>
                <a:ea typeface="新宋体" panose="02010609030101010101" pitchFamily="49" charset="-122"/>
              </a:rPr>
              <a:t>it </a:t>
            </a:r>
            <a:r>
              <a:rPr kumimoji="1"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作形式主语，而将作主语的不定式放在句子后部。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kumimoji="1" lang="en-US" altLang="zh-CN" b="1" dirty="0">
                <a:latin typeface="Times New Roman" panose="02020603050405020304" pitchFamily="18" charset="0"/>
                <a:ea typeface="新宋体" panose="02010609030101010101" pitchFamily="49" charset="-122"/>
              </a:rPr>
              <a:t>It is exciting 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to play football</a:t>
            </a:r>
            <a:r>
              <a:rPr kumimoji="1" lang="en-US" altLang="zh-CN" b="1" dirty="0">
                <a:latin typeface="Times New Roman" panose="02020603050405020304" pitchFamily="18" charset="0"/>
                <a:ea typeface="新宋体" panose="02010609030101010101" pitchFamily="49" charset="-122"/>
              </a:rPr>
              <a:t>. </a:t>
            </a:r>
            <a:r>
              <a:rPr kumimoji="1"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踢足球是件令人兴奋的事。 </a:t>
            </a:r>
            <a:endParaRPr kumimoji="1" lang="en-US" altLang="zh-CN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1" lang="en-US" altLang="zh-CN" b="1" dirty="0">
                <a:solidFill>
                  <a:srgbClr val="0000C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2). </a:t>
            </a:r>
            <a:r>
              <a:rPr kumimoji="1" lang="zh-CN" altLang="en-US" b="1" dirty="0">
                <a:solidFill>
                  <a:srgbClr val="0000C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不定式作宾语 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1"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学习不定式作宾语时，要注意掌握后接不定式作宾语</a:t>
            </a:r>
            <a:endParaRPr kumimoji="1" lang="en-US" altLang="zh-CN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1"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的动词。常见动词有：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want, hope, wish, like, begin, try, need, forget, agree, help</a:t>
            </a:r>
            <a:r>
              <a:rPr kumimoji="1"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 </a:t>
            </a:r>
            <a:r>
              <a:rPr kumimoji="1"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等。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kumimoji="1" lang="en-US" altLang="zh-CN" b="1" dirty="0">
                <a:latin typeface="Times New Roman" panose="02020603050405020304" pitchFamily="18" charset="0"/>
                <a:ea typeface="新宋体" panose="02010609030101010101" pitchFamily="49" charset="-122"/>
              </a:rPr>
              <a:t>I 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新宋体" panose="02010609030101010101" pitchFamily="49" charset="-122"/>
              </a:rPr>
              <a:t>want to go </a:t>
            </a:r>
            <a:r>
              <a:rPr kumimoji="1" lang="en-US" altLang="zh-CN" b="1" dirty="0">
                <a:latin typeface="Times New Roman" panose="02020603050405020304" pitchFamily="18" charset="0"/>
                <a:ea typeface="新宋体" panose="02010609030101010101" pitchFamily="49" charset="-122"/>
              </a:rPr>
              <a:t>to the park. </a:t>
            </a:r>
            <a:r>
              <a:rPr kumimoji="1" lang="en-US" altLang="zh-CN" b="1" dirty="0"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kumimoji="1" lang="zh-CN" altLang="en-US" b="1" dirty="0">
                <a:latin typeface="新宋体" panose="02010609030101010101" pitchFamily="49" charset="-122"/>
                <a:ea typeface="新宋体" panose="02010609030101010101" pitchFamily="49" charset="-122"/>
              </a:rPr>
              <a:t>我想去公园。 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kumimoji="1" lang="en-US" altLang="zh-CN" b="1" dirty="0">
                <a:latin typeface="Times New Roman" panose="02020603050405020304" pitchFamily="18" charset="0"/>
              </a:rPr>
              <a:t> </a:t>
            </a:r>
            <a:endParaRPr kumimoji="1"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2135188" y="476250"/>
            <a:ext cx="5905500" cy="643255"/>
          </a:xfrm>
          <a:prstGeom prst="rect">
            <a:avLst/>
          </a:prstGeom>
          <a:solidFill>
            <a:schemeClr val="folHlink"/>
          </a:solidFill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en-US" altLang="zh-CN" sz="3600" b="1">
                <a:solidFill>
                  <a:schemeClr val="bg1"/>
                </a:solidFill>
              </a:rPr>
              <a:t>2. </a:t>
            </a:r>
            <a:r>
              <a:rPr kumimoji="1" lang="zh-CN" altLang="en-US" sz="3600" b="1">
                <a:solidFill>
                  <a:schemeClr val="bg1"/>
                </a:solidFill>
              </a:rPr>
              <a:t>动词不定式的语法功能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98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98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98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98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33</TotalTime>
  <Words>1317</Words>
  <Application>Microsoft Office PowerPoint</Application>
  <PresentationFormat>宽屏</PresentationFormat>
  <Paragraphs>176</Paragraphs>
  <Slides>18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MS PGothic</vt:lpstr>
      <vt:lpstr>楷体</vt:lpstr>
      <vt:lpstr>宋体</vt:lpstr>
      <vt:lpstr>新宋体</vt:lpstr>
      <vt:lpstr>Arial</vt:lpstr>
      <vt:lpstr>Calibri</vt:lpstr>
      <vt:lpstr>Century Gothic</vt:lpstr>
      <vt:lpstr>Comic Sans MS</vt:lpstr>
      <vt:lpstr>Times New Roman</vt:lpstr>
      <vt:lpstr>Wingdings 2</vt:lpstr>
      <vt:lpstr>Plaza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nqq</dc:creator>
  <cp:lastModifiedBy>FLTRP</cp:lastModifiedBy>
  <cp:revision>530</cp:revision>
  <dcterms:created xsi:type="dcterms:W3CDTF">2013-05-14T03:34:00Z</dcterms:created>
  <dcterms:modified xsi:type="dcterms:W3CDTF">2021-02-23T11:49:42Z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