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485" r:id="rId3"/>
    <p:sldId id="487" r:id="rId4"/>
    <p:sldId id="488" r:id="rId5"/>
    <p:sldId id="489" r:id="rId6"/>
    <p:sldId id="486" r:id="rId7"/>
    <p:sldId id="490" r:id="rId8"/>
    <p:sldId id="483" r:id="rId9"/>
  </p:sldIdLst>
  <p:sldSz cx="12192000" cy="6858000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38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AA05"/>
    <a:srgbClr val="6666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222"/>
  </p:normalViewPr>
  <p:slideViewPr>
    <p:cSldViewPr snapToGrid="0" snapToObjects="1" showGuides="1">
      <p:cViewPr varScale="1">
        <p:scale>
          <a:sx n="121" d="100"/>
          <a:sy n="121" d="100"/>
        </p:scale>
        <p:origin x="485" y="82"/>
      </p:cViewPr>
      <p:guideLst>
        <p:guide orient="horz" pos="2158"/>
        <p:guide pos="38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 noProof="1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noProof="1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 noProof="1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1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97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8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ea typeface="MS PGothic" panose="020B0600070205080204" pitchFamily="34" charset="-128"/>
              </a:rPr>
              <a:t>‹#›</a:t>
            </a:fld>
            <a:endParaRPr lang="zh-CN" altLang="en-US" sz="1200" dirty="0">
              <a:ea typeface="MS PGothic" panose="020B0600070205080204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38585" y="820616"/>
            <a:ext cx="7278624" cy="137922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1"/>
              <a:t>Click to edit Master title style</a:t>
            </a:r>
            <a:endParaRPr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38585" y="2200031"/>
            <a:ext cx="7278624" cy="621792"/>
          </a:xfrm>
        </p:spPr>
        <p:txBody>
          <a:bodyPr rtlCol="0">
            <a:normAutofit/>
          </a:bodyPr>
          <a:lstStyle>
            <a:lvl1pPr marL="0" indent="0" algn="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anose="05020102010507070707" pitchFamily="18" charset="2"/>
              <a:buNone/>
              <a:defRPr sz="16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/>
              <a:t>Click to edit Master subtitle style</a:t>
            </a:r>
            <a:endParaRPr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16462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5201" cy="1143000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99" y="2214562"/>
            <a:ext cx="9861551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09599" y="4224973"/>
            <a:ext cx="9861551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16462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5201" cy="1143000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9920" y="2214562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5709920" y="4224973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09600" y="2214563"/>
            <a:ext cx="475488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16462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5201" cy="1143000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9920" y="2214562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5709920" y="4224973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609600" y="2214562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609600" y="4224973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16462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566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566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95082"/>
            <a:ext cx="4754880" cy="1035424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49403" y="990600"/>
            <a:ext cx="475488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057400"/>
            <a:ext cx="475488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6328833" y="268288"/>
            <a:ext cx="5486400" cy="5667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95082"/>
            <a:ext cx="4754880" cy="1035424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057400"/>
            <a:ext cx="475488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347011" y="990600"/>
            <a:ext cx="5462016" cy="5611813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>
              <a:buNone/>
              <a:defRPr/>
            </a:lvl1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单击图标添加图片</a:t>
            </a:r>
            <a:endParaRPr kumimoji="0" sz="2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215900" y="6124575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l"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51519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9622367" y="268288"/>
            <a:ext cx="2186517" cy="3638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717" y="4267200"/>
            <a:ext cx="8636000" cy="566738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9832" y="268288"/>
            <a:ext cx="9144000" cy="3639312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单击图标添加图片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717" y="4840941"/>
            <a:ext cx="8633883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47917" y="268288"/>
            <a:ext cx="960967" cy="36385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717" y="4267200"/>
            <a:ext cx="8636000" cy="566738"/>
          </a:xfrm>
        </p:spPr>
        <p:txBody>
          <a:bodyPr/>
          <a:lstStyle>
            <a:lvl1pPr algn="l">
              <a:defRPr sz="2800" b="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9832" y="268288"/>
            <a:ext cx="4008968" cy="3639312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单击图标添加图片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717" y="4840941"/>
            <a:ext cx="8633883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470400" y="268288"/>
            <a:ext cx="6269317" cy="177566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单击图标添加图片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470400" y="2131935"/>
            <a:ext cx="3072384" cy="177566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单击图标添加图片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7667333" y="2131935"/>
            <a:ext cx="3072384" cy="177566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单击图标添加图片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009" y="914400"/>
            <a:ext cx="9550401" cy="1143000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26009" y="2209800"/>
            <a:ext cx="9550401" cy="3916363"/>
          </a:xfrm>
        </p:spPr>
        <p:txBody>
          <a:bodyPr/>
          <a:lstStyle>
            <a:lvl1pPr marL="228600" indent="-228600">
              <a:buClr>
                <a:schemeClr val="accent1"/>
              </a:buClr>
              <a:buFont typeface="Arial" panose="020B0604020202020204"/>
              <a:buChar char="•"/>
              <a:defRPr/>
            </a:lvl1pPr>
            <a:lvl2pPr marL="457200" indent="-228600">
              <a:buClr>
                <a:schemeClr val="accent1"/>
              </a:buClr>
              <a:buFont typeface="Arial" panose="020B0604020202020204"/>
              <a:buChar char="•"/>
              <a:defRPr/>
            </a:lvl2pPr>
            <a:lvl3pPr marL="685800" indent="-228600">
              <a:buClr>
                <a:schemeClr val="accent1"/>
              </a:buClr>
              <a:buFont typeface="Arial" panose="020B0604020202020204"/>
              <a:buChar char="•"/>
              <a:defRPr/>
            </a:lvl3pPr>
            <a:lvl4pPr marL="914400" indent="-228600">
              <a:buClr>
                <a:schemeClr val="accent1"/>
              </a:buClr>
              <a:buFont typeface="Arial" panose="020B0604020202020204"/>
              <a:buChar char="•"/>
              <a:defRPr/>
            </a:lvl4pPr>
            <a:lvl5pPr marL="1143000" indent="-228600">
              <a:buClr>
                <a:schemeClr val="accent1"/>
              </a:buClr>
              <a:buFont typeface="Arial" panose="020B0604020202020204"/>
              <a:buChar char="•"/>
              <a:defRPr/>
            </a:lvl5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chemeClr val="accent1"/>
              </a:buClr>
              <a:buFont typeface="Arial" panose="020B0604020202020204"/>
              <a:buChar char="•"/>
              <a:defRPr/>
            </a:lvl1pPr>
            <a:lvl2pPr marL="457200" indent="-228600">
              <a:buClr>
                <a:schemeClr val="accent1"/>
              </a:buClr>
              <a:buFont typeface="Arial" panose="020B0604020202020204"/>
              <a:buChar char="•"/>
              <a:defRPr/>
            </a:lvl2pPr>
            <a:lvl3pPr marL="685800" indent="-228600">
              <a:buClr>
                <a:schemeClr val="accent1"/>
              </a:buClr>
              <a:buFont typeface="Arial" panose="020B0604020202020204"/>
              <a:buChar char="•"/>
              <a:defRPr/>
            </a:lvl3pPr>
            <a:lvl4pPr marL="914400" indent="-228600">
              <a:buClr>
                <a:schemeClr val="accent1"/>
              </a:buClr>
              <a:buFont typeface="Arial" panose="020B0604020202020204"/>
              <a:buChar char="•"/>
              <a:defRPr/>
            </a:lvl4pPr>
            <a:lvl5pPr marL="1143000" indent="-228600">
              <a:buClr>
                <a:schemeClr val="accent1"/>
              </a:buClr>
              <a:buFont typeface="Arial" panose="020B0604020202020204"/>
              <a:buChar char="•"/>
              <a:defRPr/>
            </a:lvl5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9616017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07650" y="268288"/>
            <a:ext cx="1403350" cy="874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54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54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357717" y="268288"/>
            <a:ext cx="245533" cy="3886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7199" y="3761155"/>
            <a:ext cx="7277225" cy="1496645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en-US" noProof="1"/>
              <a:t>Click to edit Master title style</a:t>
            </a:r>
            <a:endParaRPr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1" y="5257799"/>
            <a:ext cx="7277224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/>
              <a:t>Click to edit Master subtitle style</a:t>
            </a:r>
            <a:endParaRPr noProof="1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267201" y="268289"/>
            <a:ext cx="7277224" cy="3492866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>
              <a:buNone/>
              <a:defRPr/>
            </a:lvl1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单击图标添加图片</a:t>
            </a:r>
            <a:endParaRPr kumimoji="0" sz="2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359833" y="268288"/>
            <a:ext cx="2194983" cy="16462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4564" y="771525"/>
            <a:ext cx="8677836" cy="1143000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4564" y="1976718"/>
            <a:ext cx="8677836" cy="4149445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59833" y="1976718"/>
            <a:ext cx="2194560" cy="414944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>
              <a:buNone/>
              <a:defRPr/>
            </a:lvl1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单击图标添加图片</a:t>
            </a:r>
            <a:endParaRPr kumimoji="0" sz="2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383" y="268288"/>
            <a:ext cx="1536700" cy="9239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eaLnBrk="1" hangingPunct="1"/>
            <a:fld id="{9A0DB2DC-4C9A-4742-B13C-FB6460FD3503}" type="slidenum">
              <a:rPr lang="en-US" altLang="zh-CN" sz="54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54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页脚占位符 6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346267" y="2649538"/>
            <a:ext cx="1464733" cy="2716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6401" y="2649636"/>
            <a:ext cx="6621928" cy="1398494"/>
          </a:xfrm>
        </p:spPr>
        <p:txBody>
          <a:bodyPr/>
          <a:lstStyle>
            <a:lvl1pPr algn="r">
              <a:defRPr sz="4600" b="0" cap="none" baseline="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6401" y="4045050"/>
            <a:ext cx="6621928" cy="1320800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7416800" y="6356350"/>
            <a:ext cx="216323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70823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2757488"/>
            <a:ext cx="8466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359833" y="4773613"/>
            <a:ext cx="3962400" cy="1331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0472" y="3369213"/>
            <a:ext cx="6621928" cy="1398494"/>
          </a:xfrm>
        </p:spPr>
        <p:txBody>
          <a:bodyPr/>
          <a:lstStyle>
            <a:lvl1pPr algn="r">
              <a:defRPr sz="4600" b="0" cap="none" baseline="0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60472" y="4764626"/>
            <a:ext cx="6621928" cy="1320800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59832" y="268288"/>
            <a:ext cx="3962400" cy="44386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>
              <a:buNone/>
              <a:defRPr/>
            </a:lvl1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zh-CN" altLang="en-US" sz="26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单击图标添加图片</a:t>
            </a:r>
            <a:endParaRPr kumimoji="0" sz="2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783" y="5632450"/>
            <a:ext cx="8085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页脚占位符 6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16462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5201" cy="1143000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14563"/>
            <a:ext cx="475488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09920" y="2214563"/>
            <a:ext cx="475488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16462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1136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054132"/>
            <a:ext cx="475488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89411"/>
            <a:ext cx="475488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05855" y="2054132"/>
            <a:ext cx="475488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05855" y="2689411"/>
            <a:ext cx="475488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noProof="1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i="0" kern="1200" cap="none" spc="0" normalizeH="0" baseline="0" noProof="1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09600" y="914400"/>
            <a:ext cx="8678333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609600" y="2209800"/>
            <a:ext cx="8678333" cy="39163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 noProof="1">
                <a:solidFill>
                  <a:srgbClr val="858585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100" b="1" noProof="1">
                <a:solidFill>
                  <a:srgbClr val="858585"/>
                </a:solidFill>
                <a:latin typeface="Century Gothic" panose="020B0502020202020204" pitchFamily="34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100" b="1" i="0" u="none" strike="noStrike" kern="1200" cap="none" spc="0" normalizeH="0" baseline="0" noProof="1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en-US" altLang="zh-CN" sz="2200" b="1" dirty="0">
                <a:solidFill>
                  <a:schemeClr val="bg1"/>
                </a:solidFill>
                <a:ea typeface="MS PGothic" panose="020B0600070205080204" pitchFamily="34" charset="-128"/>
              </a:rPr>
              <a:t>‹#›</a:t>
            </a:fld>
            <a:endParaRPr lang="en-US" altLang="zh-CN" sz="2200" b="1" dirty="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  <p:pic>
        <p:nvPicPr>
          <p:cNvPr id="1031" name="图片 7" descr="10040102_副本.png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9051" y="136525"/>
            <a:ext cx="1553633" cy="5889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9pPr>
    </p:titleStyle>
    <p:bodyStyle>
      <a:lvl1pPr marL="457200" indent="-457200" algn="l" rtl="0" eaLnBrk="0" fontAlgn="base" hangingPunct="0">
        <a:spcBef>
          <a:spcPts val="18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600" kern="1200">
          <a:solidFill>
            <a:schemeClr val="tx2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571500" indent="-34290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2pPr>
      <a:lvl3pPr marL="742950" indent="-2857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3pPr>
      <a:lvl4pPr marL="971550" indent="-2857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4pPr>
      <a:lvl5pPr marL="1200150" indent="-2857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anose="05020102010507070707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705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anose="05020102010507070707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/>
          <p:nvPr/>
        </p:nvSpPr>
        <p:spPr>
          <a:xfrm>
            <a:off x="2871153" y="1367473"/>
            <a:ext cx="6808787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Module 5 Look after yourself</a:t>
            </a:r>
          </a:p>
        </p:txBody>
      </p:sp>
      <p:sp>
        <p:nvSpPr>
          <p:cNvPr id="20483" name="Text Box 5"/>
          <p:cNvSpPr txBox="1"/>
          <p:nvPr/>
        </p:nvSpPr>
        <p:spPr>
          <a:xfrm>
            <a:off x="3507423" y="2873375"/>
            <a:ext cx="5273675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Unit 2 Get off the sofa!</a:t>
            </a:r>
          </a:p>
        </p:txBody>
      </p:sp>
      <p:sp>
        <p:nvSpPr>
          <p:cNvPr id="20484" name="Text Box 6"/>
          <p:cNvSpPr txBox="1"/>
          <p:nvPr/>
        </p:nvSpPr>
        <p:spPr>
          <a:xfrm>
            <a:off x="7207250" y="4277995"/>
            <a:ext cx="447167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广西桂林市奎光学校   牛耕</a:t>
            </a: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7" descr="2"/>
          <p:cNvPicPr>
            <a:picLocks noChangeAspect="1"/>
          </p:cNvPicPr>
          <p:nvPr/>
        </p:nvPicPr>
        <p:blipFill>
          <a:blip r:embed="rId2">
            <a:lum bright="23999"/>
          </a:blip>
          <a:stretch>
            <a:fillRect/>
          </a:stretch>
        </p:blipFill>
        <p:spPr>
          <a:xfrm>
            <a:off x="1828800" y="1066800"/>
            <a:ext cx="2493963" cy="273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18" descr="4"/>
          <p:cNvPicPr>
            <a:picLocks noChangeAspect="1"/>
          </p:cNvPicPr>
          <p:nvPr/>
        </p:nvPicPr>
        <p:blipFill>
          <a:blip r:embed="rId3">
            <a:lum bright="23999"/>
          </a:blip>
          <a:stretch>
            <a:fillRect/>
          </a:stretch>
        </p:blipFill>
        <p:spPr>
          <a:xfrm>
            <a:off x="4724400" y="1066800"/>
            <a:ext cx="2670175" cy="2749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19" descr="3"/>
          <p:cNvPicPr>
            <a:picLocks noChangeAspect="1"/>
          </p:cNvPicPr>
          <p:nvPr/>
        </p:nvPicPr>
        <p:blipFill>
          <a:blip r:embed="rId4">
            <a:lum bright="23999"/>
          </a:blip>
          <a:stretch>
            <a:fillRect/>
          </a:stretch>
        </p:blipFill>
        <p:spPr>
          <a:xfrm>
            <a:off x="7848600" y="1066800"/>
            <a:ext cx="2468563" cy="281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20" descr="5"/>
          <p:cNvPicPr>
            <a:picLocks noChangeAspect="1"/>
          </p:cNvPicPr>
          <p:nvPr/>
        </p:nvPicPr>
        <p:blipFill>
          <a:blip r:embed="rId5">
            <a:lum bright="23999"/>
          </a:blip>
          <a:stretch>
            <a:fillRect/>
          </a:stretch>
        </p:blipFill>
        <p:spPr>
          <a:xfrm>
            <a:off x="1828800" y="3797300"/>
            <a:ext cx="2409825" cy="2800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21" descr="1"/>
          <p:cNvPicPr>
            <a:picLocks noChangeAspect="1"/>
          </p:cNvPicPr>
          <p:nvPr/>
        </p:nvPicPr>
        <p:blipFill>
          <a:blip r:embed="rId6">
            <a:lum bright="23999"/>
          </a:blip>
          <a:stretch>
            <a:fillRect/>
          </a:stretch>
        </p:blipFill>
        <p:spPr>
          <a:xfrm>
            <a:off x="4724400" y="3810000"/>
            <a:ext cx="2713038" cy="281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1" name="Text Box 5"/>
          <p:cNvSpPr txBox="1"/>
          <p:nvPr/>
        </p:nvSpPr>
        <p:spPr>
          <a:xfrm>
            <a:off x="7010400" y="6019800"/>
            <a:ext cx="457200" cy="694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06509" name="Text Box 13"/>
          <p:cNvSpPr txBox="1"/>
          <p:nvPr/>
        </p:nvSpPr>
        <p:spPr>
          <a:xfrm>
            <a:off x="3886200" y="2884488"/>
            <a:ext cx="457200" cy="694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06510" name="Text Box 14"/>
          <p:cNvSpPr txBox="1"/>
          <p:nvPr/>
        </p:nvSpPr>
        <p:spPr>
          <a:xfrm>
            <a:off x="9829800" y="3276600"/>
            <a:ext cx="457200" cy="694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106511" name="Text Box 15"/>
          <p:cNvSpPr txBox="1"/>
          <p:nvPr/>
        </p:nvSpPr>
        <p:spPr>
          <a:xfrm>
            <a:off x="7086600" y="3200400"/>
            <a:ext cx="457200" cy="694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106512" name="Text Box 16"/>
          <p:cNvSpPr txBox="1"/>
          <p:nvPr/>
        </p:nvSpPr>
        <p:spPr>
          <a:xfrm>
            <a:off x="3886200" y="6084888"/>
            <a:ext cx="457200" cy="694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05000" y="593725"/>
            <a:ext cx="8585200" cy="579120"/>
          </a:xfrm>
          <a:prstGeom prst="rect">
            <a:avLst/>
          </a:prstGeom>
          <a:solidFill>
            <a:srgbClr val="CC0000"/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  <a:sym typeface="+mn-ea"/>
              </a:rPr>
              <a:t>Read the passage and match rules with pictures.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0" y="73025"/>
            <a:ext cx="2540000" cy="520700"/>
          </a:xfrm>
          <a:prstGeom prst="rect">
            <a:avLst/>
          </a:prstGeom>
          <a:solidFill>
            <a:srgbClr val="002060"/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ea"/>
              </a:rPr>
              <a:t>Fast reading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65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1" grpId="0"/>
      <p:bldP spid="106509" grpId="0"/>
      <p:bldP spid="106510" grpId="0"/>
      <p:bldP spid="106511" grpId="0"/>
      <p:bldP spid="1065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Text Box 3"/>
          <p:cNvSpPr txBox="1"/>
          <p:nvPr/>
        </p:nvSpPr>
        <p:spPr>
          <a:xfrm>
            <a:off x="1981200" y="1236663"/>
            <a:ext cx="8229600" cy="4696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1. What are the five rules for a healthy life according to the writer?</a:t>
            </a:r>
            <a:endParaRPr kumimoji="0" lang="en-US" altLang="zh-CN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Get off the sofa!</a:t>
            </a:r>
            <a:endParaRPr kumimoji="0" lang="en-US" altLang="zh-CN" sz="3600" b="1" i="0" u="none" strike="noStrike" kern="1200" cap="none" spc="0" normalizeH="0" baseline="0" noProof="1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Eat healthy food!</a:t>
            </a:r>
            <a:endParaRPr kumimoji="0" lang="en-US" altLang="zh-CN" sz="3600" b="1" i="0" u="none" strike="noStrike" kern="1200" cap="none" spc="0" normalizeH="0" baseline="0" noProof="1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Rest while you can!</a:t>
            </a:r>
            <a:endParaRPr kumimoji="0" lang="en-US" altLang="zh-CN" sz="3600" b="1" i="0" u="none" strike="noStrike" kern="1200" cap="none" spc="0" normalizeH="0" baseline="0" noProof="1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Do not worry. Be happy!</a:t>
            </a:r>
            <a:endParaRPr kumimoji="0" lang="en-US" altLang="zh-CN" sz="3600" b="1" i="0" u="none" strike="noStrike" kern="1200" cap="none" spc="0" normalizeH="0" baseline="0" noProof="1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Say no to smoking!</a:t>
            </a:r>
            <a:endParaRPr kumimoji="0" lang="en-US" altLang="zh-CN" sz="3600" b="1" i="0" u="none" strike="noStrike" kern="1200" cap="none" spc="0" normalizeH="0" baseline="0" noProof="1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7175" y="631825"/>
            <a:ext cx="9137650" cy="57912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  <a:sym typeface="+mn-ea"/>
              </a:rPr>
              <a:t>Read the passage again and answer the questions.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7175" y="111125"/>
            <a:ext cx="3171825" cy="520700"/>
          </a:xfrm>
          <a:prstGeom prst="rect">
            <a:avLst/>
          </a:prstGeom>
          <a:solidFill>
            <a:srgbClr val="002060"/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/>
                <a:ea typeface="宋体" panose="02010600030101010101" pitchFamily="2" charset="-122"/>
                <a:cs typeface="+mn-ea"/>
              </a:rPr>
              <a:t>Detail reading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ext Box 2"/>
          <p:cNvSpPr txBox="1"/>
          <p:nvPr/>
        </p:nvSpPr>
        <p:spPr>
          <a:xfrm>
            <a:off x="2133600" y="393700"/>
            <a:ext cx="8077200" cy="5527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2755" marR="0" lvl="0" indent="-452755" algn="l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2. Are people today getting the same amount of exercise as they did in the past? Why?</a:t>
            </a:r>
            <a:endParaRPr kumimoji="0" lang="en-US" altLang="zh-CN" sz="3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2755" marR="0" lvl="0" indent="-452755" algn="l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</a:t>
            </a:r>
            <a:r>
              <a:rPr kumimoji="0" lang="en-US" altLang="zh-CN" sz="34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</a:t>
            </a:r>
            <a:r>
              <a:rPr kumimoji="0" lang="en-US" altLang="zh-CN" sz="3400" b="1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No, they aren’t. Because in the past, people’s jobs required more physical effort.</a:t>
            </a:r>
            <a:endParaRPr kumimoji="0" lang="en-US" altLang="zh-CN" sz="3400" b="1" i="0" u="none" strike="noStrike" kern="1200" cap="none" spc="0" normalizeH="0" baseline="0" noProof="1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2755" marR="0" lvl="0" indent="-452755" algn="l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3. Why is it sometimes difficult to be a teenager?</a:t>
            </a:r>
            <a:endParaRPr kumimoji="0" lang="en-US" altLang="zh-CN" sz="3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2755" marR="0" lvl="0" indent="-452755" algn="l" defTabSz="914400" rtl="0" eaLnBrk="1" fontAlgn="base" latinLnBrk="0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400" b="1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Because of the difficulties of school, exams or friendships.</a:t>
            </a:r>
            <a:endParaRPr kumimoji="0" lang="en-US" altLang="zh-CN" sz="3400" b="1" i="0" u="none" strike="noStrike" kern="1200" cap="none" spc="0" normalizeH="0" baseline="0" noProof="1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7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77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2"/>
          <p:cNvSpPr txBox="1"/>
          <p:nvPr/>
        </p:nvSpPr>
        <p:spPr>
          <a:xfrm>
            <a:off x="2133600" y="990600"/>
            <a:ext cx="8153400" cy="2065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0850" marR="0" lvl="0" indent="-4508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4. Who do you think the passage is written for?</a:t>
            </a:r>
            <a:endParaRPr kumimoji="0" lang="en-US" altLang="zh-CN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0850" marR="0" lvl="0" indent="-45085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It is written for teenagers.</a:t>
            </a:r>
            <a:endParaRPr kumimoji="0" lang="en-US" altLang="zh-CN" sz="3600" b="1" i="0" u="none" strike="noStrike" kern="1200" cap="none" spc="0" normalizeH="0" baseline="0" noProof="1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Text Box 3"/>
          <p:cNvSpPr txBox="1"/>
          <p:nvPr/>
        </p:nvSpPr>
        <p:spPr>
          <a:xfrm>
            <a:off x="2743200" y="1201738"/>
            <a:ext cx="6705600" cy="661035"/>
          </a:xfrm>
          <a:prstGeom prst="rect">
            <a:avLst/>
          </a:prstGeom>
          <a:solidFill>
            <a:srgbClr val="0066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</a:pPr>
            <a:r>
              <a:rPr lang="en-US" altLang="zh-CN" sz="34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effort   expect   harm   health   sofa   </a:t>
            </a:r>
          </a:p>
        </p:txBody>
      </p:sp>
      <p:sp>
        <p:nvSpPr>
          <p:cNvPr id="139268" name="Text Box 4"/>
          <p:cNvSpPr txBox="1"/>
          <p:nvPr/>
        </p:nvSpPr>
        <p:spPr>
          <a:xfrm>
            <a:off x="2209800" y="2183130"/>
            <a:ext cx="8229600" cy="34556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5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	Exercise is very important. If you make a(n) (1) _____ to do exercise for thirty minutes a day, you can (2) _______ to be in good (3) ______. However, if you are always sitting on the (4) _____ and do no exercise at all, you will put on weight and (5) ______ your health.</a:t>
            </a:r>
          </a:p>
        </p:txBody>
      </p:sp>
      <p:sp>
        <p:nvSpPr>
          <p:cNvPr id="139269" name="Text Box 5"/>
          <p:cNvSpPr txBox="1"/>
          <p:nvPr/>
        </p:nvSpPr>
        <p:spPr>
          <a:xfrm>
            <a:off x="3639820" y="2746375"/>
            <a:ext cx="2209800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effort</a:t>
            </a:r>
          </a:p>
        </p:txBody>
      </p:sp>
      <p:sp>
        <p:nvSpPr>
          <p:cNvPr id="139270" name="Text Box 6"/>
          <p:cNvSpPr txBox="1"/>
          <p:nvPr/>
        </p:nvSpPr>
        <p:spPr>
          <a:xfrm>
            <a:off x="5461283" y="3250546"/>
            <a:ext cx="1371600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expect</a:t>
            </a:r>
          </a:p>
        </p:txBody>
      </p:sp>
      <p:sp>
        <p:nvSpPr>
          <p:cNvPr id="139271" name="Text Box 7"/>
          <p:cNvSpPr txBox="1"/>
          <p:nvPr/>
        </p:nvSpPr>
        <p:spPr>
          <a:xfrm>
            <a:off x="2209800" y="3889375"/>
            <a:ext cx="2209800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health</a:t>
            </a:r>
          </a:p>
        </p:txBody>
      </p:sp>
      <p:sp>
        <p:nvSpPr>
          <p:cNvPr id="139272" name="Text Box 8"/>
          <p:cNvSpPr txBox="1"/>
          <p:nvPr/>
        </p:nvSpPr>
        <p:spPr>
          <a:xfrm>
            <a:off x="3482975" y="4419600"/>
            <a:ext cx="1219200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sofa</a:t>
            </a:r>
          </a:p>
        </p:txBody>
      </p:sp>
      <p:sp>
        <p:nvSpPr>
          <p:cNvPr id="139273" name="Text Box 9"/>
          <p:cNvSpPr txBox="1"/>
          <p:nvPr/>
        </p:nvSpPr>
        <p:spPr>
          <a:xfrm>
            <a:off x="6861175" y="4962525"/>
            <a:ext cx="1219200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harm</a:t>
            </a:r>
          </a:p>
        </p:txBody>
      </p:sp>
      <p:sp>
        <p:nvSpPr>
          <p:cNvPr id="17416" name="Rectangle 11"/>
          <p:cNvSpPr/>
          <p:nvPr/>
        </p:nvSpPr>
        <p:spPr>
          <a:xfrm>
            <a:off x="1624013" y="206375"/>
            <a:ext cx="8943975" cy="592022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Complete the passage with words in the box.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bldLvl="0" animBg="1"/>
      <p:bldP spid="139268" grpId="0"/>
      <p:bldP spid="139269" grpId="0"/>
      <p:bldP spid="139270" grpId="0"/>
      <p:bldP spid="139271" grpId="0"/>
      <p:bldP spid="139272" grpId="0"/>
      <p:bldP spid="1392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6" name="Rectangle 11"/>
          <p:cNvSpPr/>
          <p:nvPr/>
        </p:nvSpPr>
        <p:spPr>
          <a:xfrm>
            <a:off x="1624013" y="206375"/>
            <a:ext cx="8337550" cy="592022"/>
          </a:xfrm>
          <a:prstGeom prst="rect">
            <a:avLst/>
          </a:prstGeom>
          <a:solidFill>
            <a:srgbClr val="A1AA05"/>
          </a:solidFill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Writing down more advice for each rule.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 Box 3"/>
          <p:cNvSpPr txBox="1"/>
          <p:nvPr/>
        </p:nvSpPr>
        <p:spPr>
          <a:xfrm>
            <a:off x="1914525" y="1273175"/>
            <a:ext cx="2797175" cy="518160"/>
          </a:xfrm>
          <a:prstGeom prst="rect">
            <a:avLst/>
          </a:prstGeom>
          <a:solidFill>
            <a:srgbClr val="207336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Get off the sofa!</a:t>
            </a:r>
          </a:p>
        </p:txBody>
      </p:sp>
      <p:sp>
        <p:nvSpPr>
          <p:cNvPr id="3" name="Text Box 3"/>
          <p:cNvSpPr txBox="1"/>
          <p:nvPr/>
        </p:nvSpPr>
        <p:spPr>
          <a:xfrm>
            <a:off x="1914525" y="2297113"/>
            <a:ext cx="2797175" cy="518160"/>
          </a:xfrm>
          <a:prstGeom prst="rect">
            <a:avLst/>
          </a:prstGeom>
          <a:solidFill>
            <a:srgbClr val="207336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Eat healthy food!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1914525" y="3273425"/>
            <a:ext cx="3378200" cy="518160"/>
          </a:xfrm>
          <a:prstGeom prst="rect">
            <a:avLst/>
          </a:prstGeom>
          <a:solidFill>
            <a:srgbClr val="207336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Rest while you can!</a:t>
            </a:r>
          </a:p>
        </p:txBody>
      </p:sp>
      <p:sp>
        <p:nvSpPr>
          <p:cNvPr id="5" name="Text Box 3"/>
          <p:cNvSpPr txBox="1"/>
          <p:nvPr/>
        </p:nvSpPr>
        <p:spPr>
          <a:xfrm>
            <a:off x="1914525" y="4314825"/>
            <a:ext cx="4051300" cy="518160"/>
          </a:xfrm>
          <a:prstGeom prst="rect">
            <a:avLst/>
          </a:prstGeom>
          <a:solidFill>
            <a:srgbClr val="207336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 not worry. Be happy!</a:t>
            </a:r>
          </a:p>
        </p:txBody>
      </p:sp>
      <p:sp>
        <p:nvSpPr>
          <p:cNvPr id="26631" name="文本框 6"/>
          <p:cNvSpPr txBox="1"/>
          <p:nvPr/>
        </p:nvSpPr>
        <p:spPr>
          <a:xfrm>
            <a:off x="4711700" y="1425575"/>
            <a:ext cx="58293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latin typeface="Century Gothic" panose="020B0502020202020204"/>
                <a:ea typeface="宋体" panose="02010600030101010101" pitchFamily="2" charset="-122"/>
              </a:rPr>
              <a:t>________________________________________________</a:t>
            </a:r>
          </a:p>
        </p:txBody>
      </p:sp>
      <p:sp>
        <p:nvSpPr>
          <p:cNvPr id="26632" name="文本框 7"/>
          <p:cNvSpPr txBox="1"/>
          <p:nvPr/>
        </p:nvSpPr>
        <p:spPr>
          <a:xfrm>
            <a:off x="4799013" y="2449513"/>
            <a:ext cx="58293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latin typeface="Century Gothic" panose="020B0502020202020204"/>
                <a:ea typeface="宋体" panose="02010600030101010101" pitchFamily="2" charset="-122"/>
              </a:rPr>
              <a:t>________________________________________________</a:t>
            </a:r>
          </a:p>
        </p:txBody>
      </p:sp>
      <p:sp>
        <p:nvSpPr>
          <p:cNvPr id="26633" name="文本框 8"/>
          <p:cNvSpPr txBox="1"/>
          <p:nvPr/>
        </p:nvSpPr>
        <p:spPr>
          <a:xfrm>
            <a:off x="5457825" y="3425825"/>
            <a:ext cx="5083175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latin typeface="Century Gothic" panose="020B0502020202020204"/>
                <a:ea typeface="宋体" panose="02010600030101010101" pitchFamily="2" charset="-122"/>
              </a:rPr>
              <a:t>__________________________________________</a:t>
            </a:r>
          </a:p>
        </p:txBody>
      </p:sp>
      <p:sp>
        <p:nvSpPr>
          <p:cNvPr id="26634" name="文本框 9"/>
          <p:cNvSpPr txBox="1"/>
          <p:nvPr/>
        </p:nvSpPr>
        <p:spPr>
          <a:xfrm>
            <a:off x="6105525" y="4467225"/>
            <a:ext cx="431165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dirty="0">
                <a:latin typeface="Century Gothic" panose="020B0502020202020204"/>
                <a:ea typeface="宋体" panose="02010600030101010101" pitchFamily="2" charset="-122"/>
              </a:rPr>
              <a:t>____________________________________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7"/>
          <p:cNvSpPr txBox="1"/>
          <p:nvPr/>
        </p:nvSpPr>
        <p:spPr>
          <a:xfrm>
            <a:off x="2743200" y="2341563"/>
            <a:ext cx="7312025" cy="123444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lvl="0" eaLnBrk="1" hangingPunct="1">
              <a:lnSpc>
                <a:spcPts val="45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Complete your passage about giving advice after lesson.</a:t>
            </a:r>
          </a:p>
        </p:txBody>
      </p:sp>
      <p:sp>
        <p:nvSpPr>
          <p:cNvPr id="27651" name="Text Box 3"/>
          <p:cNvSpPr txBox="1"/>
          <p:nvPr/>
        </p:nvSpPr>
        <p:spPr>
          <a:xfrm>
            <a:off x="1960563" y="879475"/>
            <a:ext cx="2784475" cy="70104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Homework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</TotalTime>
  <Words>306</Words>
  <Application>Microsoft Office PowerPoint</Application>
  <PresentationFormat>宽屏</PresentationFormat>
  <Paragraphs>43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楷体</vt:lpstr>
      <vt:lpstr>Arial</vt:lpstr>
      <vt:lpstr>Calibri</vt:lpstr>
      <vt:lpstr>Century Gothic</vt:lpstr>
      <vt:lpstr>Times New Roman</vt:lpstr>
      <vt:lpstr>Wingdings 2</vt:lpstr>
      <vt:lpstr>Plaza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nqq</dc:creator>
  <cp:lastModifiedBy>高 峰</cp:lastModifiedBy>
  <cp:revision>499</cp:revision>
  <dcterms:created xsi:type="dcterms:W3CDTF">2013-05-14T03:34:00Z</dcterms:created>
  <dcterms:modified xsi:type="dcterms:W3CDTF">2021-02-04T06:24:52Z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